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29" r:id="rId1"/>
    <p:sldMasterId id="2147484229" r:id="rId2"/>
    <p:sldMasterId id="2147484433" r:id="rId3"/>
  </p:sldMasterIdLst>
  <p:notesMasterIdLst>
    <p:notesMasterId r:id="rId121"/>
  </p:notesMasterIdLst>
  <p:handoutMasterIdLst>
    <p:handoutMasterId r:id="rId122"/>
  </p:handoutMasterIdLst>
  <p:sldIdLst>
    <p:sldId id="1794" r:id="rId4"/>
    <p:sldId id="1557" r:id="rId5"/>
    <p:sldId id="1806" r:id="rId6"/>
    <p:sldId id="1799" r:id="rId7"/>
    <p:sldId id="1800" r:id="rId8"/>
    <p:sldId id="1801" r:id="rId9"/>
    <p:sldId id="1857" r:id="rId10"/>
    <p:sldId id="1804" r:id="rId11"/>
    <p:sldId id="1802" r:id="rId12"/>
    <p:sldId id="1798" r:id="rId13"/>
    <p:sldId id="1803" r:id="rId14"/>
    <p:sldId id="1805" r:id="rId15"/>
    <p:sldId id="1792" r:id="rId16"/>
    <p:sldId id="1793" r:id="rId17"/>
    <p:sldId id="1769" r:id="rId18"/>
    <p:sldId id="1772" r:id="rId19"/>
    <p:sldId id="1807" r:id="rId20"/>
    <p:sldId id="1797" r:id="rId21"/>
    <p:sldId id="1808" r:id="rId22"/>
    <p:sldId id="1809" r:id="rId23"/>
    <p:sldId id="1816" r:id="rId24"/>
    <p:sldId id="1817" r:id="rId25"/>
    <p:sldId id="1810" r:id="rId26"/>
    <p:sldId id="1811" r:id="rId27"/>
    <p:sldId id="1812" r:id="rId28"/>
    <p:sldId id="1813" r:id="rId29"/>
    <p:sldId id="1814" r:id="rId30"/>
    <p:sldId id="1571" r:id="rId31"/>
    <p:sldId id="1789" r:id="rId32"/>
    <p:sldId id="1795" r:id="rId33"/>
    <p:sldId id="1818" r:id="rId34"/>
    <p:sldId id="1828" r:id="rId35"/>
    <p:sldId id="1832" r:id="rId36"/>
    <p:sldId id="1834" r:id="rId37"/>
    <p:sldId id="1837" r:id="rId38"/>
    <p:sldId id="1835" r:id="rId39"/>
    <p:sldId id="1836" r:id="rId40"/>
    <p:sldId id="1838" r:id="rId41"/>
    <p:sldId id="1819" r:id="rId42"/>
    <p:sldId id="1820" r:id="rId43"/>
    <p:sldId id="1821" r:id="rId44"/>
    <p:sldId id="1822" r:id="rId45"/>
    <p:sldId id="1823" r:id="rId46"/>
    <p:sldId id="1824" r:id="rId47"/>
    <p:sldId id="1829" r:id="rId48"/>
    <p:sldId id="1830" r:id="rId49"/>
    <p:sldId id="1831" r:id="rId50"/>
    <p:sldId id="1839" r:id="rId51"/>
    <p:sldId id="1840" r:id="rId52"/>
    <p:sldId id="1842" r:id="rId53"/>
    <p:sldId id="1843" r:id="rId54"/>
    <p:sldId id="1844" r:id="rId55"/>
    <p:sldId id="1845" r:id="rId56"/>
    <p:sldId id="1846" r:id="rId57"/>
    <p:sldId id="1847" r:id="rId58"/>
    <p:sldId id="1848" r:id="rId59"/>
    <p:sldId id="1849" r:id="rId60"/>
    <p:sldId id="1850" r:id="rId61"/>
    <p:sldId id="1851" r:id="rId62"/>
    <p:sldId id="1852" r:id="rId63"/>
    <p:sldId id="1853" r:id="rId64"/>
    <p:sldId id="1854" r:id="rId65"/>
    <p:sldId id="1855" r:id="rId66"/>
    <p:sldId id="1858" r:id="rId67"/>
    <p:sldId id="1859" r:id="rId68"/>
    <p:sldId id="1860" r:id="rId69"/>
    <p:sldId id="1861" r:id="rId70"/>
    <p:sldId id="1862" r:id="rId71"/>
    <p:sldId id="1863" r:id="rId72"/>
    <p:sldId id="1864" r:id="rId73"/>
    <p:sldId id="1865" r:id="rId74"/>
    <p:sldId id="1866" r:id="rId75"/>
    <p:sldId id="1867" r:id="rId76"/>
    <p:sldId id="1868" r:id="rId77"/>
    <p:sldId id="1869" r:id="rId78"/>
    <p:sldId id="1870" r:id="rId79"/>
    <p:sldId id="1871" r:id="rId80"/>
    <p:sldId id="1872" r:id="rId81"/>
    <p:sldId id="1873" r:id="rId82"/>
    <p:sldId id="1874" r:id="rId83"/>
    <p:sldId id="1875" r:id="rId84"/>
    <p:sldId id="1876" r:id="rId85"/>
    <p:sldId id="1877" r:id="rId86"/>
    <p:sldId id="1878" r:id="rId87"/>
    <p:sldId id="1879" r:id="rId88"/>
    <p:sldId id="1880" r:id="rId89"/>
    <p:sldId id="1881" r:id="rId90"/>
    <p:sldId id="1882" r:id="rId91"/>
    <p:sldId id="1883" r:id="rId92"/>
    <p:sldId id="1884" r:id="rId93"/>
    <p:sldId id="1896" r:id="rId94"/>
    <p:sldId id="1897" r:id="rId95"/>
    <p:sldId id="1898" r:id="rId96"/>
    <p:sldId id="1899" r:id="rId97"/>
    <p:sldId id="1900" r:id="rId98"/>
    <p:sldId id="1901" r:id="rId99"/>
    <p:sldId id="1902" r:id="rId100"/>
    <p:sldId id="1903" r:id="rId101"/>
    <p:sldId id="1904" r:id="rId102"/>
    <p:sldId id="1905" r:id="rId103"/>
    <p:sldId id="1906" r:id="rId104"/>
    <p:sldId id="1907" r:id="rId105"/>
    <p:sldId id="1908" r:id="rId106"/>
    <p:sldId id="1909" r:id="rId107"/>
    <p:sldId id="1910" r:id="rId108"/>
    <p:sldId id="1911" r:id="rId109"/>
    <p:sldId id="1912" r:id="rId110"/>
    <p:sldId id="1913" r:id="rId111"/>
    <p:sldId id="1914" r:id="rId112"/>
    <p:sldId id="1915" r:id="rId113"/>
    <p:sldId id="1916" r:id="rId114"/>
    <p:sldId id="1917" r:id="rId115"/>
    <p:sldId id="1918" r:id="rId116"/>
    <p:sldId id="1919" r:id="rId117"/>
    <p:sldId id="1920" r:id="rId118"/>
    <p:sldId id="1921" r:id="rId119"/>
    <p:sldId id="1922" r:id="rId1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B700"/>
    <a:srgbClr val="E5E5E5"/>
    <a:srgbClr val="292929"/>
    <a:srgbClr val="007333"/>
    <a:srgbClr val="333333"/>
    <a:srgbClr val="111111"/>
    <a:srgbClr val="008A00"/>
    <a:srgbClr val="515151"/>
    <a:srgbClr val="000000"/>
    <a:srgbClr val="2A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6404" autoAdjust="0"/>
  </p:normalViewPr>
  <p:slideViewPr>
    <p:cSldViewPr snapToGrid="0">
      <p:cViewPr varScale="1">
        <p:scale>
          <a:sx n="113" d="100"/>
          <a:sy n="113" d="100"/>
        </p:scale>
        <p:origin x="504"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4604"/>
    </p:cViewPr>
  </p:sorterViewPr>
  <p:notesViewPr>
    <p:cSldViewPr snapToGrid="0" showGuides="1">
      <p:cViewPr varScale="1">
        <p:scale>
          <a:sx n="79" d="100"/>
          <a:sy n="79" d="100"/>
        </p:scale>
        <p:origin x="2504" y="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commentAuthors" Target="commentAuthor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11/1/2015 12:04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2015</a:t>
            </a:r>
          </a:p>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11/1/2015 12:04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0" baseline="0" dirty="0" smtClean="0">
              <a:latin typeface="+mn-lt"/>
            </a:endParaRPr>
          </a:p>
        </p:txBody>
      </p:sp>
    </p:spTree>
    <p:extLst>
      <p:ext uri="{BB962C8B-B14F-4D97-AF65-F5344CB8AC3E}">
        <p14:creationId xmlns:p14="http://schemas.microsoft.com/office/powerpoint/2010/main" val="3453690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7813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37347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509754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647731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7513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921418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Tree>
    <p:extLst>
      <p:ext uri="{BB962C8B-B14F-4D97-AF65-F5344CB8AC3E}">
        <p14:creationId xmlns:p14="http://schemas.microsoft.com/office/powerpoint/2010/main" val="1698072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Tree>
    <p:extLst>
      <p:ext uri="{BB962C8B-B14F-4D97-AF65-F5344CB8AC3E}">
        <p14:creationId xmlns:p14="http://schemas.microsoft.com/office/powerpoint/2010/main" val="4253977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normAutofit/>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81396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2158403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pPr marL="0" indent="0">
              <a:buFont typeface="Arial" pitchFamily="34" charset="0"/>
              <a:buNone/>
            </a:pPr>
            <a:endParaRPr lang="de-DE" dirty="0"/>
          </a:p>
        </p:txBody>
      </p:sp>
    </p:spTree>
    <p:extLst>
      <p:ext uri="{BB962C8B-B14F-4D97-AF65-F5344CB8AC3E}">
        <p14:creationId xmlns:p14="http://schemas.microsoft.com/office/powerpoint/2010/main" val="1206243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3218006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3460466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35</a:t>
            </a:fld>
            <a:endParaRPr lang="en-US" dirty="0"/>
          </a:p>
        </p:txBody>
      </p:sp>
    </p:spTree>
    <p:extLst>
      <p:ext uri="{BB962C8B-B14F-4D97-AF65-F5344CB8AC3E}">
        <p14:creationId xmlns:p14="http://schemas.microsoft.com/office/powerpoint/2010/main" val="195124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92923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2151326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a:t>
            </a:r>
          </a:p>
          <a:p>
            <a:r>
              <a:rPr lang="en-US" b="0" dirty="0" smtClean="0"/>
              <a:t>Understand deploying a Cloud</a:t>
            </a:r>
            <a:r>
              <a:rPr lang="en-US" b="0" baseline="0" dirty="0" smtClean="0"/>
              <a:t> Service</a:t>
            </a:r>
          </a:p>
          <a:p>
            <a:endParaRPr lang="en-US" b="0" dirty="0" smtClean="0"/>
          </a:p>
          <a:p>
            <a:r>
              <a:rPr lang="en-US" dirty="0" smtClean="0"/>
              <a:t>Speaker</a:t>
            </a:r>
            <a:r>
              <a:rPr lang="en-US" baseline="0" dirty="0" smtClean="0"/>
              <a:t> notes:</a:t>
            </a:r>
          </a:p>
          <a:p>
            <a:pPr defTabSz="915406">
              <a:defRPr/>
            </a:pPr>
            <a:endParaRPr lang="en-US" b="0" baseline="0" dirty="0" smtClean="0"/>
          </a:p>
          <a:p>
            <a:pPr defTabSz="915406">
              <a:defRPr/>
            </a:pPr>
            <a:r>
              <a:rPr lang="en-US" b="0" baseline="0" dirty="0" smtClean="0"/>
              <a:t>Reemphasize that application is made up of application code and infrastructure code. Every Role instance is configured identically and deployed with same application code allowing for scale, resiliency and consistent deployment experience. </a:t>
            </a:r>
          </a:p>
          <a:p>
            <a:pPr defTabSz="915406">
              <a:defRPr/>
            </a:pPr>
            <a:endParaRPr lang="en-US" baseline="0" dirty="0" smtClean="0"/>
          </a:p>
          <a:p>
            <a:pPr marL="171639" indent="-171639">
              <a:buFont typeface="Wingdings" panose="05000000000000000000" pitchFamily="2" charset="2"/>
              <a:buChar char="§"/>
            </a:pPr>
            <a:r>
              <a:rPr lang="en-US" baseline="0" dirty="0" smtClean="0"/>
              <a:t>Explain as a </a:t>
            </a:r>
            <a:r>
              <a:rPr lang="en-US" baseline="0" dirty="0" err="1" smtClean="0"/>
              <a:t>DevOp</a:t>
            </a:r>
            <a:r>
              <a:rPr lang="en-US" baseline="0" dirty="0" smtClean="0"/>
              <a:t> you describe infrastructure, shape and scale in the .</a:t>
            </a:r>
            <a:r>
              <a:rPr lang="en-US" baseline="0" dirty="0" err="1" smtClean="0"/>
              <a:t>csdef</a:t>
            </a:r>
            <a:r>
              <a:rPr lang="en-US" baseline="0" dirty="0" smtClean="0"/>
              <a:t> and .</a:t>
            </a:r>
            <a:r>
              <a:rPr lang="en-US" baseline="0" dirty="0" err="1" smtClean="0"/>
              <a:t>cscfg</a:t>
            </a:r>
            <a:r>
              <a:rPr lang="en-US" baseline="0" dirty="0" smtClean="0"/>
              <a:t> files.</a:t>
            </a:r>
          </a:p>
          <a:p>
            <a:pPr marL="171639" indent="-171639">
              <a:buFont typeface="Wingdings" panose="05000000000000000000" pitchFamily="2" charset="2"/>
              <a:buChar char="§"/>
            </a:pPr>
            <a:r>
              <a:rPr lang="en-US" baseline="0" dirty="0" smtClean="0"/>
              <a:t>Package application code with *.</a:t>
            </a:r>
            <a:r>
              <a:rPr lang="en-US" baseline="0" dirty="0" err="1" smtClean="0"/>
              <a:t>csdef</a:t>
            </a:r>
            <a:r>
              <a:rPr lang="en-US" baseline="0" dirty="0" smtClean="0"/>
              <a:t> in to a *.</a:t>
            </a:r>
            <a:r>
              <a:rPr lang="en-US" baseline="0" dirty="0" err="1" smtClean="0"/>
              <a:t>cspkg</a:t>
            </a:r>
            <a:r>
              <a:rPr lang="en-US" baseline="0" dirty="0" smtClean="0"/>
              <a:t> zip file.</a:t>
            </a:r>
          </a:p>
          <a:p>
            <a:pPr marL="171639" indent="-171639">
              <a:buFont typeface="Wingdings" panose="05000000000000000000" pitchFamily="2" charset="2"/>
              <a:buChar char="§"/>
            </a:pPr>
            <a:r>
              <a:rPr lang="en-US" baseline="0" dirty="0" smtClean="0"/>
              <a:t>Upload .</a:t>
            </a:r>
            <a:r>
              <a:rPr lang="en-US" baseline="0" dirty="0" err="1" smtClean="0"/>
              <a:t>cspkg</a:t>
            </a:r>
            <a:r>
              <a:rPr lang="en-US" baseline="0" dirty="0" smtClean="0"/>
              <a:t> file with .</a:t>
            </a:r>
            <a:r>
              <a:rPr lang="en-US" baseline="0" dirty="0" err="1" smtClean="0"/>
              <a:t>cscfg</a:t>
            </a:r>
            <a:r>
              <a:rPr lang="en-US" baseline="0" dirty="0" smtClean="0"/>
              <a:t> file via Azure portal, Visual Studio or PowerShell.</a:t>
            </a:r>
          </a:p>
          <a:p>
            <a:pPr marL="171639" indent="-171639">
              <a:buFont typeface="Wingdings" panose="05000000000000000000" pitchFamily="2" charset="2"/>
              <a:buChar char="§"/>
            </a:pPr>
            <a:r>
              <a:rPr lang="en-US" baseline="0" dirty="0" smtClean="0"/>
              <a:t>Azure provisions the infrastructure with each Role instance VM configured identically and  deployed with same application code.</a:t>
            </a:r>
          </a:p>
          <a:p>
            <a:pPr marL="171639" indent="-171639">
              <a:buFont typeface="Wingdings" panose="05000000000000000000" pitchFamily="2" charset="2"/>
              <a:buChar char="§"/>
            </a:pPr>
            <a:r>
              <a:rPr lang="en-US" baseline="0" dirty="0" smtClean="0"/>
              <a:t>Package can be deployed to staging or production site and VIP swapped to accomplish continuous deployment.</a:t>
            </a:r>
          </a:p>
          <a:p>
            <a:pPr marL="171639" indent="-171639">
              <a:buFont typeface="Wingdings" panose="05000000000000000000" pitchFamily="2" charset="2"/>
              <a:buChar char="§"/>
            </a:pPr>
            <a:r>
              <a:rPr lang="en-US" b="0" baseline="0" dirty="0" smtClean="0"/>
              <a:t>Deploying to Cloud Service essentially captures the DevOps mindset.</a:t>
            </a:r>
            <a:br>
              <a:rPr lang="en-US" b="0"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2296551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4165217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739227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851375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31452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9876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200 level technical deck on the capabilities of Service Bus</a:t>
            </a:r>
            <a:endParaRPr lang="en-US" dirty="0"/>
          </a:p>
        </p:txBody>
      </p:sp>
      <p:sp>
        <p:nvSpPr>
          <p:cNvPr id="4" name="Slide Number Placeholder 3"/>
          <p:cNvSpPr>
            <a:spLocks noGrp="1"/>
          </p:cNvSpPr>
          <p:nvPr>
            <p:ph type="sldNum" sz="quarter" idx="10"/>
          </p:nvPr>
        </p:nvSpPr>
        <p:spPr/>
        <p:txBody>
          <a:bodyPr/>
          <a:lstStyle/>
          <a:p>
            <a:fld id="{A76F39D3-44DA-48FC-8637-E09CF8CC5184}" type="slidenum">
              <a:rPr lang="en-US" smtClean="0"/>
              <a:t>49</a:t>
            </a:fld>
            <a:endParaRPr lang="en-US" dirty="0"/>
          </a:p>
        </p:txBody>
      </p:sp>
    </p:spTree>
    <p:extLst>
      <p:ext uri="{BB962C8B-B14F-4D97-AF65-F5344CB8AC3E}">
        <p14:creationId xmlns:p14="http://schemas.microsoft.com/office/powerpoint/2010/main" val="1188694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900" b="1" i="0" u="sng" kern="1200" cap="small" dirty="0" smtClean="0">
                <a:solidFill>
                  <a:schemeClr val="tx1"/>
                </a:solidFill>
                <a:effectLst/>
                <a:latin typeface="Segoe UI" pitchFamily="34" charset="0"/>
                <a:ea typeface="+mn-ea"/>
                <a:cs typeface="+mn-cs"/>
              </a:rPr>
              <a:t>Easily Connect Applications</a:t>
            </a:r>
            <a:endParaRPr lang="en-US" sz="900" i="1"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Service Bus Messaging provides out-of-the-box support for various messaging patterns that enable to easily connect applications</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Queues offer a reliable, durable, and highly scalable way to store messages as they travel between systems without losing messages in case connectivity fails, one of the systems is down or is a mobile device with limited connectivity. Queues support multiple senders as well as multiple receivers with automatic load balancing.</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Topics and Subscriptions implement a publish/subscribe pattern that delivers a highly scalable, flexible, and cost-effective way to publish messages from an application and deliver them to multiple subscribers.</a:t>
            </a:r>
            <a:endParaRPr lang="en-US" sz="1000" kern="1200" dirty="0" smtClean="0">
              <a:solidFill>
                <a:schemeClr val="tx1"/>
              </a:solidFill>
              <a:effectLst/>
              <a:latin typeface="Segoe UI" pitchFamily="34" charset="0"/>
              <a:ea typeface="+mn-ea"/>
              <a:cs typeface="+mn-cs"/>
            </a:endParaRPr>
          </a:p>
          <a:p>
            <a:pPr lvl="2"/>
            <a:r>
              <a:rPr lang="en-US" sz="900" kern="1200" dirty="0" smtClean="0">
                <a:solidFill>
                  <a:schemeClr val="tx1"/>
                </a:solidFill>
                <a:effectLst/>
                <a:latin typeface="Segoe UI" pitchFamily="34" charset="0"/>
                <a:ea typeface="+mn-ea"/>
                <a:cs typeface="+mn-cs"/>
              </a:rPr>
              <a:t>Broadcast a message to hundreds or thousands of subscribers on a given Topic.</a:t>
            </a:r>
            <a:endParaRPr lang="en-US" sz="1000" kern="1200" dirty="0" smtClean="0">
              <a:solidFill>
                <a:schemeClr val="tx1"/>
              </a:solidFill>
              <a:effectLst/>
              <a:latin typeface="Segoe UI" pitchFamily="34" charset="0"/>
              <a:ea typeface="+mn-ea"/>
              <a:cs typeface="+mn-cs"/>
            </a:endParaRPr>
          </a:p>
          <a:p>
            <a:pPr lvl="2"/>
            <a:r>
              <a:rPr lang="en-US" sz="900" kern="1200" dirty="0" smtClean="0">
                <a:solidFill>
                  <a:schemeClr val="tx1"/>
                </a:solidFill>
                <a:effectLst/>
                <a:latin typeface="Segoe UI" pitchFamily="34" charset="0"/>
                <a:ea typeface="+mn-ea"/>
                <a:cs typeface="+mn-cs"/>
              </a:rPr>
              <a:t>Distribute messages to individual subscribers or groups of Topic subscribers using message property based filtering rules.</a:t>
            </a:r>
            <a:endParaRPr lang="en-US" sz="10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Advanced messaging features provide a variety of options for delivery assurance and performance tuning:</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Local Transactions</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De-duplication</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Scheduled delivery</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Delivery confirmation (peek-lock)</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Delivery deferral</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Client-side pre-fetch</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Batched Send/Receive</a:t>
            </a:r>
            <a:endParaRPr lang="en-US" sz="10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 </a:t>
            </a:r>
            <a:endParaRPr lang="en-US" sz="1000" kern="1200" dirty="0" smtClean="0">
              <a:solidFill>
                <a:schemeClr val="tx1"/>
              </a:solidFill>
              <a:effectLst/>
              <a:latin typeface="Segoe UI" pitchFamily="34" charset="0"/>
              <a:ea typeface="+mn-ea"/>
              <a:cs typeface="+mn-cs"/>
            </a:endParaRPr>
          </a:p>
          <a:p>
            <a:pPr lvl="0"/>
            <a:r>
              <a:rPr lang="en-US" sz="900" b="1" i="0" u="sng" kern="1200" cap="small" dirty="0" smtClean="0">
                <a:solidFill>
                  <a:schemeClr val="tx1"/>
                </a:solidFill>
                <a:effectLst/>
                <a:latin typeface="Segoe UI" pitchFamily="34" charset="0"/>
                <a:ea typeface="+mn-ea"/>
                <a:cs typeface="+mn-cs"/>
              </a:rPr>
              <a:t>Connect Applications From Anywhere</a:t>
            </a:r>
            <a:endParaRPr lang="en-US" sz="900" i="1"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800" kern="1200" dirty="0" smtClean="0">
                <a:solidFill>
                  <a:schemeClr val="tx1"/>
                </a:solidFill>
                <a:effectLst/>
                <a:latin typeface="Segoe UI" pitchFamily="34" charset="0"/>
                <a:ea typeface="+mn-ea"/>
                <a:cs typeface="+mn-cs"/>
              </a:rPr>
              <a:t>Service Bus enables connecting applications </a:t>
            </a:r>
            <a:r>
              <a:rPr lang="en-US" sz="900" kern="1200" dirty="0" smtClean="0">
                <a:solidFill>
                  <a:schemeClr val="tx1"/>
                </a:solidFill>
                <a:effectLst/>
                <a:latin typeface="Segoe UI" pitchFamily="34" charset="0"/>
                <a:ea typeface="+mn-ea"/>
                <a:cs typeface="+mn-cs"/>
              </a:rPr>
              <a:t>that are distributed across public cloud as well as hybrid environments, and various platforms,</a:t>
            </a:r>
            <a:r>
              <a:rPr lang="en-US" sz="800" kern="1200" dirty="0" smtClean="0">
                <a:solidFill>
                  <a:schemeClr val="tx1"/>
                </a:solidFill>
                <a:effectLst/>
                <a:latin typeface="Segoe UI" pitchFamily="34" charset="0"/>
                <a:ea typeface="+mn-ea"/>
                <a:cs typeface="+mn-cs"/>
              </a:rPr>
              <a:t> in a loosely coupled manner</a:t>
            </a:r>
            <a:endParaRPr lang="en-US" sz="9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Enables connecting application across public cloud, public cloud and private cloud, and private cloud to private cloud through public cloud.</a:t>
            </a:r>
          </a:p>
          <a:p>
            <a:pPr lvl="1"/>
            <a:r>
              <a:rPr lang="en-US" sz="900" kern="1200" dirty="0" smtClean="0">
                <a:solidFill>
                  <a:schemeClr val="tx1"/>
                </a:solidFill>
                <a:effectLst/>
                <a:latin typeface="Segoe UI" pitchFamily="34" charset="0"/>
                <a:ea typeface="+mn-ea"/>
                <a:cs typeface="+mn-cs"/>
              </a:rPr>
              <a:t>Client applications can be running on PCs, mobile devices or in the browser. </a:t>
            </a:r>
            <a:r>
              <a:rPr lang="en-US" sz="800"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Service Bus Relay enables applications to securely call into private cloud applications hosted in your own datacenter behind firewalls and NATs</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Enterprises can use a SOA-based architecture and expose just the services they want to deliver from their private cloud environment which creates a more secure architecture than opening up a VPN.</a:t>
            </a:r>
            <a:endParaRPr lang="en-US" sz="1000" kern="1200" dirty="0" smtClean="0">
              <a:solidFill>
                <a:schemeClr val="tx1"/>
              </a:solidFill>
              <a:effectLst/>
              <a:latin typeface="Segoe UI" pitchFamily="34" charset="0"/>
              <a:ea typeface="+mn-ea"/>
              <a:cs typeface="+mn-cs"/>
            </a:endParaRPr>
          </a:p>
          <a:p>
            <a:pPr marL="212981" marR="0" lvl="1" indent="-105829"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kern="1200" dirty="0" smtClean="0">
                <a:solidFill>
                  <a:schemeClr val="tx1"/>
                </a:solidFill>
                <a:effectLst/>
                <a:latin typeface="Segoe UI" pitchFamily="34" charset="0"/>
                <a:ea typeface="+mn-ea"/>
                <a:cs typeface="+mn-cs"/>
              </a:rPr>
              <a:t>Supports various programing languages and platforms: .NET, WCF, REST, Java (Coming soon: Node.js, PHP)</a:t>
            </a:r>
          </a:p>
          <a:p>
            <a:pPr lvl="1"/>
            <a:r>
              <a:rPr lang="en-US" sz="900" kern="1200" dirty="0" smtClean="0">
                <a:solidFill>
                  <a:schemeClr val="tx1"/>
                </a:solidFill>
                <a:effectLst/>
                <a:latin typeface="Segoe UI" pitchFamily="34" charset="0"/>
                <a:ea typeface="+mn-ea"/>
                <a:cs typeface="+mn-cs"/>
              </a:rPr>
              <a:t>Supports a variety of different transport protocols and Web services standards, including REST, SOAP, and WS-*.</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One-way messaging between sender and listener supports unicast and multicast.</a:t>
            </a:r>
            <a:endParaRPr lang="en-US" sz="1000" kern="1200" dirty="0" smtClean="0">
              <a:solidFill>
                <a:schemeClr val="tx1"/>
              </a:solidFill>
              <a:effectLst/>
              <a:latin typeface="Segoe UI" pitchFamily="34" charset="0"/>
              <a:ea typeface="+mn-ea"/>
              <a:cs typeface="+mn-cs"/>
            </a:endParaRPr>
          </a:p>
          <a:p>
            <a:pPr lvl="1"/>
            <a:r>
              <a:rPr lang="en-US" sz="900" kern="1200" dirty="0" smtClean="0">
                <a:solidFill>
                  <a:schemeClr val="tx1"/>
                </a:solidFill>
                <a:effectLst/>
                <a:latin typeface="Segoe UI" pitchFamily="34" charset="0"/>
                <a:ea typeface="+mn-ea"/>
                <a:cs typeface="+mn-cs"/>
              </a:rPr>
              <a:t>Full-duplex connection-oriented sessions between sender and listener support bi-directional communication.</a:t>
            </a:r>
            <a:endParaRPr lang="en-US" sz="10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Services discoverable through a stable, internet-accessible URL, regardless of location.</a:t>
            </a:r>
            <a:endParaRPr lang="en-US" sz="1000" kern="1200" dirty="0" smtClean="0">
              <a:solidFill>
                <a:schemeClr val="tx1"/>
              </a:solidFill>
              <a:effectLst/>
              <a:latin typeface="Segoe UI" pitchFamily="34" charset="0"/>
              <a:ea typeface="+mn-ea"/>
              <a:cs typeface="+mn-cs"/>
            </a:endParaRPr>
          </a:p>
          <a:p>
            <a:r>
              <a:rPr lang="en-US" sz="900" b="0" u="none" strike="noStrike" kern="1200" cap="small" dirty="0" smtClean="0">
                <a:solidFill>
                  <a:schemeClr val="tx1"/>
                </a:solidFill>
                <a:effectLst/>
                <a:latin typeface="Segoe UI" pitchFamily="34" charset="0"/>
                <a:ea typeface="+mn-ea"/>
                <a:cs typeface="+mn-cs"/>
              </a:rPr>
              <a:t> </a:t>
            </a:r>
            <a:endParaRPr lang="en-US" sz="1000" kern="1200" dirty="0" smtClean="0">
              <a:solidFill>
                <a:schemeClr val="tx1"/>
              </a:solidFill>
              <a:effectLst/>
              <a:latin typeface="Segoe UI" pitchFamily="34" charset="0"/>
              <a:ea typeface="+mn-ea"/>
              <a:cs typeface="+mn-cs"/>
            </a:endParaRPr>
          </a:p>
          <a:p>
            <a:pPr lvl="0"/>
            <a:r>
              <a:rPr lang="en-US" sz="900" b="1" i="0" u="sng" kern="1200" cap="small" dirty="0" smtClean="0">
                <a:solidFill>
                  <a:schemeClr val="tx1"/>
                </a:solidFill>
                <a:effectLst/>
                <a:latin typeface="Segoe UI" pitchFamily="34" charset="0"/>
                <a:ea typeface="+mn-ea"/>
                <a:cs typeface="+mn-cs"/>
              </a:rPr>
              <a:t>Enterprise Grade Cloud Service</a:t>
            </a:r>
            <a:endParaRPr lang="en-US" sz="900" i="1"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Managed service operated by Microsoft with 99.9% monthly SLA. </a:t>
            </a:r>
            <a:endParaRPr lang="en-US" sz="10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Service Bus takes care of delivery assurance, reliable messaging, scale and load balancing.</a:t>
            </a:r>
            <a:endParaRPr lang="en-US" sz="10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Claim based security using the Azure Access Control service supports identity federation with Active Directory as well as common web identity providers like Google, Yahoo and Facebook</a:t>
            </a:r>
            <a:r>
              <a:rPr lang="en-US" sz="800" kern="1200" dirty="0" smtClean="0">
                <a:solidFill>
                  <a:schemeClr val="tx1"/>
                </a:solidFill>
                <a:effectLst/>
                <a:latin typeface="Segoe UI" pitchFamily="34" charset="0"/>
                <a:ea typeface="+mn-ea"/>
                <a:cs typeface="+mn-cs"/>
              </a:rPr>
              <a:t>.</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sz="900" kern="1200" dirty="0" smtClean="0">
                <a:solidFill>
                  <a:schemeClr val="tx1"/>
                </a:solidFill>
                <a:effectLst/>
                <a:latin typeface="Segoe UI" pitchFamily="34" charset="0"/>
                <a:ea typeface="+mn-ea"/>
                <a:cs typeface="+mn-cs"/>
              </a:rPr>
              <a:t>Cloud hosted service relay and brokered messaging capabilities can be leveraged directly from anywhere without the need for IT to change network configuration or install gateway agents/devices.</a:t>
            </a:r>
            <a:endParaRPr lang="en-US" dirty="0" smtClean="0"/>
          </a:p>
          <a:p>
            <a:endParaRPr lang="en-US" dirty="0"/>
          </a:p>
        </p:txBody>
      </p:sp>
      <p:sp>
        <p:nvSpPr>
          <p:cNvPr id="4" name="Slide Number Placeholder 3"/>
          <p:cNvSpPr>
            <a:spLocks noGrp="1"/>
          </p:cNvSpPr>
          <p:nvPr>
            <p:ph type="sldNum" sz="quarter" idx="10"/>
          </p:nvPr>
        </p:nvSpPr>
        <p:spPr/>
        <p:txBody>
          <a:bodyPr/>
          <a:lstStyle/>
          <a:p>
            <a:fld id="{A76F39D3-44DA-48FC-8637-E09CF8CC5184}" type="slidenum">
              <a:rPr lang="en-US" smtClean="0"/>
              <a:t>50</a:t>
            </a:fld>
            <a:endParaRPr lang="en-US"/>
          </a:p>
        </p:txBody>
      </p:sp>
    </p:spTree>
    <p:extLst>
      <p:ext uri="{BB962C8B-B14F-4D97-AF65-F5344CB8AC3E}">
        <p14:creationId xmlns:p14="http://schemas.microsoft.com/office/powerpoint/2010/main" val="3293721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overview slide that covers the THREE main capabilities of SB and an example scenario of where this might be used.</a:t>
            </a:r>
            <a:r>
              <a:rPr lang="en-US" baseline="0" dirty="0" smtClean="0"/>
              <a:t>  Sometimes you might only need this slide to explain, or just use it as a simple t-up slide before you go into the details of how each of these capabilities works at a high level.</a:t>
            </a:r>
            <a:endParaRPr lang="en-US" dirty="0"/>
          </a:p>
        </p:txBody>
      </p:sp>
      <p:sp>
        <p:nvSpPr>
          <p:cNvPr id="4" name="Slide Number Placeholder 3"/>
          <p:cNvSpPr>
            <a:spLocks noGrp="1"/>
          </p:cNvSpPr>
          <p:nvPr>
            <p:ph type="sldNum" sz="quarter" idx="10"/>
          </p:nvPr>
        </p:nvSpPr>
        <p:spPr/>
        <p:txBody>
          <a:bodyPr/>
          <a:lstStyle/>
          <a:p>
            <a:fld id="{A76F39D3-44DA-48FC-8637-E09CF8CC5184}" type="slidenum">
              <a:rPr lang="en-US" smtClean="0"/>
              <a:t>51</a:t>
            </a:fld>
            <a:endParaRPr lang="en-US" dirty="0"/>
          </a:p>
        </p:txBody>
      </p:sp>
    </p:spTree>
    <p:extLst>
      <p:ext uri="{BB962C8B-B14F-4D97-AF65-F5344CB8AC3E}">
        <p14:creationId xmlns:p14="http://schemas.microsoft.com/office/powerpoint/2010/main" val="1451438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integrating systems is a key reason you would use service bus, it is also used within applications to decouple parts of the applications so that you can provide built in resilience and mechanism to scale your applications easily.  These slides illustrate both these principles starting with resilience.</a:t>
            </a:r>
          </a:p>
          <a:p>
            <a:endParaRPr lang="en-US" baseline="0" dirty="0" smtClean="0"/>
          </a:p>
          <a:p>
            <a:r>
              <a:rPr lang="en-US" baseline="0" dirty="0" smtClean="0"/>
              <a:t>In normal systems, components are tightly coupled which means that if any one of them fails, the whole thing fails and creates bad user experiences.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079699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17728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loosely coupling back and front ends of an application</a:t>
            </a:r>
            <a:r>
              <a:rPr lang="en-US" baseline="0" dirty="0" smtClean="0"/>
              <a:t> and shifting the application architecture to process transactions differently, the front end can send shipping requests first to a queue.  Once on the queue, the store front end can send an acknowledgement to the user confirming the order.  The assumption is that the order will get shipped.  If there is some downstream problem, the system will have to communicate back to the user outside of the order transaction (for example – maybe the requested shipping date was not available).</a:t>
            </a:r>
          </a:p>
          <a:p>
            <a:endParaRPr lang="en-US" baseline="0" dirty="0" smtClean="0"/>
          </a:p>
          <a:p>
            <a:r>
              <a:rPr lang="en-US" baseline="0" dirty="0" smtClean="0"/>
              <a:t>The Shipping service get’s orders from the queue in this architecture, it is not being SENT orders from the store front end.  When the shipping service is working correctly – it just continues to get orders from the queue.  If for some reason the Store Front end fails and there is a backlog of orders on the queue, the </a:t>
            </a:r>
            <a:r>
              <a:rPr lang="en-US" baseline="0" dirty="0" err="1" smtClean="0"/>
              <a:t>shippping</a:t>
            </a:r>
            <a:r>
              <a:rPr lang="en-US" baseline="0" dirty="0" smtClean="0"/>
              <a:t> service can still work.  Likewise, if the shipping service is down, the store front end can still take orders.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088446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4018462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417736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we show that the shipping service can itself consist of multiple instances of worker processes that are pulling orders from</a:t>
            </a:r>
            <a:r>
              <a:rPr lang="en-US" baseline="0" dirty="0" smtClean="0"/>
              <a:t> the order queue.  Each process will just pull one order, the queue guarantees order as well as ensuring that only 1 message is delivered to one instance of the tracking service.  In this way, if you have many orders coming in, it is easy to add more worker instances to process these orders.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4038967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animation that shows the basic mechanics of a queue.  We have publishers and consumers.  Using a simple API,</a:t>
            </a:r>
            <a:r>
              <a:rPr lang="en-US" baseline="0" dirty="0" smtClean="0"/>
              <a:t> a publisher creates a message that contains message properties and data.  These messages are created by the publisher and there does need to be some agreement between publishers and consumers on what the message properties and content are so that each understands how to handle the data in the messages.</a:t>
            </a:r>
          </a:p>
          <a:p>
            <a:endParaRPr lang="en-US" baseline="0" dirty="0" smtClean="0"/>
          </a:p>
          <a:p>
            <a:r>
              <a:rPr lang="en-US" baseline="0" dirty="0" smtClean="0"/>
              <a:t>The Queue itself does not PULL and it DOES NOT push data – it is simply a store for the messages and ensures the right ordered delivery of the messages for consumers who ASK for a message.</a:t>
            </a:r>
          </a:p>
          <a:p>
            <a:endParaRPr lang="en-US" baseline="0" dirty="0" smtClean="0"/>
          </a:p>
          <a:p>
            <a:r>
              <a:rPr lang="en-US" baseline="0" dirty="0" smtClean="0"/>
              <a:t>The typical pattern for consumers is to run in a loop, polling for messages from the queue.</a:t>
            </a:r>
            <a:endParaRPr lang="en-US" dirty="0"/>
          </a:p>
        </p:txBody>
      </p:sp>
      <p:sp>
        <p:nvSpPr>
          <p:cNvPr id="4" name="Slide Number Placeholder 3"/>
          <p:cNvSpPr>
            <a:spLocks noGrp="1"/>
          </p:cNvSpPr>
          <p:nvPr>
            <p:ph type="sldNum" sz="quarter" idx="10"/>
          </p:nvPr>
        </p:nvSpPr>
        <p:spPr/>
        <p:txBody>
          <a:bodyPr/>
          <a:lstStyle/>
          <a:p>
            <a:fld id="{A76F39D3-44DA-48FC-8637-E09CF8CC5184}" type="slidenum">
              <a:rPr lang="en-US" smtClean="0"/>
              <a:t>58</a:t>
            </a:fld>
            <a:endParaRPr lang="en-US" dirty="0"/>
          </a:p>
        </p:txBody>
      </p:sp>
    </p:spTree>
    <p:extLst>
      <p:ext uri="{BB962C8B-B14F-4D97-AF65-F5344CB8AC3E}">
        <p14:creationId xmlns:p14="http://schemas.microsoft.com/office/powerpoint/2010/main" val="2348228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925727-CA58-5040-A322-54AFBD29EB88}" type="slidenum">
              <a:rPr lang="en-US" smtClean="0"/>
              <a:t>7</a:t>
            </a:fld>
            <a:endParaRPr lang="en-US" dirty="0"/>
          </a:p>
        </p:txBody>
      </p:sp>
    </p:spTree>
    <p:extLst>
      <p:ext uri="{BB962C8B-B14F-4D97-AF65-F5344CB8AC3E}">
        <p14:creationId xmlns:p14="http://schemas.microsoft.com/office/powerpoint/2010/main" val="1661053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Topics</a:t>
            </a:r>
            <a:r>
              <a:rPr lang="en-US" baseline="0" dirty="0" smtClean="0"/>
              <a:t> are in essence, just more complex queues.  We have the same publisher and consumer model.  The difference is that with topics, you create one or more subscriptions which themselves can have rules that will only select certain messages sent to the topic.  Publishers send to the Topic, but Consumers receive from one or more subscriptions.  The Rules are applied (using the Service Bus API – there is no tooling/UI for this (Yet)) to subscriptions which affect which messages get to that subscription.  The animation shows that you can actually set rules up after messages are already waiting at the subscription causing the subscription to have different messages that the subscription rule would indicate.</a:t>
            </a:r>
            <a:endParaRPr lang="en-US" dirty="0"/>
          </a:p>
        </p:txBody>
      </p:sp>
      <p:sp>
        <p:nvSpPr>
          <p:cNvPr id="4" name="Slide Number Placeholder 3"/>
          <p:cNvSpPr>
            <a:spLocks noGrp="1"/>
          </p:cNvSpPr>
          <p:nvPr>
            <p:ph type="sldNum" sz="quarter" idx="10"/>
          </p:nvPr>
        </p:nvSpPr>
        <p:spPr/>
        <p:txBody>
          <a:bodyPr/>
          <a:lstStyle/>
          <a:p>
            <a:fld id="{A76F39D3-44DA-48FC-8637-E09CF8CC5184}" type="slidenum">
              <a:rPr lang="en-US" smtClean="0"/>
              <a:t>59</a:t>
            </a:fld>
            <a:endParaRPr lang="en-US" dirty="0"/>
          </a:p>
        </p:txBody>
      </p:sp>
    </p:spTree>
    <p:extLst>
      <p:ext uri="{BB962C8B-B14F-4D97-AF65-F5344CB8AC3E}">
        <p14:creationId xmlns:p14="http://schemas.microsoft.com/office/powerpoint/2010/main" val="196992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Queues</a:t>
            </a:r>
            <a:r>
              <a:rPr lang="en-US" baseline="0" dirty="0" smtClean="0"/>
              <a:t> and Topics are all about messaging.  The other main capability SB provides is the Relay that provides a mechanism to enable Cloud Applications to communicate with on-premise web services and applications.  Traditionally, you would have to open up security firewalls to allow web service calls into on-premise systems.  Using the SB relay, essentially an abstraction layer, enables the SB Relay to broker the communication between the calling client and the on-premise systems.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959443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535431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just a little bit more detail about how this actually works.  What happens is that the on-premise web service (that itself will call into other on-premise systems), needs to be registered with the SB relay</a:t>
            </a:r>
            <a:r>
              <a:rPr lang="en-US" baseline="0" dirty="0" smtClean="0"/>
              <a:t> and to use the specific SB Relay channel/protocol (all WCF magic).  When this happens, the internal web service will now listen for requests to it on the SB Relay endpoint, not on the internal network (it can actually do both if you bind multiple protocols to the service).</a:t>
            </a:r>
          </a:p>
          <a:p>
            <a:endParaRPr lang="en-US" baseline="0" dirty="0" smtClean="0"/>
          </a:p>
          <a:p>
            <a:r>
              <a:rPr lang="en-US" baseline="0" dirty="0" smtClean="0"/>
              <a:t>When a client calls the SB Relay endpoint, SB relays this call down to the actually service which then executes the request and returns the result up back through the Relay and back to the calling client. </a:t>
            </a:r>
            <a:endParaRPr lang="en-US" dirty="0"/>
          </a:p>
        </p:txBody>
      </p:sp>
      <p:sp>
        <p:nvSpPr>
          <p:cNvPr id="4" name="Slide Number Placeholder 3"/>
          <p:cNvSpPr>
            <a:spLocks noGrp="1"/>
          </p:cNvSpPr>
          <p:nvPr>
            <p:ph type="sldNum" sz="quarter" idx="10"/>
          </p:nvPr>
        </p:nvSpPr>
        <p:spPr/>
        <p:txBody>
          <a:bodyPr/>
          <a:lstStyle/>
          <a:p>
            <a:fld id="{A76F39D3-44DA-48FC-8637-E09CF8CC5184}" type="slidenum">
              <a:rPr lang="en-US" smtClean="0"/>
              <a:t>62</a:t>
            </a:fld>
            <a:endParaRPr lang="en-US" dirty="0"/>
          </a:p>
        </p:txBody>
      </p:sp>
    </p:spTree>
    <p:extLst>
      <p:ext uri="{BB962C8B-B14F-4D97-AF65-F5344CB8AC3E}">
        <p14:creationId xmlns:p14="http://schemas.microsoft.com/office/powerpoint/2010/main" val="1706884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11/1/2015 12:04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63</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347078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61809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65</a:t>
            </a:fld>
            <a:endParaRPr lang="en-US"/>
          </a:p>
        </p:txBody>
      </p:sp>
    </p:spTree>
    <p:extLst>
      <p:ext uri="{BB962C8B-B14F-4D97-AF65-F5344CB8AC3E}">
        <p14:creationId xmlns:p14="http://schemas.microsoft.com/office/powerpoint/2010/main" val="3294170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765419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1240269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179990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51188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extLst>
      <p:ext uri="{BB962C8B-B14F-4D97-AF65-F5344CB8AC3E}">
        <p14:creationId xmlns:p14="http://schemas.microsoft.com/office/powerpoint/2010/main" val="2506789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25945817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72</a:t>
            </a:fld>
            <a:endParaRPr lang="en-US" dirty="0"/>
          </a:p>
        </p:txBody>
      </p:sp>
    </p:spTree>
    <p:extLst>
      <p:ext uri="{BB962C8B-B14F-4D97-AF65-F5344CB8AC3E}">
        <p14:creationId xmlns:p14="http://schemas.microsoft.com/office/powerpoint/2010/main" val="1855697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3838281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74</a:t>
            </a:fld>
            <a:endParaRPr lang="en-US" dirty="0"/>
          </a:p>
        </p:txBody>
      </p:sp>
    </p:spTree>
    <p:extLst>
      <p:ext uri="{BB962C8B-B14F-4D97-AF65-F5344CB8AC3E}">
        <p14:creationId xmlns:p14="http://schemas.microsoft.com/office/powerpoint/2010/main" val="25753295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75</a:t>
            </a:fld>
            <a:endParaRPr lang="en-US" dirty="0"/>
          </a:p>
        </p:txBody>
      </p:sp>
    </p:spTree>
    <p:extLst>
      <p:ext uri="{BB962C8B-B14F-4D97-AF65-F5344CB8AC3E}">
        <p14:creationId xmlns:p14="http://schemas.microsoft.com/office/powerpoint/2010/main" val="1642299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76</a:t>
            </a:fld>
            <a:endParaRPr lang="en-US" dirty="0"/>
          </a:p>
        </p:txBody>
      </p:sp>
    </p:spTree>
    <p:extLst>
      <p:ext uri="{BB962C8B-B14F-4D97-AF65-F5344CB8AC3E}">
        <p14:creationId xmlns:p14="http://schemas.microsoft.com/office/powerpoint/2010/main" val="42828237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77</a:t>
            </a:fld>
            <a:endParaRPr lang="en-US" dirty="0"/>
          </a:p>
        </p:txBody>
      </p:sp>
    </p:spTree>
    <p:extLst>
      <p:ext uri="{BB962C8B-B14F-4D97-AF65-F5344CB8AC3E}">
        <p14:creationId xmlns:p14="http://schemas.microsoft.com/office/powerpoint/2010/main" val="38509359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78</a:t>
            </a:fld>
            <a:endParaRPr lang="en-US"/>
          </a:p>
        </p:txBody>
      </p:sp>
    </p:spTree>
    <p:extLst>
      <p:ext uri="{BB962C8B-B14F-4D97-AF65-F5344CB8AC3E}">
        <p14:creationId xmlns:p14="http://schemas.microsoft.com/office/powerpoint/2010/main" val="2600521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79</a:t>
            </a:fld>
            <a:endParaRPr lang="en-US" dirty="0"/>
          </a:p>
        </p:txBody>
      </p:sp>
    </p:spTree>
    <p:extLst>
      <p:ext uri="{BB962C8B-B14F-4D97-AF65-F5344CB8AC3E}">
        <p14:creationId xmlns:p14="http://schemas.microsoft.com/office/powerpoint/2010/main" val="4152508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544865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8738420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81</a:t>
            </a:fld>
            <a:endParaRPr lang="en-US" dirty="0"/>
          </a:p>
        </p:txBody>
      </p:sp>
    </p:spTree>
    <p:extLst>
      <p:ext uri="{BB962C8B-B14F-4D97-AF65-F5344CB8AC3E}">
        <p14:creationId xmlns:p14="http://schemas.microsoft.com/office/powerpoint/2010/main" val="42077843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82</a:t>
            </a:fld>
            <a:endParaRPr lang="en-US" dirty="0"/>
          </a:p>
        </p:txBody>
      </p:sp>
    </p:spTree>
    <p:extLst>
      <p:ext uri="{BB962C8B-B14F-4D97-AF65-F5344CB8AC3E}">
        <p14:creationId xmlns:p14="http://schemas.microsoft.com/office/powerpoint/2010/main" val="1588760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83</a:t>
            </a:fld>
            <a:endParaRPr lang="en-US" dirty="0"/>
          </a:p>
        </p:txBody>
      </p:sp>
    </p:spTree>
    <p:extLst>
      <p:ext uri="{BB962C8B-B14F-4D97-AF65-F5344CB8AC3E}">
        <p14:creationId xmlns:p14="http://schemas.microsoft.com/office/powerpoint/2010/main" val="1401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84</a:t>
            </a:fld>
            <a:endParaRPr lang="en-US" dirty="0"/>
          </a:p>
        </p:txBody>
      </p:sp>
    </p:spTree>
    <p:extLst>
      <p:ext uri="{BB962C8B-B14F-4D97-AF65-F5344CB8AC3E}">
        <p14:creationId xmlns:p14="http://schemas.microsoft.com/office/powerpoint/2010/main" val="1208569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85</a:t>
            </a:fld>
            <a:endParaRPr lang="en-US" dirty="0"/>
          </a:p>
        </p:txBody>
      </p:sp>
    </p:spTree>
    <p:extLst>
      <p:ext uri="{BB962C8B-B14F-4D97-AF65-F5344CB8AC3E}">
        <p14:creationId xmlns:p14="http://schemas.microsoft.com/office/powerpoint/2010/main" val="1417379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86</a:t>
            </a:fld>
            <a:endParaRPr lang="en-US" dirty="0"/>
          </a:p>
        </p:txBody>
      </p:sp>
    </p:spTree>
    <p:extLst>
      <p:ext uri="{BB962C8B-B14F-4D97-AF65-F5344CB8AC3E}">
        <p14:creationId xmlns:p14="http://schemas.microsoft.com/office/powerpoint/2010/main" val="13239132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39581135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88</a:t>
            </a:fld>
            <a:endParaRPr lang="en-US" dirty="0"/>
          </a:p>
        </p:txBody>
      </p:sp>
    </p:spTree>
    <p:extLst>
      <p:ext uri="{BB962C8B-B14F-4D97-AF65-F5344CB8AC3E}">
        <p14:creationId xmlns:p14="http://schemas.microsoft.com/office/powerpoint/2010/main" val="34464041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extLst>
      <p:ext uri="{BB962C8B-B14F-4D97-AF65-F5344CB8AC3E}">
        <p14:creationId xmlns:p14="http://schemas.microsoft.com/office/powerpoint/2010/main" val="1741905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40681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4058850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91</a:t>
            </a:fld>
            <a:endParaRPr lang="en-US"/>
          </a:p>
        </p:txBody>
      </p:sp>
    </p:spTree>
    <p:extLst>
      <p:ext uri="{BB962C8B-B14F-4D97-AF65-F5344CB8AC3E}">
        <p14:creationId xmlns:p14="http://schemas.microsoft.com/office/powerpoint/2010/main" val="2557222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93</a:t>
            </a:fld>
            <a:endParaRPr lang="en-US"/>
          </a:p>
        </p:txBody>
      </p:sp>
    </p:spTree>
    <p:extLst>
      <p:ext uri="{BB962C8B-B14F-4D97-AF65-F5344CB8AC3E}">
        <p14:creationId xmlns:p14="http://schemas.microsoft.com/office/powerpoint/2010/main" val="7349532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94</a:t>
            </a:fld>
            <a:endParaRPr lang="en-US"/>
          </a:p>
        </p:txBody>
      </p:sp>
    </p:spTree>
    <p:extLst>
      <p:ext uri="{BB962C8B-B14F-4D97-AF65-F5344CB8AC3E}">
        <p14:creationId xmlns:p14="http://schemas.microsoft.com/office/powerpoint/2010/main" val="2105241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95</a:t>
            </a:fld>
            <a:endParaRPr lang="en-US"/>
          </a:p>
        </p:txBody>
      </p:sp>
    </p:spTree>
    <p:extLst>
      <p:ext uri="{BB962C8B-B14F-4D97-AF65-F5344CB8AC3E}">
        <p14:creationId xmlns:p14="http://schemas.microsoft.com/office/powerpoint/2010/main" val="21445220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96</a:t>
            </a:fld>
            <a:endParaRPr lang="en-US"/>
          </a:p>
        </p:txBody>
      </p:sp>
    </p:spTree>
    <p:extLst>
      <p:ext uri="{BB962C8B-B14F-4D97-AF65-F5344CB8AC3E}">
        <p14:creationId xmlns:p14="http://schemas.microsoft.com/office/powerpoint/2010/main" val="42440169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97</a:t>
            </a:fld>
            <a:endParaRPr lang="en-US"/>
          </a:p>
        </p:txBody>
      </p:sp>
    </p:spTree>
    <p:extLst>
      <p:ext uri="{BB962C8B-B14F-4D97-AF65-F5344CB8AC3E}">
        <p14:creationId xmlns:p14="http://schemas.microsoft.com/office/powerpoint/2010/main" val="22314169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98</a:t>
            </a:fld>
            <a:endParaRPr lang="en-US"/>
          </a:p>
        </p:txBody>
      </p:sp>
    </p:spTree>
    <p:extLst>
      <p:ext uri="{BB962C8B-B14F-4D97-AF65-F5344CB8AC3E}">
        <p14:creationId xmlns:p14="http://schemas.microsoft.com/office/powerpoint/2010/main" val="6416318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99</a:t>
            </a:fld>
            <a:endParaRPr lang="en-US"/>
          </a:p>
        </p:txBody>
      </p:sp>
    </p:spTree>
    <p:extLst>
      <p:ext uri="{BB962C8B-B14F-4D97-AF65-F5344CB8AC3E}">
        <p14:creationId xmlns:p14="http://schemas.microsoft.com/office/powerpoint/2010/main" val="1294379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100</a:t>
            </a:fld>
            <a:endParaRPr lang="en-US"/>
          </a:p>
        </p:txBody>
      </p:sp>
    </p:spTree>
    <p:extLst>
      <p:ext uri="{BB962C8B-B14F-4D97-AF65-F5344CB8AC3E}">
        <p14:creationId xmlns:p14="http://schemas.microsoft.com/office/powerpoint/2010/main" val="201488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3F48186-CE4B-4B57-9A20-4D92B80AF92A}" type="datetime1">
              <a:rPr lang="en-US" smtClean="0"/>
              <a:t>11/1/2015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10662856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101</a:t>
            </a:fld>
            <a:endParaRPr lang="en-US"/>
          </a:p>
        </p:txBody>
      </p:sp>
    </p:spTree>
    <p:extLst>
      <p:ext uri="{BB962C8B-B14F-4D97-AF65-F5344CB8AC3E}">
        <p14:creationId xmlns:p14="http://schemas.microsoft.com/office/powerpoint/2010/main" val="28892441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102</a:t>
            </a:fld>
            <a:endParaRPr lang="en-US"/>
          </a:p>
        </p:txBody>
      </p:sp>
    </p:spTree>
    <p:extLst>
      <p:ext uri="{BB962C8B-B14F-4D97-AF65-F5344CB8AC3E}">
        <p14:creationId xmlns:p14="http://schemas.microsoft.com/office/powerpoint/2010/main" val="4874809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104</a:t>
            </a:fld>
            <a:endParaRPr lang="en-US" dirty="0"/>
          </a:p>
        </p:txBody>
      </p:sp>
    </p:spTree>
    <p:extLst>
      <p:ext uri="{BB962C8B-B14F-4D97-AF65-F5344CB8AC3E}">
        <p14:creationId xmlns:p14="http://schemas.microsoft.com/office/powerpoint/2010/main" val="1503011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Tree>
    <p:extLst>
      <p:ext uri="{BB962C8B-B14F-4D97-AF65-F5344CB8AC3E}">
        <p14:creationId xmlns:p14="http://schemas.microsoft.com/office/powerpoint/2010/main" val="2472076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extLst>
      <p:ext uri="{BB962C8B-B14F-4D97-AF65-F5344CB8AC3E}">
        <p14:creationId xmlns:p14="http://schemas.microsoft.com/office/powerpoint/2010/main" val="15379399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Tree>
    <p:extLst>
      <p:ext uri="{BB962C8B-B14F-4D97-AF65-F5344CB8AC3E}">
        <p14:creationId xmlns:p14="http://schemas.microsoft.com/office/powerpoint/2010/main" val="15268185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108</a:t>
            </a:fld>
            <a:endParaRPr lang="en-US"/>
          </a:p>
        </p:txBody>
      </p:sp>
    </p:spTree>
    <p:extLst>
      <p:ext uri="{BB962C8B-B14F-4D97-AF65-F5344CB8AC3E}">
        <p14:creationId xmlns:p14="http://schemas.microsoft.com/office/powerpoint/2010/main" val="870737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extLst>
      <p:ext uri="{BB962C8B-B14F-4D97-AF65-F5344CB8AC3E}">
        <p14:creationId xmlns:p14="http://schemas.microsoft.com/office/powerpoint/2010/main" val="11728081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Tree>
    <p:extLst>
      <p:ext uri="{BB962C8B-B14F-4D97-AF65-F5344CB8AC3E}">
        <p14:creationId xmlns:p14="http://schemas.microsoft.com/office/powerpoint/2010/main" val="9433336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Tree>
    <p:extLst>
      <p:ext uri="{BB962C8B-B14F-4D97-AF65-F5344CB8AC3E}">
        <p14:creationId xmlns:p14="http://schemas.microsoft.com/office/powerpoint/2010/main" val="232003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0652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extLst>
      <p:ext uri="{BB962C8B-B14F-4D97-AF65-F5344CB8AC3E}">
        <p14:creationId xmlns:p14="http://schemas.microsoft.com/office/powerpoint/2010/main" val="32566873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extLst>
      <p:ext uri="{BB962C8B-B14F-4D97-AF65-F5344CB8AC3E}">
        <p14:creationId xmlns:p14="http://schemas.microsoft.com/office/powerpoint/2010/main" val="2095564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extLst>
      <p:ext uri="{BB962C8B-B14F-4D97-AF65-F5344CB8AC3E}">
        <p14:creationId xmlns:p14="http://schemas.microsoft.com/office/powerpoint/2010/main" val="18008941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extLst>
      <p:ext uri="{BB962C8B-B14F-4D97-AF65-F5344CB8AC3E}">
        <p14:creationId xmlns:p14="http://schemas.microsoft.com/office/powerpoint/2010/main" val="40336123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116</a:t>
            </a:fld>
            <a:endParaRPr lang="en-US"/>
          </a:p>
        </p:txBody>
      </p:sp>
    </p:spTree>
    <p:extLst>
      <p:ext uri="{BB962C8B-B14F-4D97-AF65-F5344CB8AC3E}">
        <p14:creationId xmlns:p14="http://schemas.microsoft.com/office/powerpoint/2010/main" val="18295470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extLst>
      <p:ext uri="{BB962C8B-B14F-4D97-AF65-F5344CB8AC3E}">
        <p14:creationId xmlns:p14="http://schemas.microsoft.com/office/powerpoint/2010/main" val="4242394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8353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343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0033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9172674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75077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4963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1858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161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15998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69118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3105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91016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78336789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Rectangle 2"/>
          <p:cNvSpPr/>
          <p:nvPr userDrawn="1"/>
        </p:nvSpPr>
        <p:spPr bwMode="auto">
          <a:xfrm>
            <a:off x="0" y="0"/>
            <a:ext cx="12436475" cy="1368210"/>
          </a:xfrm>
          <a:prstGeom prst="rect">
            <a:avLst/>
          </a:prstGeom>
          <a:solidFill>
            <a:srgbClr val="5656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199195"/>
            <a:ext cx="11889564" cy="917575"/>
          </a:xfrm>
        </p:spPr>
        <p:txBody>
          <a:bodyPr/>
          <a:lstStyle>
            <a:lvl1pPr algn="l" defTabSz="932563" rtl="0" eaLnBrk="1" fontAlgn="auto" latinLnBrk="0" hangingPunct="1">
              <a:lnSpc>
                <a:spcPct val="90000"/>
              </a:lnSpc>
              <a:spcBef>
                <a:spcPct val="0"/>
              </a:spcBef>
              <a:buNone/>
              <a:defRPr lang="en-US" sz="5399" b="0" kern="1200" cap="none" spc="-102" baseline="0" dirty="0" smtClean="0">
                <a:ln w="3175">
                  <a:noFill/>
                </a:ln>
                <a:solidFill>
                  <a:schemeClr val="bg1"/>
                </a:solidFill>
                <a:effectLst/>
                <a:latin typeface="+mj-lt"/>
                <a:ea typeface="+mn-ea"/>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1013551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7827855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854970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2584372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2250289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5313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66779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53583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5292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624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54685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55514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91938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9994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43876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79812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72711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14886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28235129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407726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139729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5263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79552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allouts - JB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35859" y="3336648"/>
            <a:ext cx="6348790" cy="1147686"/>
          </a:xfrm>
        </p:spPr>
        <p:txBody>
          <a:bodyPr/>
          <a:lstStyle>
            <a:lvl1pPr marL="3238" indent="0">
              <a:spcBef>
                <a:spcPts val="0"/>
              </a:spcBef>
              <a:spcAft>
                <a:spcPts val="918"/>
              </a:spcAft>
              <a:buSzPct val="80000"/>
              <a:buFont typeface="Arial" pitchFamily="34" charset="0"/>
              <a:buNone/>
              <a:defRPr sz="4080" spc="-102" baseline="0">
                <a:solidFill>
                  <a:schemeClr val="tx1"/>
                </a:solidFill>
                <a:latin typeface="Segoe UI Light" pitchFamily="34" charset="0"/>
              </a:defRPr>
            </a:lvl1pPr>
            <a:lvl2pPr marL="3238" indent="0">
              <a:spcBef>
                <a:spcPts val="0"/>
              </a:spcBef>
              <a:buSzPct val="80000"/>
              <a:buFont typeface="Arial" pitchFamily="34" charset="0"/>
              <a:buNone/>
              <a:defRPr sz="2040" spc="-51" baseline="0">
                <a:solidFill>
                  <a:schemeClr val="tx1"/>
                </a:soli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21010899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iagram Blank - JBS">
    <p:spTree>
      <p:nvGrpSpPr>
        <p:cNvPr id="1" name=""/>
        <p:cNvGrpSpPr/>
        <p:nvPr/>
      </p:nvGrpSpPr>
      <p:grpSpPr>
        <a:xfrm>
          <a:off x="0" y="0"/>
          <a:ext cx="0" cy="0"/>
          <a:chOff x="0" y="0"/>
          <a:chExt cx="0" cy="0"/>
        </a:xfrm>
      </p:grpSpPr>
      <p:sp>
        <p:nvSpPr>
          <p:cNvPr id="8" name="Rectangle 7"/>
          <p:cNvSpPr/>
          <p:nvPr userDrawn="1"/>
        </p:nvSpPr>
        <p:spPr bwMode="auto">
          <a:xfrm>
            <a:off x="0" y="0"/>
            <a:ext cx="12460899" cy="6994525"/>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0096345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solidFill>
                  <a:schemeClr val="tx1"/>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4"/>
            <a:ext cx="11382339" cy="2092881"/>
          </a:xfrm>
        </p:spPr>
        <p:txBody>
          <a:bodyPr>
            <a:spAutoFit/>
          </a:bodyPr>
          <a:lstStyle>
            <a:lvl1pPr marL="0" indent="0">
              <a:buFontTx/>
              <a:buNone/>
              <a:defRPr>
                <a:solidFill>
                  <a:schemeClr val="tx1"/>
                </a:solidFill>
              </a:defRPr>
            </a:lvl1pPr>
            <a:lvl2pPr marL="469536" indent="0">
              <a:buFontTx/>
              <a:buNone/>
              <a:defRPr>
                <a:solidFill>
                  <a:schemeClr val="tx1"/>
                </a:solidFill>
              </a:defRPr>
            </a:lvl2pPr>
            <a:lvl3pPr marL="932597" indent="0">
              <a:buFontTx/>
              <a:buNone/>
              <a:defRPr>
                <a:solidFill>
                  <a:schemeClr val="tx1"/>
                </a:solidFill>
              </a:defRPr>
            </a:lvl3pPr>
            <a:lvl4pPr marL="1397276" indent="0">
              <a:buFontTx/>
              <a:buNone/>
              <a:defRPr>
                <a:solidFill>
                  <a:schemeClr val="tx1"/>
                </a:solidFill>
              </a:defRPr>
            </a:lvl4pPr>
            <a:lvl5pPr marL="1873289" indent="0">
              <a:buFontTx/>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458945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ured Blank 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06696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46215"/>
            <a:ext cx="11375536" cy="772204"/>
          </a:xfrm>
        </p:spPr>
        <p:txBody>
          <a:bodyPr/>
          <a:lstStyle>
            <a:lvl1pPr>
              <a:defRPr sz="5609">
                <a:solidFill>
                  <a:schemeClr val="tx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89685"/>
            <a:ext cx="11375536" cy="1147686"/>
          </a:xfrm>
        </p:spPr>
        <p:txBody>
          <a:bodyPr/>
          <a:lstStyle>
            <a:lvl1pPr marL="3238" indent="0">
              <a:spcBef>
                <a:spcPts val="0"/>
              </a:spcBef>
              <a:spcAft>
                <a:spcPts val="918"/>
              </a:spcAft>
              <a:buSzPct val="80000"/>
              <a:buFont typeface="Arial" pitchFamily="34" charset="0"/>
              <a:buNone/>
              <a:defRPr sz="4080" spc="-102" baseline="0">
                <a:solidFill>
                  <a:schemeClr val="tx1"/>
                </a:solidFill>
                <a:latin typeface="Segoe UI Light" pitchFamily="34" charset="0"/>
              </a:defRPr>
            </a:lvl1pPr>
            <a:lvl2pPr marL="3238" indent="0">
              <a:spcBef>
                <a:spcPts val="0"/>
              </a:spcBef>
              <a:buSzPct val="80000"/>
              <a:buFont typeface="Arial" pitchFamily="34" charset="0"/>
              <a:buNone/>
              <a:defRPr sz="2040" spc="-52" baseline="0">
                <a:solidFill>
                  <a:schemeClr val="tx1"/>
                </a:solidFill>
              </a:defRPr>
            </a:lvl2pPr>
            <a:lvl3pPr marL="1283741" indent="-411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648" indent="-3529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842" indent="-3431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8194993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tx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266818157"/>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181673"/>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spTree>
    <p:extLst>
      <p:ext uri="{BB962C8B-B14F-4D97-AF65-F5344CB8AC3E}">
        <p14:creationId xmlns:p14="http://schemas.microsoft.com/office/powerpoint/2010/main" val="4066053653"/>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694391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963584"/>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solidFill>
                <a:schemeClr val="tx1"/>
              </a:solidFill>
              <a:ea typeface="Segoe UI" pitchFamily="34" charset="0"/>
              <a:cs typeface="Segoe UI" pitchFamily="34" charset="0"/>
            </a:endParaRPr>
          </a:p>
        </p:txBody>
      </p:sp>
      <p:sp>
        <p:nvSpPr>
          <p:cNvPr id="12" name="Body"/>
          <p:cNvSpPr>
            <a:spLocks noGrp="1"/>
          </p:cNvSpPr>
          <p:nvPr>
            <p:ph type="body" sz="quarter" idx="11"/>
          </p:nvPr>
        </p:nvSpPr>
        <p:spPr>
          <a:xfrm>
            <a:off x="381484" y="4920446"/>
            <a:ext cx="6885382" cy="1848326"/>
          </a:xfrm>
          <a:prstGeom prst="rect">
            <a:avLst/>
          </a:prstGeom>
        </p:spPr>
        <p:txBody>
          <a:bodyPr/>
          <a:lstStyle>
            <a:lvl1pPr>
              <a:buClr>
                <a:schemeClr val="tx2"/>
              </a:buClr>
              <a:defRPr lang="en-US" sz="2040" kern="1200" spc="0" baseline="0" dirty="0" smtClean="0">
                <a:solidFill>
                  <a:schemeClr val="tx1"/>
                </a:solidFill>
                <a:latin typeface="Segoe UI Light" panose="020B0502040204020203" pitchFamily="34" charset="0"/>
                <a:ea typeface="+mn-ea"/>
                <a:cs typeface="+mn-cs"/>
              </a:defRPr>
            </a:lvl1pPr>
            <a:lvl2pPr>
              <a:buClr>
                <a:schemeClr val="tx2"/>
              </a:buClr>
              <a:defRPr lang="en-US" sz="2040" kern="1200" spc="0" baseline="0" dirty="0" smtClean="0">
                <a:solidFill>
                  <a:schemeClr val="tx1"/>
                </a:solidFill>
                <a:latin typeface="Segoe UI Light" panose="020B0502040204020203" pitchFamily="34" charset="0"/>
                <a:ea typeface="+mn-ea"/>
                <a:cs typeface="+mn-cs"/>
              </a:defRPr>
            </a:lvl2pPr>
            <a:lvl3pPr>
              <a:buClr>
                <a:schemeClr val="tx2"/>
              </a:buClr>
              <a:defRPr lang="en-US" sz="2040" kern="1200" spc="0" baseline="0" dirty="0" smtClean="0">
                <a:solidFill>
                  <a:schemeClr val="tx1"/>
                </a:solidFill>
                <a:latin typeface="Segoe UI Light" panose="020B0502040204020203" pitchFamily="34" charset="0"/>
                <a:ea typeface="+mn-ea"/>
                <a:cs typeface="+mn-cs"/>
              </a:defRPr>
            </a:lvl3pPr>
            <a:lvl4pPr>
              <a:buClr>
                <a:schemeClr val="tx2"/>
              </a:buClr>
              <a:defRPr lang="en-US" sz="2040" kern="1200" spc="0" baseline="0" dirty="0" smtClean="0">
                <a:solidFill>
                  <a:schemeClr val="tx1"/>
                </a:solidFill>
                <a:latin typeface="Segoe UI Light" panose="020B0502040204020203" pitchFamily="34" charset="0"/>
                <a:ea typeface="+mn-ea"/>
                <a:cs typeface="+mn-cs"/>
              </a:defRPr>
            </a:lvl4pPr>
            <a:lvl5pPr>
              <a:buClr>
                <a:schemeClr val="tx2"/>
              </a:buClr>
              <a:defRPr lang="en-US" sz="2040" kern="1200" spc="0" baseline="0" dirty="0" smtClean="0">
                <a:solidFill>
                  <a:schemeClr val="tx1"/>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82263" y="3950613"/>
            <a:ext cx="6883956" cy="738664"/>
          </a:xfrm>
          <a:prstGeom prst="rect">
            <a:avLst/>
          </a:prstGeom>
        </p:spPr>
        <p:txBody>
          <a:bodyPr/>
          <a:lstStyle>
            <a:lvl1pPr marL="0" indent="0">
              <a:buNone/>
              <a:defRPr>
                <a:solidFill>
                  <a:schemeClr val="tx1"/>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2"/>
            <a:ext cx="10176410" cy="935842"/>
          </a:xfrm>
          <a:prstGeom prst="rect">
            <a:avLst/>
          </a:prstGeom>
        </p:spPr>
        <p:txBody>
          <a:bodyPr/>
          <a:lstStyle>
            <a:lvl1pPr>
              <a:defRPr>
                <a:solidFill>
                  <a:schemeClr val="tx1"/>
                </a:solidFill>
              </a:defRPr>
            </a:lvl1pPr>
          </a:lstStyle>
          <a:p>
            <a:r>
              <a:rPr lang="en-US" sz="4896" smtClean="0">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05643105"/>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80220" y="2759094"/>
            <a:ext cx="11984535"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1848326"/>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92779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556208"/>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spTree>
    <p:extLst>
      <p:ext uri="{BB962C8B-B14F-4D97-AF65-F5344CB8AC3E}">
        <p14:creationId xmlns:p14="http://schemas.microsoft.com/office/powerpoint/2010/main" val="1386571974"/>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1848326"/>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17708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solidFill>
                <a:schemeClr val="bg1"/>
              </a:solidFill>
              <a:ea typeface="Segoe UI" pitchFamily="34" charset="0"/>
              <a:cs typeface="Segoe UI" pitchFamily="34" charset="0"/>
            </a:endParaRPr>
          </a:p>
        </p:txBody>
      </p:sp>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2706074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184832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80146" y="1431287"/>
            <a:ext cx="10073868" cy="764683"/>
          </a:xfrm>
          <a:prstGeom prst="rect">
            <a:avLst/>
          </a:prstGeom>
        </p:spPr>
        <p:txBody>
          <a:bodyPr/>
          <a:lstStyle>
            <a:lvl1pPr marL="0" marR="0" indent="0" algn="l" defTabSz="932372" rtl="0" eaLnBrk="1" fontAlgn="auto" latinLnBrk="0" hangingPunct="1">
              <a:lnSpc>
                <a:spcPct val="90000"/>
              </a:lnSpc>
              <a:spcBef>
                <a:spcPct val="20000"/>
              </a:spcBef>
              <a:spcAft>
                <a:spcPts val="0"/>
              </a:spcAft>
              <a:buClr>
                <a:schemeClr val="bg1"/>
              </a:buClr>
              <a:buSzPct val="90000"/>
              <a:buFontTx/>
              <a:buNone/>
              <a:tabLst/>
              <a:defRPr sz="3672">
                <a:solidFill>
                  <a:schemeClr val="tx2"/>
                </a:solidFill>
              </a:defRPr>
            </a:lvl1pPr>
          </a:lstStyle>
          <a:p>
            <a:pPr marL="342764" marR="0" lvl="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80" dirty="0" smtClean="0">
                <a:solidFill>
                  <a:schemeClr val="tx2"/>
                </a:solidFill>
              </a:rPr>
              <a:t>Subhead</a:t>
            </a:r>
          </a:p>
        </p:txBody>
      </p:sp>
    </p:spTree>
    <p:extLst>
      <p:ext uri="{BB962C8B-B14F-4D97-AF65-F5344CB8AC3E}">
        <p14:creationId xmlns:p14="http://schemas.microsoft.com/office/powerpoint/2010/main" val="3792571564"/>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solidFill>
                <a:schemeClr val="tx1"/>
              </a:solidFill>
              <a:ea typeface="Segoe UI" pitchFamily="34" charset="0"/>
              <a:cs typeface="Segoe UI" pitchFamily="34" charset="0"/>
            </a:endParaRPr>
          </a:p>
        </p:txBody>
      </p:sp>
      <p:sp>
        <p:nvSpPr>
          <p:cNvPr id="14" name="Subhead"/>
          <p:cNvSpPr>
            <a:spLocks noGrp="1"/>
          </p:cNvSpPr>
          <p:nvPr>
            <p:ph type="body" sz="quarter" idx="12" hasCustomPrompt="1"/>
          </p:nvPr>
        </p:nvSpPr>
        <p:spPr>
          <a:xfrm>
            <a:off x="382263" y="3950613"/>
            <a:ext cx="6883956" cy="738664"/>
          </a:xfrm>
          <a:prstGeom prst="rect">
            <a:avLst/>
          </a:prstGeom>
        </p:spPr>
        <p:txBody>
          <a:bodyPr/>
          <a:lstStyle>
            <a:lvl1pPr marL="0" indent="0">
              <a:buNone/>
              <a:defRPr>
                <a:solidFill>
                  <a:schemeClr val="tx1"/>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hasCustomPrompt="1"/>
          </p:nvPr>
        </p:nvSpPr>
        <p:spPr>
          <a:xfrm>
            <a:off x="280221" y="948872"/>
            <a:ext cx="10176410" cy="935842"/>
          </a:xfrm>
          <a:prstGeom prst="rect">
            <a:avLst/>
          </a:prstGeom>
        </p:spPr>
        <p:txBody>
          <a:bodyPr/>
          <a:lstStyle>
            <a:lvl1pPr>
              <a:defRPr>
                <a:solidFill>
                  <a:schemeClr val="tx1"/>
                </a:solidFill>
              </a:defRPr>
            </a:lvl1pPr>
          </a:lstStyle>
          <a:p>
            <a:r>
              <a:rPr lang="en-US" sz="4896" dirty="0" smtClean="0">
                <a:solidFill>
                  <a:schemeClr val="bg1"/>
                </a:solidFill>
              </a:rPr>
              <a:t>k to edit Master title style</a:t>
            </a:r>
            <a:endParaRPr lang="en-US" sz="4896" dirty="0">
              <a:solidFill>
                <a:schemeClr val="bg1"/>
              </a:solidFill>
            </a:endParaRPr>
          </a:p>
        </p:txBody>
      </p:sp>
    </p:spTree>
    <p:extLst>
      <p:ext uri="{BB962C8B-B14F-4D97-AF65-F5344CB8AC3E}">
        <p14:creationId xmlns:p14="http://schemas.microsoft.com/office/powerpoint/2010/main" val="618258116"/>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393256"/>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307458"/>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310493"/>
      </p:ext>
    </p:extLst>
  </p:cSld>
  <p:clrMapOvr>
    <a:masterClrMapping/>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9893" y="1652508"/>
            <a:ext cx="11847209" cy="184832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5101893"/>
      </p:ext>
    </p:extLst>
  </p:cSld>
  <p:clrMapOvr>
    <a:masterClrMapping/>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407011739"/>
      </p:ext>
    </p:extLst>
  </p:cSld>
  <p:clrMapOvr>
    <a:masterClrMapping/>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78976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_cya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38327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_cyan_REVERSE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92579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74638" y="2119163"/>
            <a:ext cx="6400800" cy="3664099"/>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solidFill>
                  <a:srgbClr val="171717"/>
                </a:solidFill>
              </a:defRPr>
            </a:lvl1pPr>
          </a:lstStyle>
          <a:p>
            <a:pPr lvl="0"/>
            <a:r>
              <a:rPr lang="en-US" dirty="0" smtClean="0"/>
              <a:t>Speaker Name</a:t>
            </a:r>
          </a:p>
        </p:txBody>
      </p:sp>
    </p:spTree>
    <p:extLst>
      <p:ext uri="{BB962C8B-B14F-4D97-AF65-F5344CB8AC3E}">
        <p14:creationId xmlns:p14="http://schemas.microsoft.com/office/powerpoint/2010/main" val="327194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240436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593993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30877" y="3497262"/>
            <a:ext cx="7312820"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30877" y="3497262"/>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39069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54762" y="2284961"/>
            <a:ext cx="7085320"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75399" y="3768007"/>
            <a:ext cx="708643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959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7"/>
            <a:ext cx="11329398" cy="1015663"/>
          </a:xfrm>
          <a:noFill/>
        </p:spPr>
        <p:txBody>
          <a:bodyPr wrap="square" tIns="91440" bIns="91440" anchor="t" anchorCtr="0">
            <a:spAutoFit/>
          </a:bodyPr>
          <a:lstStyle>
            <a:lvl1pPr>
              <a:defRPr sz="6000" spc="-100"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653001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5911000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7"/>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7"/>
            <a:ext cx="11329398" cy="1015663"/>
          </a:xfrm>
          <a:noFill/>
        </p:spPr>
        <p:txBody>
          <a:bodyPr wrap="square" tIns="91440" bIns="91440" anchor="t" anchorCtr="0">
            <a:spAutoFit/>
          </a:bodyPr>
          <a:lstStyle>
            <a:lvl1pPr>
              <a:defRPr sz="6000" spc="-100"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2132645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7"/>
            <a:ext cx="11329398" cy="1015663"/>
          </a:xfrm>
          <a:noFill/>
        </p:spPr>
        <p:txBody>
          <a:bodyPr wrap="square" tIns="91440" bIns="91440" anchor="t" anchorCtr="0">
            <a:spAutoFit/>
          </a:bodyPr>
          <a:lstStyle>
            <a:lvl1pPr>
              <a:defRPr sz="6000" spc="-100"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486151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7"/>
            <a:ext cx="11329398" cy="1015663"/>
          </a:xfrm>
          <a:noFill/>
        </p:spPr>
        <p:txBody>
          <a:bodyPr wrap="square" tIns="91440" bIns="91440" anchor="t" anchorCtr="0">
            <a:spAutoFit/>
          </a:bodyPr>
          <a:lstStyle>
            <a:lvl1pPr>
              <a:defRPr sz="6000" spc="-100"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26108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4044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33050345"/>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3687750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638" y="2146652"/>
            <a:ext cx="6402388" cy="892840"/>
          </a:xfrm>
          <a:noFill/>
        </p:spPr>
        <p:txBody>
          <a:bodyPr lIns="146304" tIns="91440" rIns="146304" bIns="91440" anchor="t" anchorCtr="0"/>
          <a:lstStyle>
            <a:lvl1pPr>
              <a:defRPr sz="5400" spc="-100" baseline="0">
                <a:gradFill>
                  <a:gsLst>
                    <a:gs pos="84066">
                      <a:srgbClr val="000000"/>
                    </a:gs>
                    <a:gs pos="57576">
                      <a:srgbClr val="000000"/>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74638" y="3066979"/>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smtClean="0"/>
              <a:t>City | Date</a:t>
            </a:r>
          </a:p>
        </p:txBody>
      </p:sp>
    </p:spTree>
    <p:extLst>
      <p:ext uri="{BB962C8B-B14F-4D97-AF65-F5344CB8AC3E}">
        <p14:creationId xmlns:p14="http://schemas.microsoft.com/office/powerpoint/2010/main" val="135393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smtClean="0"/>
              <a:t>City | Date</a:t>
            </a:r>
          </a:p>
        </p:txBody>
      </p:sp>
    </p:spTree>
    <p:extLst>
      <p:ext uri="{BB962C8B-B14F-4D97-AF65-F5344CB8AC3E}">
        <p14:creationId xmlns:p14="http://schemas.microsoft.com/office/powerpoint/2010/main" val="122027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119262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615722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345343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096391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036997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0904905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206974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309637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530426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295511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05609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8538463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6516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193263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3383479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7273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135860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image" Target="../media/image2.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2.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5821229"/>
      </p:ext>
    </p:extLst>
  </p:cSld>
  <p:clrMap bg1="dk1" tx1="lt1" bg2="dk2" tx2="lt2" accent1="accent1" accent2="accent2" accent3="accent3" accent4="accent4" accent5="accent5" accent6="accent6" hlink="hlink" folHlink="folHlink"/>
  <p:sldLayoutIdLst>
    <p:sldLayoutId id="2147484412" r:id="rId1"/>
    <p:sldLayoutId id="2147484333" r:id="rId2"/>
    <p:sldLayoutId id="2147484334" r:id="rId3"/>
    <p:sldLayoutId id="2147484335" r:id="rId4"/>
    <p:sldLayoutId id="2147484336" r:id="rId5"/>
    <p:sldLayoutId id="2147484337" r:id="rId6"/>
    <p:sldLayoutId id="2147484338" r:id="rId7"/>
    <p:sldLayoutId id="2147484421" r:id="rId8"/>
    <p:sldLayoutId id="2147484414" r:id="rId9"/>
    <p:sldLayoutId id="2147484415" r:id="rId10"/>
    <p:sldLayoutId id="2147484342" r:id="rId11"/>
    <p:sldLayoutId id="2147484417" r:id="rId12"/>
    <p:sldLayoutId id="2147484418" r:id="rId13"/>
    <p:sldLayoutId id="2147484419" r:id="rId14"/>
    <p:sldLayoutId id="2147484420" r:id="rId15"/>
    <p:sldLayoutId id="2147484346" r:id="rId16"/>
    <p:sldLayoutId id="2147484347" r:id="rId17"/>
    <p:sldLayoutId id="2147484411" r:id="rId18"/>
    <p:sldLayoutId id="2147484413" r:id="rId19"/>
    <p:sldLayoutId id="2147484409" r:id="rId20"/>
    <p:sldLayoutId id="2147484407" r:id="rId21"/>
    <p:sldLayoutId id="2147484410" r:id="rId22"/>
    <p:sldLayoutId id="2147484348" r:id="rId23"/>
    <p:sldLayoutId id="2147484349" r:id="rId24"/>
    <p:sldLayoutId id="2147484351" r:id="rId25"/>
    <p:sldLayoutId id="2147484352" r:id="rId26"/>
    <p:sldLayoutId id="2147484430" r:id="rId27"/>
    <p:sldLayoutId id="2147484431" r:id="rId28"/>
    <p:sldLayoutId id="2147484432" r:id="rId29"/>
    <p:sldLayoutId id="2147484463" r:id="rId30"/>
    <p:sldLayoutId id="2147484464" r:id="rId31"/>
    <p:sldLayoutId id="2147484465" r:id="rId32"/>
    <p:sldLayoutId id="2147484466" r:id="rId33"/>
    <p:sldLayoutId id="2147484467" r:id="rId34"/>
    <p:sldLayoutId id="2147484468" r:id="rId35"/>
    <p:sldLayoutId id="2147484469" r:id="rId36"/>
    <p:sldLayoutId id="2147484470" r:id="rId37"/>
    <p:sldLayoutId id="2147484471" r:id="rId38"/>
    <p:sldLayoutId id="2147484472" r:id="rId39"/>
    <p:sldLayoutId id="2147484473" r:id="rId40"/>
    <p:sldLayoutId id="2147484474" r:id="rId41"/>
    <p:sldLayoutId id="2147484475" r:id="rId42"/>
    <p:sldLayoutId id="2147484476" r:id="rId43"/>
    <p:sldLayoutId id="2147484477" r:id="rId44"/>
    <p:sldLayoutId id="2147484478" r:id="rId45"/>
    <p:sldLayoutId id="2147484479" r:id="rId46"/>
    <p:sldLayoutId id="2147484480" r:id="rId47"/>
    <p:sldLayoutId id="2147484481" r:id="rId48"/>
    <p:sldLayoutId id="2147484482" r:id="rId49"/>
    <p:sldLayoutId id="2147484483" r:id="rId50"/>
    <p:sldLayoutId id="2147484484" r:id="rId51"/>
    <p:sldLayoutId id="2147484485" r:id="rId5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04" r:id="rId1"/>
    <p:sldLayoutId id="2147484406" r:id="rId2"/>
    <p:sldLayoutId id="2147484408" r:id="rId3"/>
    <p:sldLayoutId id="2147484386"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425" r:id="rId15"/>
    <p:sldLayoutId id="2147484428" r:id="rId16"/>
    <p:sldLayoutId id="2147484426" r:id="rId17"/>
    <p:sldLayoutId id="2147484264" r:id="rId18"/>
    <p:sldLayoutId id="2147484422" r:id="rId19"/>
    <p:sldLayoutId id="2147484423" r:id="rId20"/>
    <p:sldLayoutId id="2147484424" r:id="rId21"/>
    <p:sldLayoutId id="2147484256" r:id="rId22"/>
    <p:sldLayoutId id="2147484405" r:id="rId23"/>
    <p:sldLayoutId id="2147484257" r:id="rId24"/>
    <p:sldLayoutId id="2147484258" r:id="rId25"/>
    <p:sldLayoutId id="2147484259" r:id="rId26"/>
    <p:sldLayoutId id="2147484261" r:id="rId27"/>
    <p:sldLayoutId id="2147484263" r:id="rId28"/>
    <p:sldLayoutId id="2147484427"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hidden="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hidden="1"/>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2300758"/>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47" r:id="rId14"/>
    <p:sldLayoutId id="2147484448" r:id="rId15"/>
    <p:sldLayoutId id="2147484449" r:id="rId16"/>
    <p:sldLayoutId id="2147484450" r:id="rId17"/>
    <p:sldLayoutId id="2147484451" r:id="rId18"/>
    <p:sldLayoutId id="2147484452"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462"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17">
          <p15:clr>
            <a:srgbClr val="A4A3A4"/>
          </p15:clr>
        </p15:guide>
        <p15:guide id="40" pos="4096">
          <p15:clr>
            <a:srgbClr val="A4A3A4"/>
          </p15:clr>
        </p15:guide>
        <p15:guide id="62" orient="horz" pos="2203">
          <p15:clr>
            <a:srgbClr val="A4A3A4"/>
          </p15:clr>
        </p15:guide>
        <p15:guide id="82" pos="4274">
          <p15:clr>
            <a:srgbClr val="A4A3A4"/>
          </p15:clr>
        </p15:guide>
        <p15:guide id="83" pos="4453">
          <p15:clr>
            <a:srgbClr val="A4A3A4"/>
          </p15:clr>
        </p15:guide>
        <p15:guide id="84" pos="4631">
          <p15:clr>
            <a:srgbClr val="A4A3A4"/>
          </p15:clr>
        </p15:guide>
        <p15:guide id="85" pos="4810">
          <p15:clr>
            <a:srgbClr val="A4A3A4"/>
          </p15:clr>
        </p15:guide>
        <p15:guide id="86" pos="4988">
          <p15:clr>
            <a:srgbClr val="A4A3A4"/>
          </p15:clr>
        </p15:guide>
        <p15:guide id="87" pos="5167">
          <p15:clr>
            <a:srgbClr val="A4A3A4"/>
          </p15:clr>
        </p15:guide>
        <p15:guide id="88" pos="5345">
          <p15:clr>
            <a:srgbClr val="A4A3A4"/>
          </p15:clr>
        </p15:guide>
        <p15:guide id="89" pos="5524">
          <p15:clr>
            <a:srgbClr val="A4A3A4"/>
          </p15:clr>
        </p15:guide>
        <p15:guide id="90" pos="5703">
          <p15:clr>
            <a:srgbClr val="A4A3A4"/>
          </p15:clr>
        </p15:guide>
        <p15:guide id="91" pos="5881">
          <p15:clr>
            <a:srgbClr val="A4A3A4"/>
          </p15:clr>
        </p15:guide>
        <p15:guide id="92" pos="6060">
          <p15:clr>
            <a:srgbClr val="A4A3A4"/>
          </p15:clr>
        </p15:guide>
        <p15:guide id="93" pos="6238">
          <p15:clr>
            <a:srgbClr val="A4A3A4"/>
          </p15:clr>
        </p15:guide>
        <p15:guide id="94" pos="6417">
          <p15:clr>
            <a:srgbClr val="A4A3A4"/>
          </p15:clr>
        </p15:guide>
        <p15:guide id="95" pos="6595">
          <p15:clr>
            <a:srgbClr val="A4A3A4"/>
          </p15:clr>
        </p15:guide>
        <p15:guide id="96" pos="6774">
          <p15:clr>
            <a:srgbClr val="A4A3A4"/>
          </p15:clr>
        </p15:guide>
        <p15:guide id="97" pos="6953">
          <p15:clr>
            <a:srgbClr val="A4A3A4"/>
          </p15:clr>
        </p15:guide>
        <p15:guide id="98" pos="7131">
          <p15:clr>
            <a:srgbClr val="A4A3A4"/>
          </p15:clr>
        </p15:guide>
        <p15:guide id="99" pos="7310">
          <p15:clr>
            <a:srgbClr val="A4A3A4"/>
          </p15:clr>
        </p15:guide>
        <p15:guide id="100" pos="7488">
          <p15:clr>
            <a:srgbClr val="A4A3A4"/>
          </p15:clr>
        </p15:guide>
        <p15:guide id="101" pos="7667">
          <p15:clr>
            <a:srgbClr val="A4A3A4"/>
          </p15:clr>
        </p15:guide>
        <p15:guide id="102" pos="3738">
          <p15:clr>
            <a:srgbClr val="A4A3A4"/>
          </p15:clr>
        </p15:guide>
        <p15:guide id="103" pos="3560">
          <p15:clr>
            <a:srgbClr val="A4A3A4"/>
          </p15:clr>
        </p15:guide>
        <p15:guide id="104" pos="3381">
          <p15:clr>
            <a:srgbClr val="A4A3A4"/>
          </p15:clr>
        </p15:guide>
        <p15:guide id="105" pos="3203">
          <p15:clr>
            <a:srgbClr val="A4A3A4"/>
          </p15:clr>
        </p15:guide>
        <p15:guide id="106" pos="3024">
          <p15:clr>
            <a:srgbClr val="A4A3A4"/>
          </p15:clr>
        </p15:guide>
        <p15:guide id="107" pos="2846">
          <p15:clr>
            <a:srgbClr val="A4A3A4"/>
          </p15:clr>
        </p15:guide>
        <p15:guide id="108" pos="2667">
          <p15:clr>
            <a:srgbClr val="A4A3A4"/>
          </p15:clr>
        </p15:guide>
        <p15:guide id="109" pos="2489">
          <p15:clr>
            <a:srgbClr val="A4A3A4"/>
          </p15:clr>
        </p15:guide>
        <p15:guide id="110" pos="2310">
          <p15:clr>
            <a:srgbClr val="A4A3A4"/>
          </p15:clr>
        </p15:guide>
        <p15:guide id="111" pos="2131">
          <p15:clr>
            <a:srgbClr val="A4A3A4"/>
          </p15:clr>
        </p15:guide>
        <p15:guide id="112" pos="1953">
          <p15:clr>
            <a:srgbClr val="A4A3A4"/>
          </p15:clr>
        </p15:guide>
        <p15:guide id="113" pos="1774">
          <p15:clr>
            <a:srgbClr val="A4A3A4"/>
          </p15:clr>
        </p15:guide>
        <p15:guide id="114" pos="1596">
          <p15:clr>
            <a:srgbClr val="A4A3A4"/>
          </p15:clr>
        </p15:guide>
        <p15:guide id="115" pos="1417">
          <p15:clr>
            <a:srgbClr val="A4A3A4"/>
          </p15:clr>
        </p15:guide>
        <p15:guide id="116" pos="1239">
          <p15:clr>
            <a:srgbClr val="A4A3A4"/>
          </p15:clr>
        </p15:guide>
        <p15:guide id="117" pos="1060">
          <p15:clr>
            <a:srgbClr val="A4A3A4"/>
          </p15:clr>
        </p15:guide>
        <p15:guide id="118" pos="881">
          <p15:clr>
            <a:srgbClr val="A4A3A4"/>
          </p15:clr>
        </p15:guide>
        <p15:guide id="119" pos="703">
          <p15:clr>
            <a:srgbClr val="A4A3A4"/>
          </p15:clr>
        </p15:guide>
        <p15:guide id="120" pos="524">
          <p15:clr>
            <a:srgbClr val="A4A3A4"/>
          </p15:clr>
        </p15:guide>
        <p15:guide id="121" pos="346">
          <p15:clr>
            <a:srgbClr val="A4A3A4"/>
          </p15:clr>
        </p15:guide>
        <p15:guide id="123" orient="horz" pos="2024">
          <p15:clr>
            <a:srgbClr val="A4A3A4"/>
          </p15:clr>
        </p15:guide>
        <p15:guide id="124" orient="horz" pos="1846">
          <p15:clr>
            <a:srgbClr val="A4A3A4"/>
          </p15:clr>
        </p15:guide>
        <p15:guide id="125" orient="horz" pos="1667">
          <p15:clr>
            <a:srgbClr val="A4A3A4"/>
          </p15:clr>
        </p15:guide>
        <p15:guide id="126" orient="horz" pos="1489">
          <p15:clr>
            <a:srgbClr val="A4A3A4"/>
          </p15:clr>
        </p15:guide>
        <p15:guide id="127" orient="horz" pos="1310">
          <p15:clr>
            <a:srgbClr val="A4A3A4"/>
          </p15:clr>
        </p15:guide>
        <p15:guide id="128" orient="horz" pos="1132">
          <p15:clr>
            <a:srgbClr val="A4A3A4"/>
          </p15:clr>
        </p15:guide>
        <p15:guide id="129" orient="horz" pos="953">
          <p15:clr>
            <a:srgbClr val="A4A3A4"/>
          </p15:clr>
        </p15:guide>
        <p15:guide id="130" orient="horz" pos="775">
          <p15:clr>
            <a:srgbClr val="A4A3A4"/>
          </p15:clr>
        </p15:guide>
        <p15:guide id="131" orient="horz" pos="596">
          <p15:clr>
            <a:srgbClr val="A4A3A4"/>
          </p15:clr>
        </p15:guide>
        <p15:guide id="132" orient="horz" pos="417">
          <p15:clr>
            <a:srgbClr val="A4A3A4"/>
          </p15:clr>
        </p15:guide>
        <p15:guide id="133" orient="horz" pos="239">
          <p15:clr>
            <a:srgbClr val="A4A3A4"/>
          </p15:clr>
        </p15:guide>
        <p15:guide id="135" pos="167">
          <p15:clr>
            <a:srgbClr val="A4A3A4"/>
          </p15:clr>
        </p15:guide>
        <p15:guide id="136" orient="horz" pos="2382">
          <p15:clr>
            <a:srgbClr val="A4A3A4"/>
          </p15:clr>
        </p15:guide>
        <p15:guide id="137" orient="horz" pos="2560">
          <p15:clr>
            <a:srgbClr val="A4A3A4"/>
          </p15:clr>
        </p15:guide>
        <p15:guide id="138" orient="horz" pos="2739">
          <p15:clr>
            <a:srgbClr val="A4A3A4"/>
          </p15:clr>
        </p15:guide>
        <p15:guide id="139" orient="horz" pos="2917">
          <p15:clr>
            <a:srgbClr val="A4A3A4"/>
          </p15:clr>
        </p15:guide>
        <p15:guide id="140" orient="horz" pos="3096">
          <p15:clr>
            <a:srgbClr val="A4A3A4"/>
          </p15:clr>
        </p15:guide>
        <p15:guide id="141" orient="horz" pos="3274">
          <p15:clr>
            <a:srgbClr val="A4A3A4"/>
          </p15:clr>
        </p15:guide>
        <p15:guide id="142" orient="horz" pos="3453">
          <p15:clr>
            <a:srgbClr val="A4A3A4"/>
          </p15:clr>
        </p15:guide>
        <p15:guide id="143" orient="horz" pos="3631">
          <p15:clr>
            <a:srgbClr val="A4A3A4"/>
          </p15:clr>
        </p15:guide>
        <p15:guide id="144" orient="horz" pos="3810">
          <p15:clr>
            <a:srgbClr val="A4A3A4"/>
          </p15:clr>
        </p15:guide>
        <p15:guide id="145" orient="horz" pos="3989">
          <p15:clr>
            <a:srgbClr val="A4A3A4"/>
          </p15:clr>
        </p15:guide>
        <p15:guide id="146" orient="horz" pos="4167">
          <p15:clr>
            <a:srgbClr val="A4A3A4"/>
          </p15:clr>
        </p15:guide>
        <p15:guide id="147" orient="horz" pos="4346">
          <p15:clr>
            <a:srgbClr val="000000"/>
          </p15:clr>
        </p15:guide>
        <p15:guide id="148" orient="horz" pos="60">
          <p15:clr>
            <a:srgbClr val="000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5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3" Type="http://schemas.openxmlformats.org/officeDocument/2006/relationships/image" Target="../media/image24.emf"/><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21" Type="http://schemas.openxmlformats.org/officeDocument/2006/relationships/image" Target="../media/image32.emf"/><Relationship Id="rId34" Type="http://schemas.openxmlformats.org/officeDocument/2006/relationships/image" Target="../media/image45.emf"/><Relationship Id="rId42"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notesSlide" Target="../notesSlides/notesSlide8.xml"/><Relationship Id="rId16" Type="http://schemas.openxmlformats.org/officeDocument/2006/relationships/image" Target="../media/image27.png"/><Relationship Id="rId29" Type="http://schemas.openxmlformats.org/officeDocument/2006/relationships/image" Target="../media/image40.png"/><Relationship Id="rId1" Type="http://schemas.openxmlformats.org/officeDocument/2006/relationships/slideLayout" Target="../slideLayouts/slideLayout3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 Type="http://schemas.openxmlformats.org/officeDocument/2006/relationships/image" Target="../media/image16.emf"/><Relationship Id="rId15" Type="http://schemas.openxmlformats.org/officeDocument/2006/relationships/image" Target="../media/image26.emf"/><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10" Type="http://schemas.openxmlformats.org/officeDocument/2006/relationships/image" Target="../media/image21.emf"/><Relationship Id="rId19" Type="http://schemas.openxmlformats.org/officeDocument/2006/relationships/image" Target="../media/image30.emf"/><Relationship Id="rId31" Type="http://schemas.openxmlformats.org/officeDocument/2006/relationships/image" Target="../media/image42.png"/><Relationship Id="rId44" Type="http://schemas.openxmlformats.org/officeDocument/2006/relationships/image" Target="../media/image55.png"/><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 Id="rId22" Type="http://schemas.openxmlformats.org/officeDocument/2006/relationships/image" Target="../media/image33.emf"/><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emf"/><Relationship Id="rId43" Type="http://schemas.openxmlformats.org/officeDocument/2006/relationships/image" Target="../media/image54.png"/><Relationship Id="rId8" Type="http://schemas.openxmlformats.org/officeDocument/2006/relationships/image" Target="../media/image19.png"/><Relationship Id="rId3" Type="http://schemas.openxmlformats.org/officeDocument/2006/relationships/image" Target="../media/image14.png"/><Relationship Id="rId12" Type="http://schemas.openxmlformats.org/officeDocument/2006/relationships/image" Target="../media/image23.emf"/><Relationship Id="rId17" Type="http://schemas.openxmlformats.org/officeDocument/2006/relationships/image" Target="../media/image28.emf"/><Relationship Id="rId25" Type="http://schemas.openxmlformats.org/officeDocument/2006/relationships/image" Target="../media/image36.emf"/><Relationship Id="rId33" Type="http://schemas.openxmlformats.org/officeDocument/2006/relationships/image" Target="../media/image44.emf"/><Relationship Id="rId38" Type="http://schemas.openxmlformats.org/officeDocument/2006/relationships/image" Target="../media/image49.png"/><Relationship Id="rId46" Type="http://schemas.openxmlformats.org/officeDocument/2006/relationships/image" Target="../media/image57.png"/><Relationship Id="rId20" Type="http://schemas.openxmlformats.org/officeDocument/2006/relationships/image" Target="../media/image31.emf"/><Relationship Id="rId41"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33.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emf"/><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66.png"/><Relationship Id="rId11" Type="http://schemas.openxmlformats.org/officeDocument/2006/relationships/image" Target="../media/image74.png"/><Relationship Id="rId5" Type="http://schemas.openxmlformats.org/officeDocument/2006/relationships/image" Target="../media/image69.emf"/><Relationship Id="rId10" Type="http://schemas.openxmlformats.org/officeDocument/2006/relationships/image" Target="../media/image73.emf"/><Relationship Id="rId4" Type="http://schemas.openxmlformats.org/officeDocument/2006/relationships/image" Target="../media/image68.emf"/><Relationship Id="rId9" Type="http://schemas.openxmlformats.org/officeDocument/2006/relationships/image" Target="../media/image7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76.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tags" Target="../tags/tag3.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notesSlide" Target="../notesSlides/notesSlide20.xml"/><Relationship Id="rId5" Type="http://schemas.openxmlformats.org/officeDocument/2006/relationships/slideLayout" Target="../slideLayouts/slideLayout7.xml"/><Relationship Id="rId10" Type="http://schemas.openxmlformats.org/officeDocument/2006/relationships/image" Target="../media/image81.emf"/><Relationship Id="rId4" Type="http://schemas.openxmlformats.org/officeDocument/2006/relationships/tags" Target="../tags/tag4.xml"/><Relationship Id="rId9" Type="http://schemas.openxmlformats.org/officeDocument/2006/relationships/image" Target="../media/image80.emf"/></Relationships>
</file>

<file path=ppt/slides/_rels/slide34.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79.emf"/><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79.emf"/><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79.emf"/><Relationship Id="rId2" Type="http://schemas.openxmlformats.org/officeDocument/2006/relationships/tags" Target="../tags/tag9.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1.xml"/><Relationship Id="rId1" Type="http://schemas.openxmlformats.org/officeDocument/2006/relationships/vmlDrawing" Target="../drawings/vmlDrawing5.vml"/><Relationship Id="rId6" Type="http://schemas.openxmlformats.org/officeDocument/2006/relationships/image" Target="../media/image79.emf"/><Relationship Id="rId5" Type="http://schemas.openxmlformats.org/officeDocument/2006/relationships/oleObject" Target="../embeddings/oleObject4.bin"/><Relationship Id="rId4"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35.xml"/><Relationship Id="rId6" Type="http://schemas.openxmlformats.org/officeDocument/2006/relationships/image" Target="../media/image85.png"/><Relationship Id="rId5" Type="http://schemas.openxmlformats.org/officeDocument/2006/relationships/image" Target="../media/image84.emf"/><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33.xml"/><Relationship Id="rId5" Type="http://schemas.microsoft.com/office/2007/relationships/hdphoto" Target="../media/hdphoto5.wdp"/><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33.xml"/><Relationship Id="rId6" Type="http://schemas.openxmlformats.org/officeDocument/2006/relationships/image" Target="../media/image93.png"/><Relationship Id="rId5" Type="http://schemas.microsoft.com/office/2007/relationships/hdphoto" Target="../media/hdphoto5.wdp"/><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33.xml"/><Relationship Id="rId6" Type="http://schemas.openxmlformats.org/officeDocument/2006/relationships/image" Target="../media/image93.png"/><Relationship Id="rId5" Type="http://schemas.openxmlformats.org/officeDocument/2006/relationships/image" Target="../media/image96.png"/><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33.xml"/><Relationship Id="rId6" Type="http://schemas.openxmlformats.org/officeDocument/2006/relationships/image" Target="../media/image93.png"/><Relationship Id="rId5" Type="http://schemas.microsoft.com/office/2007/relationships/hdphoto" Target="../media/hdphoto5.wdp"/><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33.xml"/><Relationship Id="rId6" Type="http://schemas.openxmlformats.org/officeDocument/2006/relationships/image" Target="../media/image96.png"/><Relationship Id="rId5" Type="http://schemas.openxmlformats.org/officeDocument/2006/relationships/image" Target="../media/image101.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5.wdp"/><Relationship Id="rId3" Type="http://schemas.openxmlformats.org/officeDocument/2006/relationships/image" Target="../media/image98.png"/><Relationship Id="rId7" Type="http://schemas.microsoft.com/office/2007/relationships/hdphoto" Target="../media/hdphoto6.wdp"/><Relationship Id="rId12" Type="http://schemas.openxmlformats.org/officeDocument/2006/relationships/image" Target="../media/image91.png"/><Relationship Id="rId2" Type="http://schemas.openxmlformats.org/officeDocument/2006/relationships/image" Target="../media/image96.png"/><Relationship Id="rId16" Type="http://schemas.openxmlformats.org/officeDocument/2006/relationships/image" Target="../media/image101.png"/><Relationship Id="rId1" Type="http://schemas.openxmlformats.org/officeDocument/2006/relationships/slideLayout" Target="../slideLayouts/slideLayout33.xml"/><Relationship Id="rId6" Type="http://schemas.openxmlformats.org/officeDocument/2006/relationships/image" Target="../media/image103.png"/><Relationship Id="rId11" Type="http://schemas.openxmlformats.org/officeDocument/2006/relationships/image" Target="../media/image93.png"/><Relationship Id="rId5" Type="http://schemas.openxmlformats.org/officeDocument/2006/relationships/image" Target="../media/image102.png"/><Relationship Id="rId15" Type="http://schemas.openxmlformats.org/officeDocument/2006/relationships/image" Target="../media/image100.png"/><Relationship Id="rId10" Type="http://schemas.microsoft.com/office/2007/relationships/hdphoto" Target="../media/hdphoto7.wdp"/><Relationship Id="rId4" Type="http://schemas.openxmlformats.org/officeDocument/2006/relationships/image" Target="../media/image97.png"/><Relationship Id="rId9" Type="http://schemas.openxmlformats.org/officeDocument/2006/relationships/image" Target="../media/image105.png"/><Relationship Id="rId1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36.xml"/><Relationship Id="rId6" Type="http://schemas.microsoft.com/office/2007/relationships/hdphoto" Target="../media/hdphoto9.wdp"/><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8.png"/><Relationship Id="rId7" Type="http://schemas.microsoft.com/office/2007/relationships/hdphoto" Target="../media/hdphoto9.wdp"/><Relationship Id="rId2" Type="http://schemas.openxmlformats.org/officeDocument/2006/relationships/notesSlide" Target="../notesSlides/notesSlide34.xml"/><Relationship Id="rId1" Type="http://schemas.openxmlformats.org/officeDocument/2006/relationships/slideLayout" Target="../slideLayouts/slideLayout3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36.xml"/><Relationship Id="rId6" Type="http://schemas.microsoft.com/office/2007/relationships/hdphoto" Target="../media/hdphoto9.wdp"/><Relationship Id="rId5" Type="http://schemas.openxmlformats.org/officeDocument/2006/relationships/image" Target="../media/image117.png"/><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36.xml"/><Relationship Id="rId6" Type="http://schemas.openxmlformats.org/officeDocument/2006/relationships/image" Target="../media/image115.png"/><Relationship Id="rId5" Type="http://schemas.microsoft.com/office/2007/relationships/hdphoto" Target="../media/hdphoto9.wdp"/><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8.png"/><Relationship Id="rId7" Type="http://schemas.microsoft.com/office/2007/relationships/hdphoto" Target="../media/hdphoto9.wdp"/><Relationship Id="rId2" Type="http://schemas.openxmlformats.org/officeDocument/2006/relationships/notesSlide" Target="../notesSlides/notesSlide37.xml"/><Relationship Id="rId1" Type="http://schemas.openxmlformats.org/officeDocument/2006/relationships/slideLayout" Target="../slideLayouts/slideLayout3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38.xml"/><Relationship Id="rId1" Type="http://schemas.openxmlformats.org/officeDocument/2006/relationships/slideLayout" Target="../slideLayouts/slideLayout36.xml"/><Relationship Id="rId6" Type="http://schemas.microsoft.com/office/2007/relationships/hdphoto" Target="../media/hdphoto9.wdp"/><Relationship Id="rId5" Type="http://schemas.openxmlformats.org/officeDocument/2006/relationships/image" Target="../media/image117.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hyperlink" Target="http://mysbname.servicebus.windows.net/myqueue/messages"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36.xml"/><Relationship Id="rId6" Type="http://schemas.openxmlformats.org/officeDocument/2006/relationships/image" Target="../media/image129.png"/><Relationship Id="rId11" Type="http://schemas.microsoft.com/office/2007/relationships/hdphoto" Target="../media/hdphoto12.wdp"/><Relationship Id="rId5" Type="http://schemas.microsoft.com/office/2007/relationships/hdphoto" Target="../media/hdphoto10.wdp"/><Relationship Id="rId10" Type="http://schemas.openxmlformats.org/officeDocument/2006/relationships/image" Target="../media/image132.png"/><Relationship Id="rId4" Type="http://schemas.openxmlformats.org/officeDocument/2006/relationships/image" Target="../media/image128.png"/><Relationship Id="rId9" Type="http://schemas.openxmlformats.org/officeDocument/2006/relationships/image" Target="../media/image131.png"/></Relationships>
</file>

<file path=ppt/slides/_rels/slide61.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10.wdp"/><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128.png"/><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image" Target="../media/image129.png"/><Relationship Id="rId11" Type="http://schemas.openxmlformats.org/officeDocument/2006/relationships/image" Target="../media/image135.png"/><Relationship Id="rId5" Type="http://schemas.microsoft.com/office/2007/relationships/hdphoto" Target="../media/hdphoto13.wdp"/><Relationship Id="rId10" Type="http://schemas.openxmlformats.org/officeDocument/2006/relationships/image" Target="../media/image131.png"/><Relationship Id="rId4" Type="http://schemas.openxmlformats.org/officeDocument/2006/relationships/image" Target="../media/image133.png"/><Relationship Id="rId9" Type="http://schemas.openxmlformats.org/officeDocument/2006/relationships/image" Target="../media/image13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9.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50.xml"/></Relationships>
</file>

<file path=ppt/slides/_rels/slide88.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43.xml"/><Relationship Id="rId5" Type="http://schemas.openxmlformats.org/officeDocument/2006/relationships/image" Target="../media/image137.emf"/><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0.xml"/><Relationship Id="rId1" Type="http://schemas.openxmlformats.org/officeDocument/2006/relationships/slideLayout" Target="../slideLayouts/slideLayout43.xml"/><Relationship Id="rId5" Type="http://schemas.openxmlformats.org/officeDocument/2006/relationships/image" Target="../media/image137.emf"/><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3.xml"/><Relationship Id="rId1" Type="http://schemas.openxmlformats.org/officeDocument/2006/relationships/slideLayout" Target="../slideLayouts/slideLayout4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870335"/>
            <a:ext cx="11889564" cy="3257395"/>
          </a:xfrm>
        </p:spPr>
        <p:txBody>
          <a:bodyPr anchor="ctr"/>
          <a:lstStyle/>
          <a:p>
            <a:pPr algn="ctr"/>
            <a:r>
              <a:rPr lang="en-US" sz="16600" dirty="0" smtClean="0">
                <a:solidFill>
                  <a:schemeClr val="bg2">
                    <a:lumMod val="60000"/>
                    <a:lumOff val="40000"/>
                  </a:schemeClr>
                </a:solidFill>
              </a:rPr>
              <a:t>Azure</a:t>
            </a:r>
            <a:endParaRPr lang="en-US" sz="4000" dirty="0">
              <a:solidFill>
                <a:schemeClr val="bg2">
                  <a:lumMod val="60000"/>
                  <a:lumOff val="40000"/>
                </a:schemeClr>
              </a:solidFill>
            </a:endParaRPr>
          </a:p>
        </p:txBody>
      </p:sp>
    </p:spTree>
    <p:extLst>
      <p:ext uri="{BB962C8B-B14F-4D97-AF65-F5344CB8AC3E}">
        <p14:creationId xmlns:p14="http://schemas.microsoft.com/office/powerpoint/2010/main" val="329757407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flipV="1">
            <a:off x="-13507" y="6994525"/>
            <a:ext cx="12436475" cy="4571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 name="Title 1"/>
          <p:cNvSpPr>
            <a:spLocks noGrp="1"/>
          </p:cNvSpPr>
          <p:nvPr>
            <p:ph type="title"/>
          </p:nvPr>
        </p:nvSpPr>
        <p:spPr/>
        <p:txBody>
          <a:bodyPr/>
          <a:lstStyle/>
          <a:p>
            <a:r>
              <a:rPr lang="en-US" dirty="0" smtClean="0">
                <a:solidFill>
                  <a:srgbClr val="FFFFFF"/>
                </a:solidFill>
              </a:rPr>
              <a:t>Types of “cloud” offerings</a:t>
            </a:r>
            <a:endParaRPr lang="en-US" dirty="0">
              <a:solidFill>
                <a:srgbClr val="FFFFFF"/>
              </a:solidFill>
            </a:endParaRPr>
          </a:p>
        </p:txBody>
      </p:sp>
      <p:grpSp>
        <p:nvGrpSpPr>
          <p:cNvPr id="3" name="Group 2"/>
          <p:cNvGrpSpPr/>
          <p:nvPr/>
        </p:nvGrpSpPr>
        <p:grpSpPr>
          <a:xfrm>
            <a:off x="1213759" y="1829105"/>
            <a:ext cx="3320091" cy="3320092"/>
            <a:chOff x="1213759" y="1829105"/>
            <a:chExt cx="3320091" cy="3320092"/>
          </a:xfrm>
        </p:grpSpPr>
        <p:sp>
          <p:nvSpPr>
            <p:cNvPr id="7" name="Rectangle 6"/>
            <p:cNvSpPr/>
            <p:nvPr/>
          </p:nvSpPr>
          <p:spPr bwMode="auto">
            <a:xfrm>
              <a:off x="1213759" y="1829105"/>
              <a:ext cx="3320091" cy="332009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3600" spc="-50" dirty="0" err="1" smtClean="0">
                  <a:gradFill>
                    <a:gsLst>
                      <a:gs pos="37000">
                        <a:srgbClr val="EFEFEF"/>
                      </a:gs>
                      <a:gs pos="59000">
                        <a:srgbClr val="EFEFEF"/>
                      </a:gs>
                    </a:gsLst>
                    <a:lin ang="5400000" scaled="0"/>
                  </a:gradFill>
                  <a:latin typeface="Segoe UI Light"/>
                </a:rPr>
                <a:t>laaS</a:t>
              </a:r>
              <a:endParaRPr lang="en-US" sz="3600" spc="-50" dirty="0" smtClean="0">
                <a:gradFill>
                  <a:gsLst>
                    <a:gs pos="37000">
                      <a:srgbClr val="EFEFEF"/>
                    </a:gs>
                    <a:gs pos="59000">
                      <a:srgbClr val="EFEFEF"/>
                    </a:gs>
                  </a:gsLst>
                  <a:lin ang="5400000" scaled="0"/>
                </a:gradFill>
                <a:latin typeface="Segoe UI Light"/>
              </a:endParaRPr>
            </a:p>
          </p:txBody>
        </p:sp>
        <p:sp>
          <p:nvSpPr>
            <p:cNvPr id="64" name="Freeform 128"/>
            <p:cNvSpPr>
              <a:spLocks noChangeAspect="1"/>
            </p:cNvSpPr>
            <p:nvPr/>
          </p:nvSpPr>
          <p:spPr bwMode="white">
            <a:xfrm>
              <a:off x="1463889" y="2564819"/>
              <a:ext cx="2819831" cy="15577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alpha val="35000"/>
              </a:srgbClr>
            </a:solidFill>
            <a:ln>
              <a:noFill/>
            </a:ln>
            <a:extLst/>
          </p:spPr>
          <p:txBody>
            <a:bodyPr vert="horz" wrap="square" lIns="91440" tIns="45720" rIns="91440" bIns="45720" numCol="1" anchor="t" anchorCtr="0" compatLnSpc="1">
              <a:prstTxWarp prst="textNoShape">
                <a:avLst/>
              </a:prstTxWarp>
            </a:bodyPr>
            <a:lstStyle/>
            <a:p>
              <a:pPr defTabSz="914363"/>
              <a:endParaRPr lang="en-US" sz="2449">
                <a:solidFill>
                  <a:srgbClr val="FFFFFF"/>
                </a:solidFill>
              </a:endParaRPr>
            </a:p>
          </p:txBody>
        </p:sp>
        <p:pic>
          <p:nvPicPr>
            <p:cNvPr id="61" name="Picture 2"/>
            <p:cNvPicPr>
              <a:picLocks noChangeAspect="1" noChangeArrowheads="1"/>
            </p:cNvPicPr>
            <p:nvPr/>
          </p:nvPicPr>
          <p:blipFill>
            <a:blip r:embed="rId4" cstate="print">
              <a:lum bright="100000" contrast="100000"/>
              <a:extLst>
                <a:ext uri="{28A0092B-C50C-407E-A947-70E740481C1C}">
                  <a14:useLocalDpi xmlns:a14="http://schemas.microsoft.com/office/drawing/2010/main" val="0"/>
                </a:ext>
              </a:extLst>
            </a:blip>
            <a:srcRect/>
            <a:stretch>
              <a:fillRect/>
            </a:stretch>
          </p:blipFill>
          <p:spPr bwMode="auto">
            <a:xfrm>
              <a:off x="1823226" y="2232357"/>
              <a:ext cx="2285809" cy="2094414"/>
            </a:xfrm>
            <a:prstGeom prst="rect">
              <a:avLst/>
            </a:prstGeom>
            <a:noFill/>
            <a:ln w="9525">
              <a:noFill/>
              <a:miter lim="800000"/>
              <a:headEnd/>
              <a:tailEnd/>
            </a:ln>
            <a:effectLst/>
          </p:spPr>
        </p:pic>
      </p:grpSp>
      <p:grpSp>
        <p:nvGrpSpPr>
          <p:cNvPr id="5" name="Group 4"/>
          <p:cNvGrpSpPr/>
          <p:nvPr/>
        </p:nvGrpSpPr>
        <p:grpSpPr>
          <a:xfrm>
            <a:off x="4611190" y="1829105"/>
            <a:ext cx="3320091" cy="3320092"/>
            <a:chOff x="4611190" y="1829105"/>
            <a:chExt cx="3320091" cy="3320092"/>
          </a:xfrm>
        </p:grpSpPr>
        <p:sp>
          <p:nvSpPr>
            <p:cNvPr id="44" name="Rectangle 43"/>
            <p:cNvSpPr/>
            <p:nvPr/>
          </p:nvSpPr>
          <p:spPr bwMode="auto">
            <a:xfrm>
              <a:off x="4611190" y="1829105"/>
              <a:ext cx="3320091" cy="332009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3600" spc="-50" dirty="0" err="1" smtClean="0">
                  <a:gradFill>
                    <a:gsLst>
                      <a:gs pos="37000">
                        <a:srgbClr val="EFEFEF"/>
                      </a:gs>
                      <a:gs pos="59000">
                        <a:srgbClr val="EFEFEF"/>
                      </a:gs>
                    </a:gsLst>
                    <a:lin ang="5400000" scaled="0"/>
                  </a:gradFill>
                  <a:latin typeface="Segoe UI Light"/>
                </a:rPr>
                <a:t>PaaS</a:t>
              </a:r>
              <a:endParaRPr lang="en-US" sz="3600" spc="-50" dirty="0" smtClean="0">
                <a:gradFill>
                  <a:gsLst>
                    <a:gs pos="37000">
                      <a:srgbClr val="EFEFEF"/>
                    </a:gs>
                    <a:gs pos="59000">
                      <a:srgbClr val="EFEFEF"/>
                    </a:gs>
                  </a:gsLst>
                  <a:lin ang="5400000" scaled="0"/>
                </a:gradFill>
                <a:latin typeface="Segoe UI Light"/>
              </a:endParaRPr>
            </a:p>
          </p:txBody>
        </p:sp>
        <p:sp>
          <p:nvSpPr>
            <p:cNvPr id="65" name="Freeform 128"/>
            <p:cNvSpPr>
              <a:spLocks noChangeAspect="1"/>
            </p:cNvSpPr>
            <p:nvPr/>
          </p:nvSpPr>
          <p:spPr bwMode="white">
            <a:xfrm>
              <a:off x="4861320" y="2564819"/>
              <a:ext cx="2819831" cy="15577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alpha val="35000"/>
              </a:srgbClr>
            </a:solidFill>
            <a:ln>
              <a:noFill/>
            </a:ln>
            <a:extLst/>
          </p:spPr>
          <p:txBody>
            <a:bodyPr vert="horz" wrap="square" lIns="91440" tIns="45720" rIns="91440" bIns="45720" numCol="1" anchor="t" anchorCtr="0" compatLnSpc="1">
              <a:prstTxWarp prst="textNoShape">
                <a:avLst/>
              </a:prstTxWarp>
            </a:bodyPr>
            <a:lstStyle/>
            <a:p>
              <a:pPr defTabSz="914363"/>
              <a:endParaRPr lang="en-US" sz="2449">
                <a:solidFill>
                  <a:srgbClr val="FFFFFF"/>
                </a:solidFill>
              </a:endParaRPr>
            </a:p>
          </p:txBody>
        </p:sp>
        <p:pic>
          <p:nvPicPr>
            <p:cNvPr id="62" name="Picture 61" descr="\\MAGNUM\Projects\Microsoft\Cloud Power FY12\Design\ICONS_PNG\Application.png"/>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5307039" y="2531855"/>
              <a:ext cx="1795385" cy="1794916"/>
            </a:xfrm>
            <a:prstGeom prst="rect">
              <a:avLst/>
            </a:prstGeom>
            <a:noFill/>
          </p:spPr>
        </p:pic>
      </p:grpSp>
      <p:grpSp>
        <p:nvGrpSpPr>
          <p:cNvPr id="9" name="Group 8"/>
          <p:cNvGrpSpPr/>
          <p:nvPr/>
        </p:nvGrpSpPr>
        <p:grpSpPr>
          <a:xfrm>
            <a:off x="8008622" y="1829105"/>
            <a:ext cx="3320092" cy="3320092"/>
            <a:chOff x="8008622" y="1829105"/>
            <a:chExt cx="3320092" cy="3320092"/>
          </a:xfrm>
          <a:solidFill>
            <a:schemeClr val="accent1"/>
          </a:solidFill>
        </p:grpSpPr>
        <p:sp>
          <p:nvSpPr>
            <p:cNvPr id="45" name="Rectangle 44"/>
            <p:cNvSpPr/>
            <p:nvPr/>
          </p:nvSpPr>
          <p:spPr bwMode="auto">
            <a:xfrm>
              <a:off x="8008622" y="1829105"/>
              <a:ext cx="3320092" cy="3320092"/>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3600" spc="-50" dirty="0" smtClean="0">
                  <a:solidFill>
                    <a:srgbClr val="FFFFFF"/>
                  </a:solidFill>
                  <a:latin typeface="Segoe UI Light"/>
                </a:rPr>
                <a:t>SaaS</a:t>
              </a:r>
            </a:p>
          </p:txBody>
        </p:sp>
        <p:sp>
          <p:nvSpPr>
            <p:cNvPr id="66" name="Freeform 128"/>
            <p:cNvSpPr>
              <a:spLocks noChangeAspect="1"/>
            </p:cNvSpPr>
            <p:nvPr/>
          </p:nvSpPr>
          <p:spPr bwMode="white">
            <a:xfrm>
              <a:off x="8258753" y="2564819"/>
              <a:ext cx="2819831" cy="15577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914363"/>
              <a:endParaRPr lang="en-US" sz="2449">
                <a:solidFill>
                  <a:srgbClr val="FFFFFF"/>
                </a:solidFill>
              </a:endParaRPr>
            </a:p>
          </p:txBody>
        </p:sp>
        <p:pic>
          <p:nvPicPr>
            <p:cNvPr id="63" name="Picture 2" descr="\\MAGNUM\Projects\Microsoft\Cloud Power FY12\Design\Icons\PNGs\Web.png"/>
            <p:cNvPicPr>
              <a:picLocks noChangeAspect="1" noChangeArrowheads="1"/>
            </p:cNvPicPr>
            <p:nvPr/>
          </p:nvPicPr>
          <p:blipFill rotWithShape="1">
            <a:blip r:embed="rId6">
              <a:lum bright="100000"/>
              <a:extLst>
                <a:ext uri="{28A0092B-C50C-407E-A947-70E740481C1C}">
                  <a14:useLocalDpi xmlns:a14="http://schemas.microsoft.com/office/drawing/2010/main" val="0"/>
                </a:ext>
              </a:extLst>
            </a:blip>
            <a:srcRect b="-1316"/>
            <a:stretch/>
          </p:blipFill>
          <p:spPr bwMode="auto">
            <a:xfrm>
              <a:off x="8949554" y="2703568"/>
              <a:ext cx="1464247" cy="1483503"/>
            </a:xfrm>
            <a:prstGeom prst="rect">
              <a:avLst/>
            </a:prstGeom>
            <a:grpFill/>
          </p:spPr>
        </p:pic>
      </p:grpSp>
    </p:spTree>
    <p:custDataLst>
      <p:tags r:id="rId1"/>
    </p:custDataLst>
    <p:extLst>
      <p:ext uri="{BB962C8B-B14F-4D97-AF65-F5344CB8AC3E}">
        <p14:creationId xmlns:p14="http://schemas.microsoft.com/office/powerpoint/2010/main" val="394156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decel="10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700" fill="hold"/>
                                        <p:tgtEl>
                                          <p:spTgt spid="3"/>
                                        </p:tgtEl>
                                        <p:attrNameLst>
                                          <p:attrName>ppt_x</p:attrName>
                                        </p:attrNameLst>
                                      </p:cBhvr>
                                      <p:tavLst>
                                        <p:tav tm="0">
                                          <p:val>
                                            <p:strVal val="#ppt_x"/>
                                          </p:val>
                                        </p:tav>
                                        <p:tav tm="100000">
                                          <p:val>
                                            <p:strVal val="#ppt_x"/>
                                          </p:val>
                                        </p:tav>
                                      </p:tavLst>
                                    </p:anim>
                                    <p:anim calcmode="lin" valueType="num">
                                      <p:cBhvr additive="base">
                                        <p:cTn id="11" dur="700" fill="hold"/>
                                        <p:tgtEl>
                                          <p:spTgt spid="3"/>
                                        </p:tgtEl>
                                        <p:attrNameLst>
                                          <p:attrName>ppt_y</p:attrName>
                                        </p:attrNameLst>
                                      </p:cBhvr>
                                      <p:tavLst>
                                        <p:tav tm="0">
                                          <p:val>
                                            <p:strVal val="1+#ppt_h/2"/>
                                          </p:val>
                                        </p:tav>
                                        <p:tav tm="100000">
                                          <p:val>
                                            <p:strVal val="#ppt_y"/>
                                          </p:val>
                                        </p:tav>
                                      </p:tavLst>
                                    </p:anim>
                                  </p:childTnLst>
                                </p:cTn>
                              </p:par>
                              <p:par>
                                <p:cTn id="12" presetID="2" presetClass="entr" presetSubtype="4" decel="100000" fill="hold" nodeType="withEffect">
                                  <p:stCondLst>
                                    <p:cond delay="1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700" fill="hold"/>
                                        <p:tgtEl>
                                          <p:spTgt spid="5"/>
                                        </p:tgtEl>
                                        <p:attrNameLst>
                                          <p:attrName>ppt_x</p:attrName>
                                        </p:attrNameLst>
                                      </p:cBhvr>
                                      <p:tavLst>
                                        <p:tav tm="0">
                                          <p:val>
                                            <p:strVal val="#ppt_x"/>
                                          </p:val>
                                        </p:tav>
                                        <p:tav tm="100000">
                                          <p:val>
                                            <p:strVal val="#ppt_x"/>
                                          </p:val>
                                        </p:tav>
                                      </p:tavLst>
                                    </p:anim>
                                    <p:anim calcmode="lin" valueType="num">
                                      <p:cBhvr additive="base">
                                        <p:cTn id="15" dur="7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2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00" fill="hold"/>
                                        <p:tgtEl>
                                          <p:spTgt spid="9"/>
                                        </p:tgtEl>
                                        <p:attrNameLst>
                                          <p:attrName>ppt_x</p:attrName>
                                        </p:attrNameLst>
                                      </p:cBhvr>
                                      <p:tavLst>
                                        <p:tav tm="0">
                                          <p:val>
                                            <p:strVal val="#ppt_x"/>
                                          </p:val>
                                        </p:tav>
                                        <p:tav tm="100000">
                                          <p:val>
                                            <p:strVal val="#ppt_x"/>
                                          </p:val>
                                        </p:tav>
                                      </p:tavLst>
                                    </p:anim>
                                    <p:anim calcmode="lin" valueType="num">
                                      <p:cBhvr additive="base">
                                        <p:cTn id="19" dur="7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800"/>
                                        <p:tgtEl>
                                          <p:spTgt spid="9"/>
                                        </p:tgtEl>
                                      </p:cBhvr>
                                    </p:animEffect>
                                    <p:set>
                                      <p:cBhvr>
                                        <p:cTn id="24" dur="1" fill="hold">
                                          <p:stCondLst>
                                            <p:cond delay="7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70000" lnSpcReduction="20000"/>
          </a:bodyPr>
          <a:lstStyle/>
          <a:p>
            <a:pPr marL="257015">
              <a:spcBef>
                <a:spcPts val="1224"/>
              </a:spcBef>
            </a:pPr>
            <a:r>
              <a:rPr lang="en-US" sz="4692" dirty="0"/>
              <a:t>Messages are stored up to 7 days</a:t>
            </a:r>
          </a:p>
        </p:txBody>
      </p:sp>
      <p:sp>
        <p:nvSpPr>
          <p:cNvPr id="2" name="Title 1"/>
          <p:cNvSpPr>
            <a:spLocks noGrp="1"/>
          </p:cNvSpPr>
          <p:nvPr>
            <p:ph type="title"/>
          </p:nvPr>
        </p:nvSpPr>
        <p:spPr/>
        <p:txBody>
          <a:bodyPr/>
          <a:lstStyle/>
          <a:p>
            <a:r>
              <a:rPr lang="en-US" dirty="0" smtClean="0"/>
              <a:t>Queue Considerations</a:t>
            </a:r>
            <a:endParaRPr lang="en-US" dirty="0"/>
          </a:p>
        </p:txBody>
      </p:sp>
    </p:spTree>
    <p:extLst>
      <p:ext uri="{BB962C8B-B14F-4D97-AF65-F5344CB8AC3E}">
        <p14:creationId xmlns:p14="http://schemas.microsoft.com/office/powerpoint/2010/main" val="341947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Queues in Code</a:t>
            </a:r>
            <a:endParaRPr lang="en-US" dirty="0"/>
          </a:p>
        </p:txBody>
      </p:sp>
    </p:spTree>
    <p:extLst>
      <p:ext uri="{BB962C8B-B14F-4D97-AF65-F5344CB8AC3E}">
        <p14:creationId xmlns:p14="http://schemas.microsoft.com/office/powerpoint/2010/main" val="291308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Tree>
    <p:extLst>
      <p:ext uri="{BB962C8B-B14F-4D97-AF65-F5344CB8AC3E}">
        <p14:creationId xmlns:p14="http://schemas.microsoft.com/office/powerpoint/2010/main" val="2816781044"/>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0924" y="388680"/>
            <a:ext cx="1656253" cy="1436209"/>
          </a:xfrm>
          <a:prstGeom prst="rect">
            <a:avLst/>
          </a:prstGeom>
        </p:spPr>
      </p:pic>
      <p:sp>
        <p:nvSpPr>
          <p:cNvPr id="2" name="Title 1"/>
          <p:cNvSpPr>
            <a:spLocks noGrp="1"/>
          </p:cNvSpPr>
          <p:nvPr>
            <p:ph type="ctrTitle" idx="4294967295"/>
          </p:nvPr>
        </p:nvSpPr>
        <p:spPr>
          <a:xfrm>
            <a:off x="882" y="2156645"/>
            <a:ext cx="12434711" cy="4837880"/>
          </a:xfrm>
          <a:prstGeom prst="rect">
            <a:avLst/>
          </a:prstGeom>
        </p:spPr>
        <p:txBody>
          <a:bodyPr/>
          <a:lstStyle/>
          <a:p>
            <a:pPr algn="ctr"/>
            <a:r>
              <a:rPr lang="en-US" sz="6731" dirty="0"/>
              <a:t>Microsoft Azure</a:t>
            </a:r>
            <a:r>
              <a:rPr lang="en-US" sz="11729" dirty="0"/>
              <a:t/>
            </a:r>
            <a:br>
              <a:rPr lang="en-US" sz="11729" dirty="0"/>
            </a:br>
            <a:r>
              <a:rPr lang="en-US" sz="11729" dirty="0"/>
              <a:t>Storage Table</a:t>
            </a:r>
          </a:p>
        </p:txBody>
      </p:sp>
    </p:spTree>
    <p:extLst>
      <p:ext uri="{BB962C8B-B14F-4D97-AF65-F5344CB8AC3E}">
        <p14:creationId xmlns:p14="http://schemas.microsoft.com/office/powerpoint/2010/main" val="3771181058"/>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506188" y="2054553"/>
            <a:ext cx="7424098" cy="4383237"/>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sz="1836">
                <a:solidFill>
                  <a:schemeClr val="tx1"/>
                </a:solidFill>
              </a:endParaRPr>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3260" tIns="253875" rIns="253875" bIns="253875" numCol="1" spcCol="1270" anchor="t" anchorCtr="0">
              <a:noAutofit/>
            </a:bodyPr>
            <a:lstStyle/>
            <a:p>
              <a:pPr algn="ctr" defTabSz="1586643">
                <a:lnSpc>
                  <a:spcPct val="90000"/>
                </a:lnSpc>
                <a:spcBef>
                  <a:spcPct val="0"/>
                </a:spcBef>
                <a:spcAft>
                  <a:spcPct val="35000"/>
                </a:spcAft>
              </a:pPr>
              <a:r>
                <a:rPr lang="en-US" sz="2856" dirty="0">
                  <a:solidFill>
                    <a:schemeClr val="tx1"/>
                  </a:solidFill>
                  <a:latin typeface="Segoe UI Light" pitchFamily="34" charset="0"/>
                </a:rPr>
                <a:t>Entity</a:t>
              </a: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sz="1836">
                <a:solidFill>
                  <a:schemeClr val="tx1"/>
                </a:solidFill>
              </a:endParaRPr>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3260" tIns="253875" rIns="253875" bIns="253875" numCol="1" spcCol="1270" anchor="t" anchorCtr="0">
              <a:noAutofit/>
            </a:bodyPr>
            <a:lstStyle/>
            <a:p>
              <a:pPr algn="ctr" defTabSz="1586643">
                <a:lnSpc>
                  <a:spcPct val="90000"/>
                </a:lnSpc>
                <a:spcBef>
                  <a:spcPct val="0"/>
                </a:spcBef>
                <a:spcAft>
                  <a:spcPct val="35000"/>
                </a:spcAft>
              </a:pPr>
              <a:r>
                <a:rPr lang="en-US" sz="2856" dirty="0">
                  <a:solidFill>
                    <a:schemeClr val="tx1"/>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sz="1836">
                <a:solidFill>
                  <a:schemeClr val="tx1"/>
                </a:solidFill>
              </a:endParaRPr>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3260" tIns="253875" rIns="253875" bIns="253875" numCol="1" spcCol="1270" anchor="t" anchorCtr="0">
              <a:noAutofit/>
            </a:bodyPr>
            <a:lstStyle/>
            <a:p>
              <a:pPr algn="ctr" defTabSz="1586643">
                <a:lnSpc>
                  <a:spcPct val="90000"/>
                </a:lnSpc>
                <a:spcBef>
                  <a:spcPct val="0"/>
                </a:spcBef>
                <a:spcAft>
                  <a:spcPct val="35000"/>
                </a:spcAft>
              </a:pPr>
              <a:r>
                <a:rPr lang="en-US" sz="2856" dirty="0">
                  <a:solidFill>
                    <a:schemeClr val="tx1"/>
                  </a:solidFill>
                  <a:latin typeface="Segoe UI Light" pitchFamily="34" charset="0"/>
                </a:rPr>
                <a:t>Account</a:t>
              </a:r>
              <a:endParaRPr lang="en-US" sz="3162" dirty="0">
                <a:solidFill>
                  <a:schemeClr val="tx1"/>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err="1">
                  <a:solidFill>
                    <a:schemeClr val="tx1"/>
                  </a:solidFill>
                  <a:latin typeface="+mj-lt"/>
                </a:rPr>
                <a:t>contoso</a:t>
              </a:r>
              <a:endParaRPr lang="en-US" sz="2040" dirty="0">
                <a:solidFill>
                  <a:schemeClr val="tx1"/>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tx1"/>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tx1"/>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36" dirty="0">
                    <a:solidFill>
                      <a:schemeClr val="tx1"/>
                    </a:solidFill>
                    <a:latin typeface="+mj-lt"/>
                  </a:rPr>
                  <a:t>Name =…</a:t>
                </a:r>
              </a:p>
              <a:p>
                <a:r>
                  <a:rPr lang="en-US" sz="1836" dirty="0">
                    <a:solidFill>
                      <a:schemeClr val="tx1"/>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36" dirty="0">
                    <a:solidFill>
                      <a:schemeClr val="tx1"/>
                    </a:solidFill>
                    <a:latin typeface="+mj-lt"/>
                  </a:rPr>
                  <a:t>Name =…</a:t>
                </a:r>
              </a:p>
              <a:p>
                <a:r>
                  <a:rPr lang="en-US" sz="1836" dirty="0" err="1">
                    <a:solidFill>
                      <a:schemeClr val="tx1"/>
                    </a:solidFill>
                    <a:latin typeface="+mj-lt"/>
                  </a:rPr>
                  <a:t>EMailAdd</a:t>
                </a:r>
                <a:r>
                  <a:rPr lang="en-US" sz="1836" dirty="0">
                    <a:solidFill>
                      <a:schemeClr val="tx1"/>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36" dirty="0">
                    <a:solidFill>
                      <a:schemeClr val="tx1"/>
                    </a:solidFill>
                    <a:latin typeface="+mj-lt"/>
                  </a:rPr>
                  <a:t>Photo ID =…</a:t>
                </a:r>
              </a:p>
              <a:p>
                <a:r>
                  <a:rPr lang="en-US" sz="1836" dirty="0">
                    <a:solidFill>
                      <a:schemeClr val="tx1"/>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36" dirty="0">
                    <a:solidFill>
                      <a:schemeClr val="tx1"/>
                    </a:solidFill>
                    <a:latin typeface="+mj-lt"/>
                  </a:rPr>
                  <a:t>Photo ID =…</a:t>
                </a:r>
              </a:p>
              <a:p>
                <a:r>
                  <a:rPr lang="en-US" sz="1836" dirty="0">
                    <a:solidFill>
                      <a:schemeClr val="tx1"/>
                    </a:solidFill>
                    <a:latin typeface="+mj-lt"/>
                  </a:rPr>
                  <a:t>Date =…</a:t>
                </a:r>
              </a:p>
            </p:txBody>
          </p:sp>
        </p:grpSp>
      </p:grpSp>
    </p:spTree>
    <p:extLst>
      <p:ext uri="{BB962C8B-B14F-4D97-AF65-F5344CB8AC3E}">
        <p14:creationId xmlns:p14="http://schemas.microsoft.com/office/powerpoint/2010/main" val="4109697904"/>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a:xfrm>
            <a:off x="286680" y="2554164"/>
            <a:ext cx="10379513" cy="1341088"/>
          </a:xfrm>
        </p:spPr>
        <p:txBody>
          <a:bodyPr anchor="ctr"/>
          <a:lstStyle/>
          <a:p>
            <a:pPr marL="0" indent="0">
              <a:buNone/>
            </a:pPr>
            <a:r>
              <a:rPr lang="en-US" sz="3672" dirty="0"/>
              <a:t>Not an RDBMS Table!</a:t>
            </a:r>
          </a:p>
          <a:p>
            <a:pPr marL="0" indent="0">
              <a:buNone/>
            </a:pPr>
            <a:r>
              <a:rPr lang="en-US" sz="3672" dirty="0"/>
              <a:t>The mental picture is ‘Entities’</a:t>
            </a:r>
          </a:p>
        </p:txBody>
      </p:sp>
      <p:sp>
        <p:nvSpPr>
          <p:cNvPr id="23" name="Freeform 7"/>
          <p:cNvSpPr>
            <a:spLocks noEditPoints="1"/>
          </p:cNvSpPr>
          <p:nvPr/>
        </p:nvSpPr>
        <p:spPr bwMode="auto">
          <a:xfrm>
            <a:off x="7610702" y="3093933"/>
            <a:ext cx="1298462" cy="1060864"/>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246705225"/>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a:xfrm>
            <a:off x="286680" y="2554164"/>
            <a:ext cx="10379513" cy="1341088"/>
          </a:xfrm>
        </p:spPr>
        <p:txBody>
          <a:bodyPr anchor="ctr"/>
          <a:lstStyle/>
          <a:p>
            <a:pPr marL="0" indent="0">
              <a:buNone/>
            </a:pPr>
            <a:r>
              <a:rPr lang="en-US" sz="3672" dirty="0"/>
              <a:t>Entity can have up to 255 properties</a:t>
            </a:r>
          </a:p>
          <a:p>
            <a:pPr marL="0" indent="0">
              <a:buNone/>
            </a:pPr>
            <a:r>
              <a:rPr lang="en-US" sz="3672" dirty="0"/>
              <a:t>Up to 1MB per entity</a:t>
            </a:r>
          </a:p>
        </p:txBody>
      </p:sp>
    </p:spTree>
    <p:extLst>
      <p:ext uri="{BB962C8B-B14F-4D97-AF65-F5344CB8AC3E}">
        <p14:creationId xmlns:p14="http://schemas.microsoft.com/office/powerpoint/2010/main" val="2349839111"/>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80146" y="2304361"/>
            <a:ext cx="12083056" cy="4117369"/>
          </a:xfrm>
        </p:spPr>
        <p:txBody>
          <a:bodyPr anchor="ctr"/>
          <a:lstStyle/>
          <a:p>
            <a:pPr marL="0" indent="0">
              <a:lnSpc>
                <a:spcPct val="150000"/>
              </a:lnSpc>
              <a:spcBef>
                <a:spcPts val="1224"/>
              </a:spcBef>
              <a:buNone/>
            </a:pPr>
            <a:r>
              <a:rPr lang="en-US" sz="3672" spc="-102" dirty="0" err="1">
                <a:solidFill>
                  <a:schemeClr val="tx1"/>
                </a:solidFill>
                <a:ea typeface="Segoe UI" pitchFamily="34" charset="0"/>
                <a:cs typeface="Segoe UI" pitchFamily="34" charset="0"/>
              </a:rPr>
              <a:t>PartitionKey</a:t>
            </a:r>
            <a:r>
              <a:rPr lang="en-US" sz="3672" spc="-102" dirty="0">
                <a:solidFill>
                  <a:schemeClr val="tx1"/>
                </a:solidFill>
                <a:ea typeface="Segoe UI" pitchFamily="34" charset="0"/>
                <a:cs typeface="Segoe UI" pitchFamily="34" charset="0"/>
              </a:rPr>
              <a:t> &amp; </a:t>
            </a:r>
            <a:r>
              <a:rPr lang="en-US" sz="3672" spc="-102" dirty="0" err="1">
                <a:solidFill>
                  <a:schemeClr val="tx1"/>
                </a:solidFill>
                <a:ea typeface="Segoe UI" pitchFamily="34" charset="0"/>
                <a:cs typeface="Segoe UI" pitchFamily="34" charset="0"/>
              </a:rPr>
              <a:t>RowKey</a:t>
            </a:r>
            <a:r>
              <a:rPr lang="en-US" sz="3672" spc="-102" dirty="0">
                <a:solidFill>
                  <a:schemeClr val="tx1"/>
                </a:solidFill>
                <a:ea typeface="Segoe UI" pitchFamily="34" charset="0"/>
                <a:cs typeface="Segoe UI" pitchFamily="34" charset="0"/>
              </a:rPr>
              <a:t> are mandatory properties</a:t>
            </a:r>
          </a:p>
          <a:p>
            <a:pPr marL="0" indent="0">
              <a:lnSpc>
                <a:spcPct val="150000"/>
              </a:lnSpc>
              <a:spcBef>
                <a:spcPts val="1224"/>
              </a:spcBef>
              <a:buNone/>
            </a:pPr>
            <a:r>
              <a:rPr lang="en-US" sz="3672" spc="-102" dirty="0">
                <a:solidFill>
                  <a:schemeClr val="tx1"/>
                </a:solidFill>
                <a:ea typeface="Segoe UI" pitchFamily="34" charset="0"/>
                <a:cs typeface="Segoe UI" pitchFamily="34" charset="0"/>
              </a:rPr>
              <a:t>Composite key which uniquely identifies an entity</a:t>
            </a:r>
          </a:p>
          <a:p>
            <a:pPr marL="0" indent="0">
              <a:lnSpc>
                <a:spcPct val="150000"/>
              </a:lnSpc>
              <a:spcBef>
                <a:spcPts val="1224"/>
              </a:spcBef>
              <a:buNone/>
            </a:pPr>
            <a:r>
              <a:rPr lang="en-US" sz="3672" spc="-102" dirty="0">
                <a:solidFill>
                  <a:schemeClr val="tx1"/>
                </a:solidFill>
                <a:ea typeface="Segoe UI" pitchFamily="34" charset="0"/>
                <a:cs typeface="Segoe UI" pitchFamily="34" charset="0"/>
              </a:rPr>
              <a:t>They are the only indexed properties</a:t>
            </a:r>
          </a:p>
          <a:p>
            <a:pPr marL="0" indent="0">
              <a:lnSpc>
                <a:spcPct val="150000"/>
              </a:lnSpc>
              <a:spcBef>
                <a:spcPts val="1224"/>
              </a:spcBef>
              <a:buNone/>
            </a:pPr>
            <a:r>
              <a:rPr lang="en-US" sz="3672" spc="-102" dirty="0">
                <a:solidFill>
                  <a:schemeClr val="tx1"/>
                </a:solidFill>
                <a:ea typeface="Segoe UI" pitchFamily="34" charset="0"/>
                <a:cs typeface="Segoe UI" pitchFamily="34" charset="0"/>
              </a:rPr>
              <a:t>Defines the sort order</a:t>
            </a:r>
            <a:endParaRPr lang="en-US" sz="3672" dirty="0">
              <a:solidFill>
                <a:schemeClr val="tx1"/>
              </a:solidFill>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a:t>
            </a:r>
            <a:endParaRPr lang="en-US" dirty="0"/>
          </a:p>
        </p:txBody>
      </p:sp>
      <p:sp>
        <p:nvSpPr>
          <p:cNvPr id="4" name="Text Placeholder 3"/>
          <p:cNvSpPr>
            <a:spLocks noGrp="1"/>
          </p:cNvSpPr>
          <p:nvPr>
            <p:ph type="body" sz="quarter" idx="11"/>
          </p:nvPr>
        </p:nvSpPr>
        <p:spPr>
          <a:xfrm>
            <a:off x="280146" y="1431287"/>
            <a:ext cx="10073868" cy="693267"/>
          </a:xfrm>
        </p:spPr>
        <p:txBody>
          <a:bodyPr/>
          <a:lstStyle/>
          <a:p>
            <a:r>
              <a:rPr lang="en-US" dirty="0">
                <a:solidFill>
                  <a:schemeClr val="tx1"/>
                </a:solidFill>
              </a:rPr>
              <a:t>Entity Properties</a:t>
            </a:r>
          </a:p>
        </p:txBody>
      </p:sp>
    </p:spTree>
    <p:extLst>
      <p:ext uri="{BB962C8B-B14F-4D97-AF65-F5344CB8AC3E}">
        <p14:creationId xmlns:p14="http://schemas.microsoft.com/office/powerpoint/2010/main" val="3641952514"/>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a:t>
            </a:r>
            <a:r>
              <a:rPr lang="en-US" dirty="0" smtClean="0"/>
              <a:t>table</a:t>
            </a:r>
            <a:endParaRPr lang="en-US" dirty="0"/>
          </a:p>
        </p:txBody>
      </p:sp>
    </p:spTree>
    <p:extLst>
      <p:ext uri="{BB962C8B-B14F-4D97-AF65-F5344CB8AC3E}">
        <p14:creationId xmlns:p14="http://schemas.microsoft.com/office/powerpoint/2010/main" val="357780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86347" y="1805509"/>
            <a:ext cx="12083056" cy="3095874"/>
          </a:xfrm>
        </p:spPr>
        <p:txBody>
          <a:bodyPr anchor="ctr"/>
          <a:lstStyle/>
          <a:p>
            <a:pPr marL="0" indent="0" defTabSz="906616">
              <a:lnSpc>
                <a:spcPct val="150000"/>
              </a:lnSpc>
              <a:spcBef>
                <a:spcPts val="1224"/>
              </a:spcBef>
              <a:buNone/>
            </a:pPr>
            <a:r>
              <a:rPr lang="en-US" sz="3672" b="1" spc="-102" dirty="0">
                <a:solidFill>
                  <a:schemeClr val="tx1"/>
                </a:solidFill>
                <a:latin typeface="+mn-lt"/>
                <a:ea typeface="Segoe UI" pitchFamily="34" charset="0"/>
                <a:cs typeface="Segoe UI" pitchFamily="34" charset="0"/>
              </a:rPr>
              <a:t>Entity Locality</a:t>
            </a:r>
          </a:p>
          <a:p>
            <a:pPr marL="0" indent="0" defTabSz="906616">
              <a:lnSpc>
                <a:spcPct val="150000"/>
              </a:lnSpc>
              <a:spcBef>
                <a:spcPts val="1224"/>
              </a:spcBef>
              <a:buNone/>
            </a:pPr>
            <a:r>
              <a:rPr lang="en-US" sz="3672" b="1" spc="-102" dirty="0">
                <a:solidFill>
                  <a:schemeClr val="tx1"/>
                </a:solidFill>
                <a:latin typeface="+mn-lt"/>
                <a:ea typeface="Segoe UI" pitchFamily="34" charset="0"/>
                <a:cs typeface="Segoe UI" pitchFamily="34" charset="0"/>
              </a:rPr>
              <a:t>Entity Group Transactions</a:t>
            </a:r>
          </a:p>
          <a:p>
            <a:pPr marL="0" indent="0" defTabSz="906616">
              <a:lnSpc>
                <a:spcPct val="150000"/>
              </a:lnSpc>
              <a:spcBef>
                <a:spcPts val="1224"/>
              </a:spcBef>
              <a:buNone/>
            </a:pPr>
            <a:r>
              <a:rPr lang="en-US" sz="3672" b="1" spc="-102" dirty="0">
                <a:solidFill>
                  <a:schemeClr val="tx1"/>
                </a:solidFill>
                <a:latin typeface="+mn-lt"/>
                <a:ea typeface="Segoe UI" pitchFamily="34" charset="0"/>
                <a:cs typeface="Segoe UI" pitchFamily="34" charset="0"/>
              </a:rPr>
              <a:t>Table Scalability</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p>
        </p:txBody>
      </p:sp>
      <p:sp>
        <p:nvSpPr>
          <p:cNvPr id="4" name="Text Placeholder 3"/>
          <p:cNvSpPr>
            <a:spLocks noGrp="1"/>
          </p:cNvSpPr>
          <p:nvPr>
            <p:ph type="body" sz="quarter" idx="11"/>
          </p:nvPr>
        </p:nvSpPr>
        <p:spPr>
          <a:xfrm>
            <a:off x="280146" y="1431287"/>
            <a:ext cx="10073868" cy="693267"/>
          </a:xfrm>
        </p:spPr>
        <p:txBody>
          <a:bodyPr/>
          <a:lstStyle/>
          <a:p>
            <a:r>
              <a:rPr lang="en-US" dirty="0">
                <a:solidFill>
                  <a:schemeClr val="tx1"/>
                </a:solidFill>
              </a:rPr>
              <a:t>Purpose of the </a:t>
            </a:r>
            <a:r>
              <a:rPr lang="en-US" dirty="0" err="1">
                <a:solidFill>
                  <a:schemeClr val="tx1"/>
                </a:solidFill>
              </a:rPr>
              <a:t>PartitionKey</a:t>
            </a:r>
            <a:endParaRPr lang="en-US" dirty="0">
              <a:solidFill>
                <a:schemeClr val="tx1"/>
              </a:solidFill>
            </a:endParaRPr>
          </a:p>
        </p:txBody>
      </p:sp>
    </p:spTree>
    <p:extLst>
      <p:ext uri="{BB962C8B-B14F-4D97-AF65-F5344CB8AC3E}">
        <p14:creationId xmlns:p14="http://schemas.microsoft.com/office/powerpoint/2010/main" val="54415564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466" y="465899"/>
            <a:ext cx="11373923" cy="753369"/>
          </a:xfrm>
        </p:spPr>
        <p:txBody>
          <a:bodyPr/>
          <a:lstStyle/>
          <a:p>
            <a:r>
              <a:rPr lang="en-US" sz="5440" dirty="0"/>
              <a:t>Cloud Services</a:t>
            </a:r>
          </a:p>
        </p:txBody>
      </p:sp>
      <p:grpSp>
        <p:nvGrpSpPr>
          <p:cNvPr id="123" name="Group 122"/>
          <p:cNvGrpSpPr/>
          <p:nvPr/>
        </p:nvGrpSpPr>
        <p:grpSpPr>
          <a:xfrm>
            <a:off x="1244354" y="1588979"/>
            <a:ext cx="2215299" cy="5051601"/>
            <a:chOff x="1599170" y="1557964"/>
            <a:chExt cx="2171492" cy="4953000"/>
          </a:xfrm>
        </p:grpSpPr>
        <p:sp>
          <p:nvSpPr>
            <p:cNvPr id="124" name="Rounded Rectangle 123"/>
            <p:cNvSpPr/>
            <p:nvPr/>
          </p:nvSpPr>
          <p:spPr>
            <a:xfrm>
              <a:off x="1903891" y="1557964"/>
              <a:ext cx="1866771" cy="4953000"/>
            </a:xfrm>
            <a:prstGeom prst="roundRect">
              <a:avLst/>
            </a:prstGeom>
            <a:no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2040" dirty="0">
                  <a:solidFill>
                    <a:srgbClr val="FFFFFF"/>
                  </a:solidFill>
                  <a:latin typeface="Segoe UI"/>
                  <a:ea typeface="Segoe UI" pitchFamily="34" charset="0"/>
                  <a:cs typeface="Segoe UI" pitchFamily="34" charset="0"/>
                </a:rPr>
                <a:t>Packaged Software</a:t>
              </a:r>
            </a:p>
          </p:txBody>
        </p:sp>
        <p:grpSp>
          <p:nvGrpSpPr>
            <p:cNvPr id="125" name="Group 124"/>
            <p:cNvGrpSpPr/>
            <p:nvPr/>
          </p:nvGrpSpPr>
          <p:grpSpPr>
            <a:xfrm>
              <a:off x="2074455" y="2491414"/>
              <a:ext cx="1638240" cy="4019550"/>
              <a:chOff x="637640" y="2381250"/>
              <a:chExt cx="1371600" cy="4019550"/>
            </a:xfrm>
          </p:grpSpPr>
          <p:sp>
            <p:nvSpPr>
              <p:cNvPr id="128" name="Rounded Rectangle 127"/>
              <p:cNvSpPr/>
              <p:nvPr/>
            </p:nvSpPr>
            <p:spPr>
              <a:xfrm>
                <a:off x="637640" y="5564983"/>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Storage</a:t>
                </a:r>
              </a:p>
            </p:txBody>
          </p:sp>
          <p:sp>
            <p:nvSpPr>
              <p:cNvPr id="129" name="Rounded Rectangle 128"/>
              <p:cNvSpPr/>
              <p:nvPr/>
            </p:nvSpPr>
            <p:spPr>
              <a:xfrm>
                <a:off x="637640" y="5110164"/>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Servers</a:t>
                </a:r>
              </a:p>
            </p:txBody>
          </p:sp>
          <p:sp>
            <p:nvSpPr>
              <p:cNvPr id="130" name="Rounded Rectangle 129"/>
              <p:cNvSpPr/>
              <p:nvPr/>
            </p:nvSpPr>
            <p:spPr>
              <a:xfrm>
                <a:off x="637640" y="601980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Networking</a:t>
                </a:r>
              </a:p>
            </p:txBody>
          </p:sp>
          <p:sp>
            <p:nvSpPr>
              <p:cNvPr id="131" name="Rounded Rectangle 130"/>
              <p:cNvSpPr/>
              <p:nvPr/>
            </p:nvSpPr>
            <p:spPr>
              <a:xfrm>
                <a:off x="63764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O/S</a:t>
                </a:r>
              </a:p>
            </p:txBody>
          </p:sp>
          <p:sp>
            <p:nvSpPr>
              <p:cNvPr id="132" name="Rounded Rectangle 131"/>
              <p:cNvSpPr/>
              <p:nvPr/>
            </p:nvSpPr>
            <p:spPr>
              <a:xfrm>
                <a:off x="63764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Middleware</a:t>
                </a:r>
              </a:p>
            </p:txBody>
          </p:sp>
          <p:sp>
            <p:nvSpPr>
              <p:cNvPr id="133" name="Rounded Rectangle 132"/>
              <p:cNvSpPr/>
              <p:nvPr/>
            </p:nvSpPr>
            <p:spPr>
              <a:xfrm>
                <a:off x="637640" y="4655345"/>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Virtualization</a:t>
                </a:r>
              </a:p>
            </p:txBody>
          </p:sp>
          <p:sp>
            <p:nvSpPr>
              <p:cNvPr id="134" name="Rounded Rectangle 133"/>
              <p:cNvSpPr/>
              <p:nvPr/>
            </p:nvSpPr>
            <p:spPr>
              <a:xfrm>
                <a:off x="63764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Data</a:t>
                </a:r>
              </a:p>
            </p:txBody>
          </p:sp>
          <p:sp>
            <p:nvSpPr>
              <p:cNvPr id="135" name="Rounded Rectangle 134"/>
              <p:cNvSpPr/>
              <p:nvPr/>
            </p:nvSpPr>
            <p:spPr>
              <a:xfrm>
                <a:off x="63764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Applications</a:t>
                </a:r>
              </a:p>
            </p:txBody>
          </p:sp>
          <p:sp>
            <p:nvSpPr>
              <p:cNvPr id="136" name="Rounded Rectangle 135"/>
              <p:cNvSpPr/>
              <p:nvPr/>
            </p:nvSpPr>
            <p:spPr>
              <a:xfrm>
                <a:off x="63764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Runtime</a:t>
                </a:r>
              </a:p>
            </p:txBody>
          </p:sp>
        </p:grpSp>
        <p:sp>
          <p:nvSpPr>
            <p:cNvPr id="126" name="Left Brace 125"/>
            <p:cNvSpPr/>
            <p:nvPr/>
          </p:nvSpPr>
          <p:spPr>
            <a:xfrm>
              <a:off x="1927153" y="2491414"/>
              <a:ext cx="137875" cy="401955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3441"/>
              <a:endParaRPr lang="en-US" sz="2448" dirty="0">
                <a:solidFill>
                  <a:srgbClr val="FFFFFF"/>
                </a:solidFill>
                <a:latin typeface="Segoe UI"/>
                <a:ea typeface="Segoe UI" pitchFamily="34" charset="0"/>
                <a:cs typeface="Segoe UI" pitchFamily="34" charset="0"/>
              </a:endParaRPr>
            </a:p>
          </p:txBody>
        </p:sp>
        <p:sp>
          <p:nvSpPr>
            <p:cNvPr id="127" name="TextBox 52"/>
            <p:cNvSpPr txBox="1"/>
            <p:nvPr/>
          </p:nvSpPr>
          <p:spPr>
            <a:xfrm>
              <a:off x="1599170" y="3947121"/>
              <a:ext cx="406653" cy="111604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43441"/>
              <a:r>
                <a:rPr lang="en-US" sz="1496" dirty="0">
                  <a:solidFill>
                    <a:srgbClr val="FFFFFF"/>
                  </a:solidFill>
                  <a:latin typeface="Segoe UI"/>
                  <a:ea typeface="Segoe UI" pitchFamily="34" charset="0"/>
                  <a:cs typeface="Segoe UI" pitchFamily="34" charset="0"/>
                </a:rPr>
                <a:t>You manage</a:t>
              </a:r>
            </a:p>
          </p:txBody>
        </p:sp>
      </p:grpSp>
      <p:grpSp>
        <p:nvGrpSpPr>
          <p:cNvPr id="137" name="Group 136"/>
          <p:cNvGrpSpPr/>
          <p:nvPr/>
        </p:nvGrpSpPr>
        <p:grpSpPr>
          <a:xfrm>
            <a:off x="3524051" y="1554342"/>
            <a:ext cx="2710307" cy="5086243"/>
            <a:chOff x="3656646" y="1524000"/>
            <a:chExt cx="2656713" cy="4986964"/>
          </a:xfrm>
        </p:grpSpPr>
        <p:sp>
          <p:nvSpPr>
            <p:cNvPr id="138" name="Rounded Rectangle 137"/>
            <p:cNvSpPr/>
            <p:nvPr/>
          </p:nvSpPr>
          <p:spPr>
            <a:xfrm>
              <a:off x="3656646" y="1524000"/>
              <a:ext cx="2593773"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2040" dirty="0">
                  <a:solidFill>
                    <a:srgbClr val="FFFFFF"/>
                  </a:solidFill>
                  <a:latin typeface="Segoe UI"/>
                  <a:ea typeface="Segoe UI" pitchFamily="34" charset="0"/>
                  <a:cs typeface="Segoe UI" pitchFamily="34" charset="0"/>
                </a:rPr>
                <a:t>Infrastructure</a:t>
              </a:r>
              <a:endParaRPr lang="en-US" sz="1632" dirty="0">
                <a:solidFill>
                  <a:srgbClr val="FFFFFF"/>
                </a:solidFill>
                <a:latin typeface="Segoe UI"/>
                <a:ea typeface="Segoe UI" pitchFamily="34" charset="0"/>
                <a:cs typeface="Segoe UI" pitchFamily="34" charset="0"/>
              </a:endParaRPr>
            </a:p>
            <a:p>
              <a:pPr algn="ctr" defTabSz="1243441"/>
              <a:r>
                <a:rPr lang="en-US" sz="1496" dirty="0">
                  <a:solidFill>
                    <a:srgbClr val="FFFFFF"/>
                  </a:solidFill>
                  <a:latin typeface="Segoe UI"/>
                  <a:ea typeface="Segoe UI" pitchFamily="34" charset="0"/>
                  <a:cs typeface="Segoe UI" pitchFamily="34" charset="0"/>
                </a:rPr>
                <a:t>(as a Service)</a:t>
              </a:r>
            </a:p>
          </p:txBody>
        </p:sp>
        <p:grpSp>
          <p:nvGrpSpPr>
            <p:cNvPr id="139" name="Group 138"/>
            <p:cNvGrpSpPr/>
            <p:nvPr/>
          </p:nvGrpSpPr>
          <p:grpSpPr>
            <a:xfrm>
              <a:off x="4141915" y="2491414"/>
              <a:ext cx="1638240" cy="4019550"/>
              <a:chOff x="2705100" y="2381250"/>
              <a:chExt cx="1371600" cy="4019550"/>
            </a:xfrm>
          </p:grpSpPr>
          <p:sp>
            <p:nvSpPr>
              <p:cNvPr id="144" name="Rounded Rectangle 143"/>
              <p:cNvSpPr/>
              <p:nvPr/>
            </p:nvSpPr>
            <p:spPr>
              <a:xfrm>
                <a:off x="270510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Storage</a:t>
                </a:r>
              </a:p>
            </p:txBody>
          </p:sp>
          <p:sp>
            <p:nvSpPr>
              <p:cNvPr id="145" name="Rounded Rectangle 144"/>
              <p:cNvSpPr/>
              <p:nvPr/>
            </p:nvSpPr>
            <p:spPr>
              <a:xfrm>
                <a:off x="270510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Servers</a:t>
                </a:r>
              </a:p>
            </p:txBody>
          </p:sp>
          <p:sp>
            <p:nvSpPr>
              <p:cNvPr id="146" name="Rounded Rectangle 145"/>
              <p:cNvSpPr/>
              <p:nvPr/>
            </p:nvSpPr>
            <p:spPr>
              <a:xfrm>
                <a:off x="270510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Networking</a:t>
                </a:r>
              </a:p>
            </p:txBody>
          </p:sp>
          <p:sp>
            <p:nvSpPr>
              <p:cNvPr id="147" name="Rounded Rectangle 146"/>
              <p:cNvSpPr/>
              <p:nvPr/>
            </p:nvSpPr>
            <p:spPr>
              <a:xfrm>
                <a:off x="270510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p>
                <a:pPr algn="ctr" defTabSz="932666"/>
                <a:r>
                  <a:rPr lang="en-US" sz="1496" kern="0" dirty="0">
                    <a:solidFill>
                      <a:srgbClr val="000000"/>
                    </a:solidFill>
                    <a:latin typeface="Segoe UI"/>
                    <a:ea typeface="Segoe UI" pitchFamily="34" charset="0"/>
                    <a:cs typeface="Segoe UI" pitchFamily="34" charset="0"/>
                  </a:rPr>
                  <a:t>O/S</a:t>
                </a:r>
              </a:p>
            </p:txBody>
          </p:sp>
          <p:sp>
            <p:nvSpPr>
              <p:cNvPr id="148" name="Rounded Rectangle 147"/>
              <p:cNvSpPr/>
              <p:nvPr/>
            </p:nvSpPr>
            <p:spPr>
              <a:xfrm>
                <a:off x="270510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Middleware</a:t>
                </a:r>
              </a:p>
            </p:txBody>
          </p:sp>
          <p:sp>
            <p:nvSpPr>
              <p:cNvPr id="149" name="Rounded Rectangle 148"/>
              <p:cNvSpPr/>
              <p:nvPr/>
            </p:nvSpPr>
            <p:spPr>
              <a:xfrm>
                <a:off x="270510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Virtualization</a:t>
                </a:r>
              </a:p>
            </p:txBody>
          </p:sp>
          <p:sp>
            <p:nvSpPr>
              <p:cNvPr id="150" name="Rounded Rectangle 149"/>
              <p:cNvSpPr/>
              <p:nvPr/>
            </p:nvSpPr>
            <p:spPr>
              <a:xfrm>
                <a:off x="270510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Data</a:t>
                </a:r>
              </a:p>
            </p:txBody>
          </p:sp>
          <p:sp>
            <p:nvSpPr>
              <p:cNvPr id="151" name="Rounded Rectangle 150"/>
              <p:cNvSpPr/>
              <p:nvPr/>
            </p:nvSpPr>
            <p:spPr>
              <a:xfrm>
                <a:off x="270510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Applications</a:t>
                </a:r>
              </a:p>
            </p:txBody>
          </p:sp>
          <p:sp>
            <p:nvSpPr>
              <p:cNvPr id="152" name="Rounded Rectangle 151"/>
              <p:cNvSpPr/>
              <p:nvPr/>
            </p:nvSpPr>
            <p:spPr>
              <a:xfrm>
                <a:off x="270510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Runtime</a:t>
                </a:r>
              </a:p>
            </p:txBody>
          </p:sp>
        </p:grpSp>
        <p:sp>
          <p:nvSpPr>
            <p:cNvPr id="140" name="Left Brace 139"/>
            <p:cNvSpPr/>
            <p:nvPr/>
          </p:nvSpPr>
          <p:spPr>
            <a:xfrm flipH="1">
              <a:off x="5789386" y="4724400"/>
              <a:ext cx="228600" cy="1764000"/>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3441"/>
              <a:endParaRPr lang="en-US" sz="2448"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906705" y="4724400"/>
              <a:ext cx="406654" cy="176170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43441"/>
              <a:r>
                <a:rPr lang="en-US" sz="1496" dirty="0">
                  <a:solidFill>
                    <a:srgbClr val="FFFFFF"/>
                  </a:solidFill>
                  <a:latin typeface="Segoe UI"/>
                  <a:ea typeface="Segoe UI" pitchFamily="34" charset="0"/>
                  <a:cs typeface="Segoe UI" pitchFamily="34" charset="0"/>
                </a:rPr>
                <a:t>Managed by vendor</a:t>
              </a:r>
            </a:p>
          </p:txBody>
        </p:sp>
        <p:sp>
          <p:nvSpPr>
            <p:cNvPr id="142" name="Left Brace 141"/>
            <p:cNvSpPr/>
            <p:nvPr/>
          </p:nvSpPr>
          <p:spPr>
            <a:xfrm>
              <a:off x="4003407" y="2491414"/>
              <a:ext cx="133350" cy="175260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3441"/>
              <a:endParaRPr lang="en-US" sz="2448" dirty="0">
                <a:solidFill>
                  <a:srgbClr val="FFFFFF"/>
                </a:solidFill>
                <a:latin typeface="Segoe UI"/>
                <a:ea typeface="Segoe UI" pitchFamily="34" charset="0"/>
                <a:cs typeface="Segoe UI" pitchFamily="34" charset="0"/>
              </a:endParaRPr>
            </a:p>
          </p:txBody>
        </p:sp>
        <p:sp>
          <p:nvSpPr>
            <p:cNvPr id="143" name="TextBox 58"/>
            <p:cNvSpPr txBox="1"/>
            <p:nvPr/>
          </p:nvSpPr>
          <p:spPr>
            <a:xfrm>
              <a:off x="3665997" y="2804123"/>
              <a:ext cx="406654" cy="111604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43441"/>
              <a:r>
                <a:rPr lang="en-US" sz="1496" dirty="0">
                  <a:solidFill>
                    <a:srgbClr val="FFFFFF"/>
                  </a:solidFill>
                  <a:latin typeface="Segoe UI"/>
                  <a:ea typeface="Segoe UI" pitchFamily="34" charset="0"/>
                  <a:cs typeface="Segoe UI" pitchFamily="34" charset="0"/>
                </a:rPr>
                <a:t>You manage</a:t>
              </a:r>
            </a:p>
          </p:txBody>
        </p:sp>
      </p:grpSp>
      <p:grpSp>
        <p:nvGrpSpPr>
          <p:cNvPr id="153" name="Group 152"/>
          <p:cNvGrpSpPr/>
          <p:nvPr/>
        </p:nvGrpSpPr>
        <p:grpSpPr>
          <a:xfrm>
            <a:off x="5927630" y="1554342"/>
            <a:ext cx="2699689" cy="5094678"/>
            <a:chOff x="5809552" y="1524000"/>
            <a:chExt cx="2646306" cy="4995236"/>
          </a:xfrm>
        </p:grpSpPr>
        <p:sp>
          <p:nvSpPr>
            <p:cNvPr id="154" name="Rounded Rectangle 153"/>
            <p:cNvSpPr/>
            <p:nvPr/>
          </p:nvSpPr>
          <p:spPr>
            <a:xfrm>
              <a:off x="6125572" y="1524000"/>
              <a:ext cx="2000311"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2040" dirty="0">
                  <a:solidFill>
                    <a:srgbClr val="FFFFFF"/>
                  </a:solidFill>
                  <a:latin typeface="Segoe UI"/>
                  <a:ea typeface="Segoe UI" pitchFamily="34" charset="0"/>
                  <a:cs typeface="Segoe UI" pitchFamily="34" charset="0"/>
                </a:rPr>
                <a:t>Platform</a:t>
              </a:r>
              <a:endParaRPr lang="en-US" sz="1496" dirty="0">
                <a:solidFill>
                  <a:srgbClr val="FFFFFF"/>
                </a:solidFill>
                <a:latin typeface="Segoe UI"/>
                <a:ea typeface="Segoe UI" pitchFamily="34" charset="0"/>
                <a:cs typeface="Segoe UI" pitchFamily="34" charset="0"/>
              </a:endParaRPr>
            </a:p>
            <a:p>
              <a:pPr algn="ctr" defTabSz="1243441"/>
              <a:r>
                <a:rPr lang="en-US" sz="1496" dirty="0">
                  <a:solidFill>
                    <a:srgbClr val="FFFFFF"/>
                  </a:solidFill>
                  <a:latin typeface="Segoe UI"/>
                  <a:ea typeface="Segoe UI" pitchFamily="34" charset="0"/>
                  <a:cs typeface="Segoe UI" pitchFamily="34" charset="0"/>
                </a:rPr>
                <a:t>(as a Service)</a:t>
              </a:r>
            </a:p>
          </p:txBody>
        </p:sp>
        <p:sp>
          <p:nvSpPr>
            <p:cNvPr id="155" name="Left Brace 154"/>
            <p:cNvSpPr/>
            <p:nvPr/>
          </p:nvSpPr>
          <p:spPr>
            <a:xfrm flipH="1">
              <a:off x="7942006" y="3396288"/>
              <a:ext cx="209580" cy="312294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3441"/>
              <a:endParaRPr lang="en-US" sz="2448"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049204" y="4072564"/>
              <a:ext cx="406654" cy="176170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43441"/>
              <a:r>
                <a:rPr lang="en-US" sz="1496" dirty="0">
                  <a:solidFill>
                    <a:srgbClr val="FFFFFF"/>
                  </a:solidFill>
                  <a:latin typeface="Segoe UI"/>
                  <a:ea typeface="Segoe UI" pitchFamily="34" charset="0"/>
                  <a:cs typeface="Segoe UI" pitchFamily="34" charset="0"/>
                </a:rPr>
                <a:t>Managed by vendor</a:t>
              </a:r>
            </a:p>
          </p:txBody>
        </p:sp>
        <p:sp>
          <p:nvSpPr>
            <p:cNvPr id="157" name="Left Brace 156"/>
            <p:cNvSpPr/>
            <p:nvPr/>
          </p:nvSpPr>
          <p:spPr>
            <a:xfrm>
              <a:off x="6132678" y="2472363"/>
              <a:ext cx="152400" cy="847725"/>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3441"/>
              <a:endParaRPr lang="en-US" sz="2448" dirty="0">
                <a:solidFill>
                  <a:srgbClr val="FFFFFF"/>
                </a:solidFill>
                <a:latin typeface="Segoe UI"/>
                <a:ea typeface="Segoe UI" pitchFamily="34" charset="0"/>
                <a:cs typeface="Segoe UI" pitchFamily="34" charset="0"/>
              </a:endParaRPr>
            </a:p>
          </p:txBody>
        </p:sp>
        <p:sp>
          <p:nvSpPr>
            <p:cNvPr id="158" name="TextBox 60"/>
            <p:cNvSpPr txBox="1"/>
            <p:nvPr/>
          </p:nvSpPr>
          <p:spPr>
            <a:xfrm>
              <a:off x="5809552" y="2346922"/>
              <a:ext cx="406654" cy="111604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43441"/>
              <a:r>
                <a:rPr lang="en-US" sz="1496" dirty="0">
                  <a:solidFill>
                    <a:srgbClr val="FFFFFF"/>
                  </a:solidFill>
                  <a:latin typeface="Segoe UI"/>
                  <a:ea typeface="Segoe UI" pitchFamily="34" charset="0"/>
                  <a:cs typeface="Segoe UI" pitchFamily="34" charset="0"/>
                </a:rPr>
                <a:t>You manage</a:t>
              </a:r>
            </a:p>
          </p:txBody>
        </p:sp>
        <p:grpSp>
          <p:nvGrpSpPr>
            <p:cNvPr id="159" name="Group 158"/>
            <p:cNvGrpSpPr/>
            <p:nvPr/>
          </p:nvGrpSpPr>
          <p:grpSpPr>
            <a:xfrm>
              <a:off x="6294505" y="2491414"/>
              <a:ext cx="1638240" cy="4019550"/>
              <a:chOff x="4857690" y="2381250"/>
              <a:chExt cx="1371600" cy="4019550"/>
            </a:xfrm>
          </p:grpSpPr>
          <p:sp>
            <p:nvSpPr>
              <p:cNvPr id="160" name="Rounded Rectangle 159"/>
              <p:cNvSpPr/>
              <p:nvPr/>
            </p:nvSpPr>
            <p:spPr>
              <a:xfrm>
                <a:off x="48576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Storage</a:t>
                </a:r>
              </a:p>
            </p:txBody>
          </p:sp>
          <p:sp>
            <p:nvSpPr>
              <p:cNvPr id="161" name="Rounded Rectangle 160"/>
              <p:cNvSpPr/>
              <p:nvPr/>
            </p:nvSpPr>
            <p:spPr>
              <a:xfrm>
                <a:off x="48576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Servers</a:t>
                </a:r>
              </a:p>
            </p:txBody>
          </p:sp>
          <p:sp>
            <p:nvSpPr>
              <p:cNvPr id="162" name="Rounded Rectangle 161"/>
              <p:cNvSpPr/>
              <p:nvPr/>
            </p:nvSpPr>
            <p:spPr>
              <a:xfrm>
                <a:off x="48576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Networking</a:t>
                </a:r>
              </a:p>
            </p:txBody>
          </p:sp>
          <p:sp>
            <p:nvSpPr>
              <p:cNvPr id="163" name="Rounded Rectangle 162"/>
              <p:cNvSpPr/>
              <p:nvPr/>
            </p:nvSpPr>
            <p:spPr>
              <a:xfrm>
                <a:off x="48576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O/S</a:t>
                </a:r>
              </a:p>
            </p:txBody>
          </p:sp>
          <p:sp>
            <p:nvSpPr>
              <p:cNvPr id="164" name="Rounded Rectangle 163"/>
              <p:cNvSpPr/>
              <p:nvPr/>
            </p:nvSpPr>
            <p:spPr>
              <a:xfrm>
                <a:off x="48576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Middleware</a:t>
                </a:r>
              </a:p>
            </p:txBody>
          </p:sp>
          <p:sp>
            <p:nvSpPr>
              <p:cNvPr id="165" name="Rounded Rectangle 164"/>
              <p:cNvSpPr/>
              <p:nvPr/>
            </p:nvSpPr>
            <p:spPr>
              <a:xfrm>
                <a:off x="48576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Virtualization</a:t>
                </a:r>
              </a:p>
            </p:txBody>
          </p:sp>
          <p:sp>
            <p:nvSpPr>
              <p:cNvPr id="166" name="Rounded Rectangle 165"/>
              <p:cNvSpPr/>
              <p:nvPr/>
            </p:nvSpPr>
            <p:spPr>
              <a:xfrm>
                <a:off x="485769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Applications</a:t>
                </a:r>
              </a:p>
            </p:txBody>
          </p:sp>
          <p:sp>
            <p:nvSpPr>
              <p:cNvPr id="167" name="Rounded Rectangle 166"/>
              <p:cNvSpPr/>
              <p:nvPr/>
            </p:nvSpPr>
            <p:spPr>
              <a:xfrm>
                <a:off x="48576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Runtime</a:t>
                </a:r>
              </a:p>
            </p:txBody>
          </p:sp>
          <p:sp>
            <p:nvSpPr>
              <p:cNvPr id="168" name="Rounded Rectangle 167"/>
              <p:cNvSpPr/>
              <p:nvPr/>
            </p:nvSpPr>
            <p:spPr>
              <a:xfrm>
                <a:off x="485769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Data</a:t>
                </a:r>
              </a:p>
            </p:txBody>
          </p:sp>
        </p:grpSp>
      </p:grpSp>
      <p:grpSp>
        <p:nvGrpSpPr>
          <p:cNvPr id="169" name="Group 168"/>
          <p:cNvGrpSpPr/>
          <p:nvPr/>
        </p:nvGrpSpPr>
        <p:grpSpPr>
          <a:xfrm>
            <a:off x="8678652" y="1588979"/>
            <a:ext cx="2409848" cy="5060038"/>
            <a:chOff x="8227458" y="1557964"/>
            <a:chExt cx="2362196" cy="4961272"/>
          </a:xfrm>
        </p:grpSpPr>
        <p:sp>
          <p:nvSpPr>
            <p:cNvPr id="170" name="Rounded Rectangle 169"/>
            <p:cNvSpPr/>
            <p:nvPr/>
          </p:nvSpPr>
          <p:spPr>
            <a:xfrm>
              <a:off x="8227458" y="1557964"/>
              <a:ext cx="2028257"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441"/>
              <a:r>
                <a:rPr lang="en-US" sz="2040" dirty="0">
                  <a:solidFill>
                    <a:srgbClr val="FFFFFF"/>
                  </a:solidFill>
                  <a:latin typeface="Segoe UI"/>
                  <a:ea typeface="Segoe UI" pitchFamily="34" charset="0"/>
                  <a:cs typeface="Segoe UI" pitchFamily="34" charset="0"/>
                </a:rPr>
                <a:t>Software</a:t>
              </a:r>
              <a:endParaRPr lang="en-US" sz="1496" dirty="0">
                <a:solidFill>
                  <a:srgbClr val="FFFFFF"/>
                </a:solidFill>
                <a:latin typeface="Segoe UI"/>
                <a:ea typeface="Segoe UI" pitchFamily="34" charset="0"/>
                <a:cs typeface="Segoe UI" pitchFamily="34" charset="0"/>
              </a:endParaRPr>
            </a:p>
            <a:p>
              <a:pPr algn="ctr" defTabSz="1243441"/>
              <a:r>
                <a:rPr lang="en-US" sz="1496" dirty="0">
                  <a:solidFill>
                    <a:srgbClr val="FFFFFF"/>
                  </a:solidFill>
                  <a:latin typeface="Segoe UI"/>
                  <a:ea typeface="Segoe UI" pitchFamily="34" charset="0"/>
                  <a:cs typeface="Segoe UI" pitchFamily="34" charset="0"/>
                </a:rPr>
                <a:t>(as a Service)</a:t>
              </a:r>
            </a:p>
          </p:txBody>
        </p:sp>
        <p:sp>
          <p:nvSpPr>
            <p:cNvPr id="171" name="Left Brace 170"/>
            <p:cNvSpPr/>
            <p:nvPr/>
          </p:nvSpPr>
          <p:spPr>
            <a:xfrm flipH="1">
              <a:off x="10075704" y="2472364"/>
              <a:ext cx="200055" cy="404687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3441"/>
              <a:endParaRPr lang="en-US" sz="2448"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183000" y="3600660"/>
              <a:ext cx="406654" cy="176170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43441"/>
              <a:r>
                <a:rPr lang="en-US" sz="1496" dirty="0">
                  <a:solidFill>
                    <a:srgbClr val="FFFFFF"/>
                  </a:solidFill>
                  <a:latin typeface="Segoe UI"/>
                  <a:ea typeface="Segoe UI" pitchFamily="34" charset="0"/>
                  <a:cs typeface="Segoe UI" pitchFamily="34" charset="0"/>
                </a:rPr>
                <a:t>Managed by vendor</a:t>
              </a:r>
            </a:p>
          </p:txBody>
        </p:sp>
        <p:grpSp>
          <p:nvGrpSpPr>
            <p:cNvPr id="173" name="Group 172"/>
            <p:cNvGrpSpPr/>
            <p:nvPr/>
          </p:nvGrpSpPr>
          <p:grpSpPr>
            <a:xfrm>
              <a:off x="8428105" y="2491414"/>
              <a:ext cx="1638240" cy="4019550"/>
              <a:chOff x="6991290" y="2381250"/>
              <a:chExt cx="1371600" cy="4019550"/>
            </a:xfrm>
          </p:grpSpPr>
          <p:sp>
            <p:nvSpPr>
              <p:cNvPr id="174" name="Rounded Rectangle 173"/>
              <p:cNvSpPr/>
              <p:nvPr/>
            </p:nvSpPr>
            <p:spPr>
              <a:xfrm>
                <a:off x="69912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Storage</a:t>
                </a:r>
              </a:p>
            </p:txBody>
          </p:sp>
          <p:sp>
            <p:nvSpPr>
              <p:cNvPr id="175" name="Rounded Rectangle 174"/>
              <p:cNvSpPr/>
              <p:nvPr/>
            </p:nvSpPr>
            <p:spPr>
              <a:xfrm>
                <a:off x="69912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Servers</a:t>
                </a:r>
              </a:p>
            </p:txBody>
          </p:sp>
          <p:sp>
            <p:nvSpPr>
              <p:cNvPr id="176" name="Rounded Rectangle 175"/>
              <p:cNvSpPr/>
              <p:nvPr/>
            </p:nvSpPr>
            <p:spPr>
              <a:xfrm>
                <a:off x="69912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Networking</a:t>
                </a:r>
              </a:p>
            </p:txBody>
          </p:sp>
          <p:sp>
            <p:nvSpPr>
              <p:cNvPr id="177" name="Rounded Rectangle 176"/>
              <p:cNvSpPr/>
              <p:nvPr/>
            </p:nvSpPr>
            <p:spPr>
              <a:xfrm>
                <a:off x="69912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O/S</a:t>
                </a:r>
              </a:p>
            </p:txBody>
          </p:sp>
          <p:sp>
            <p:nvSpPr>
              <p:cNvPr id="178" name="Rounded Rectangle 177"/>
              <p:cNvSpPr/>
              <p:nvPr/>
            </p:nvSpPr>
            <p:spPr>
              <a:xfrm>
                <a:off x="69912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Middleware</a:t>
                </a:r>
              </a:p>
            </p:txBody>
          </p:sp>
          <p:sp>
            <p:nvSpPr>
              <p:cNvPr id="179" name="Rounded Rectangle 178"/>
              <p:cNvSpPr/>
              <p:nvPr/>
            </p:nvSpPr>
            <p:spPr>
              <a:xfrm>
                <a:off x="69912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Virtualization</a:t>
                </a:r>
              </a:p>
            </p:txBody>
          </p:sp>
          <p:sp>
            <p:nvSpPr>
              <p:cNvPr id="180" name="Rounded Rectangle 179"/>
              <p:cNvSpPr/>
              <p:nvPr/>
            </p:nvSpPr>
            <p:spPr>
              <a:xfrm>
                <a:off x="6991290" y="238125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Applications</a:t>
                </a:r>
              </a:p>
            </p:txBody>
          </p:sp>
          <p:sp>
            <p:nvSpPr>
              <p:cNvPr id="181" name="Rounded Rectangle 180"/>
              <p:cNvSpPr/>
              <p:nvPr/>
            </p:nvSpPr>
            <p:spPr>
              <a:xfrm>
                <a:off x="69912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Runtime</a:t>
                </a:r>
              </a:p>
            </p:txBody>
          </p:sp>
          <p:sp>
            <p:nvSpPr>
              <p:cNvPr id="182" name="Rounded Rectangle 181"/>
              <p:cNvSpPr/>
              <p:nvPr/>
            </p:nvSpPr>
            <p:spPr>
              <a:xfrm>
                <a:off x="6991290" y="2836069"/>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441"/>
                <a:r>
                  <a:rPr lang="en-US" sz="1496" dirty="0">
                    <a:solidFill>
                      <a:srgbClr val="000000"/>
                    </a:solidFill>
                    <a:latin typeface="Segoe UI"/>
                    <a:ea typeface="Segoe UI" pitchFamily="34" charset="0"/>
                    <a:cs typeface="Segoe UI" pitchFamily="34" charset="0"/>
                  </a:rPr>
                  <a:t>Data</a:t>
                </a:r>
              </a:p>
            </p:txBody>
          </p:sp>
        </p:grpSp>
      </p:grpSp>
    </p:spTree>
    <p:extLst>
      <p:ext uri="{BB962C8B-B14F-4D97-AF65-F5344CB8AC3E}">
        <p14:creationId xmlns:p14="http://schemas.microsoft.com/office/powerpoint/2010/main" val="39469236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86347" y="2410886"/>
            <a:ext cx="12083056" cy="4037003"/>
          </a:xfrm>
        </p:spPr>
        <p:txBody>
          <a:bodyPr anchor="t"/>
          <a:lstStyle/>
          <a:p>
            <a:pPr marL="0" indent="0" defTabSz="906616">
              <a:lnSpc>
                <a:spcPct val="150000"/>
              </a:lnSpc>
              <a:spcBef>
                <a:spcPts val="1224"/>
              </a:spcBef>
              <a:buNone/>
            </a:pPr>
            <a:r>
              <a:rPr lang="en-US" sz="3672" b="1" spc="-102" dirty="0">
                <a:solidFill>
                  <a:schemeClr val="tx1"/>
                </a:solidFill>
                <a:latin typeface="+mn-lt"/>
                <a:ea typeface="Segoe UI" pitchFamily="34" charset="0"/>
                <a:cs typeface="Segoe UI" pitchFamily="34" charset="0"/>
              </a:rPr>
              <a:t>Entity Locality</a:t>
            </a:r>
          </a:p>
          <a:p>
            <a:pPr marL="257015" lvl="1" indent="0" defTabSz="906616">
              <a:lnSpc>
                <a:spcPct val="150000"/>
              </a:lnSpc>
              <a:spcBef>
                <a:spcPts val="1224"/>
              </a:spcBef>
              <a:buNone/>
            </a:pPr>
            <a:r>
              <a:rPr lang="en-US" sz="3672" spc="-102" dirty="0">
                <a:solidFill>
                  <a:schemeClr val="tx1"/>
                </a:solidFill>
                <a:latin typeface="+mj-lt"/>
                <a:ea typeface="Segoe UI" pitchFamily="34" charset="0"/>
                <a:cs typeface="Segoe UI" pitchFamily="34" charset="0"/>
              </a:rPr>
              <a:t>Entities in the same partition will be stored together</a:t>
            </a:r>
          </a:p>
          <a:p>
            <a:pPr marL="257015" lvl="1" indent="0" defTabSz="906616">
              <a:lnSpc>
                <a:spcPct val="150000"/>
              </a:lnSpc>
              <a:spcBef>
                <a:spcPts val="1224"/>
              </a:spcBef>
              <a:buNone/>
            </a:pPr>
            <a:r>
              <a:rPr lang="en-US" sz="3672" spc="-102" dirty="0">
                <a:solidFill>
                  <a:schemeClr val="tx1"/>
                </a:solidFill>
                <a:latin typeface="+mj-lt"/>
                <a:ea typeface="Segoe UI" pitchFamily="34" charset="0"/>
                <a:cs typeface="Segoe UI" pitchFamily="34" charset="0"/>
              </a:rPr>
              <a:t>Efficient querying and cache locality</a:t>
            </a:r>
          </a:p>
          <a:p>
            <a:pPr marL="257015" lvl="1" indent="0" defTabSz="906616">
              <a:lnSpc>
                <a:spcPct val="150000"/>
              </a:lnSpc>
              <a:spcBef>
                <a:spcPts val="1224"/>
              </a:spcBef>
              <a:buNone/>
            </a:pPr>
            <a:r>
              <a:rPr lang="en-US" sz="3672" spc="-102" dirty="0">
                <a:solidFill>
                  <a:schemeClr val="tx1"/>
                </a:solidFill>
                <a:latin typeface="+mj-lt"/>
                <a:ea typeface="Segoe UI" pitchFamily="34" charset="0"/>
                <a:cs typeface="Segoe UI" pitchFamily="34" charset="0"/>
              </a:rPr>
              <a:t>Endeavour to include partition key in all queries</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p>
        </p:txBody>
      </p:sp>
      <p:sp>
        <p:nvSpPr>
          <p:cNvPr id="4" name="Text Placeholder 3"/>
          <p:cNvSpPr>
            <a:spLocks noGrp="1"/>
          </p:cNvSpPr>
          <p:nvPr>
            <p:ph type="body" sz="quarter" idx="11"/>
          </p:nvPr>
        </p:nvSpPr>
        <p:spPr>
          <a:xfrm>
            <a:off x="280146" y="1431287"/>
            <a:ext cx="10073868" cy="693267"/>
          </a:xfrm>
        </p:spPr>
        <p:txBody>
          <a:bodyPr/>
          <a:lstStyle/>
          <a:p>
            <a:r>
              <a:rPr lang="en-US" dirty="0">
                <a:solidFill>
                  <a:schemeClr val="tx1"/>
                </a:solidFill>
              </a:rPr>
              <a:t>Purpose of the </a:t>
            </a:r>
            <a:r>
              <a:rPr lang="en-US" dirty="0" err="1">
                <a:solidFill>
                  <a:schemeClr val="tx1"/>
                </a:solidFill>
              </a:rPr>
              <a:t>PartitionKey</a:t>
            </a:r>
            <a:endParaRPr lang="en-US" dirty="0">
              <a:solidFill>
                <a:schemeClr val="tx1"/>
              </a:solidFill>
            </a:endParaRPr>
          </a:p>
        </p:txBody>
      </p:sp>
    </p:spTree>
    <p:extLst>
      <p:ext uri="{BB962C8B-B14F-4D97-AF65-F5344CB8AC3E}">
        <p14:creationId xmlns:p14="http://schemas.microsoft.com/office/powerpoint/2010/main" val="4152343133"/>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86347" y="2410885"/>
            <a:ext cx="12083056" cy="2033890"/>
          </a:xfrm>
        </p:spPr>
        <p:txBody>
          <a:bodyPr anchor="t"/>
          <a:lstStyle/>
          <a:p>
            <a:pPr marL="0" indent="0" defTabSz="906616">
              <a:lnSpc>
                <a:spcPct val="150000"/>
              </a:lnSpc>
              <a:spcBef>
                <a:spcPts val="1224"/>
              </a:spcBef>
              <a:buNone/>
            </a:pPr>
            <a:r>
              <a:rPr lang="en-US" sz="3672" b="1" spc="-102" dirty="0">
                <a:solidFill>
                  <a:schemeClr val="tx1"/>
                </a:solidFill>
                <a:latin typeface="+mn-lt"/>
                <a:ea typeface="Segoe UI" pitchFamily="34" charset="0"/>
                <a:cs typeface="Segoe UI" pitchFamily="34" charset="0"/>
              </a:rPr>
              <a:t>Entity Group Transactions</a:t>
            </a:r>
          </a:p>
          <a:p>
            <a:pPr marL="257015" lvl="1" indent="0" defTabSz="906616">
              <a:lnSpc>
                <a:spcPct val="150000"/>
              </a:lnSpc>
              <a:spcBef>
                <a:spcPts val="1224"/>
              </a:spcBef>
              <a:buNone/>
            </a:pPr>
            <a:r>
              <a:rPr lang="en-US" sz="3672" spc="-102" dirty="0">
                <a:solidFill>
                  <a:schemeClr val="tx1"/>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p>
        </p:txBody>
      </p:sp>
      <p:sp>
        <p:nvSpPr>
          <p:cNvPr id="4" name="Text Placeholder 3"/>
          <p:cNvSpPr>
            <a:spLocks noGrp="1"/>
          </p:cNvSpPr>
          <p:nvPr>
            <p:ph type="body" sz="quarter" idx="11"/>
          </p:nvPr>
        </p:nvSpPr>
        <p:spPr>
          <a:xfrm>
            <a:off x="280146" y="1431287"/>
            <a:ext cx="10073868" cy="693267"/>
          </a:xfrm>
        </p:spPr>
        <p:txBody>
          <a:bodyPr/>
          <a:lstStyle/>
          <a:p>
            <a:r>
              <a:rPr lang="en-US" dirty="0">
                <a:solidFill>
                  <a:schemeClr val="tx1"/>
                </a:solidFill>
              </a:rPr>
              <a:t>Purpose of the </a:t>
            </a:r>
            <a:r>
              <a:rPr lang="en-US" dirty="0" err="1">
                <a:solidFill>
                  <a:schemeClr val="tx1"/>
                </a:solidFill>
              </a:rPr>
              <a:t>PartitionKey</a:t>
            </a:r>
            <a:endParaRPr lang="en-US" dirty="0">
              <a:solidFill>
                <a:schemeClr val="tx1"/>
              </a:solidFill>
            </a:endParaRPr>
          </a:p>
        </p:txBody>
      </p:sp>
    </p:spTree>
    <p:extLst>
      <p:ext uri="{BB962C8B-B14F-4D97-AF65-F5344CB8AC3E}">
        <p14:creationId xmlns:p14="http://schemas.microsoft.com/office/powerpoint/2010/main" val="1265408097"/>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86347" y="2410885"/>
            <a:ext cx="12083056" cy="3883114"/>
          </a:xfrm>
        </p:spPr>
        <p:txBody>
          <a:bodyPr anchor="t"/>
          <a:lstStyle/>
          <a:p>
            <a:pPr marL="0" indent="0" defTabSz="906616">
              <a:lnSpc>
                <a:spcPct val="150000"/>
              </a:lnSpc>
              <a:spcBef>
                <a:spcPts val="1224"/>
              </a:spcBef>
              <a:buNone/>
            </a:pPr>
            <a:r>
              <a:rPr lang="en-US" sz="3672" b="1" spc="-102" dirty="0">
                <a:solidFill>
                  <a:schemeClr val="tx1"/>
                </a:solidFill>
                <a:latin typeface="+mn-lt"/>
                <a:ea typeface="Segoe UI" pitchFamily="34" charset="0"/>
                <a:cs typeface="Segoe UI" pitchFamily="34" charset="0"/>
              </a:rPr>
              <a:t>Table Scalability</a:t>
            </a:r>
          </a:p>
          <a:p>
            <a:pPr marL="257015" lvl="1" indent="0" defTabSz="906616">
              <a:lnSpc>
                <a:spcPct val="150000"/>
              </a:lnSpc>
              <a:spcBef>
                <a:spcPts val="1224"/>
              </a:spcBef>
              <a:buNone/>
            </a:pPr>
            <a:r>
              <a:rPr lang="en-US" sz="3672" spc="-102" dirty="0">
                <a:solidFill>
                  <a:schemeClr val="tx1"/>
                </a:solidFill>
                <a:latin typeface="+mj-lt"/>
                <a:ea typeface="Segoe UI" pitchFamily="34" charset="0"/>
                <a:cs typeface="Segoe UI" pitchFamily="34" charset="0"/>
              </a:rPr>
              <a:t>Target throughput – 500 </a:t>
            </a:r>
            <a:r>
              <a:rPr lang="en-US" sz="3672" spc="-102" dirty="0" err="1">
                <a:solidFill>
                  <a:schemeClr val="tx1"/>
                </a:solidFill>
                <a:latin typeface="+mj-lt"/>
                <a:ea typeface="Segoe UI" pitchFamily="34" charset="0"/>
                <a:cs typeface="Segoe UI" pitchFamily="34" charset="0"/>
              </a:rPr>
              <a:t>tps</a:t>
            </a:r>
            <a:r>
              <a:rPr lang="en-US" sz="3672" spc="-102" dirty="0">
                <a:solidFill>
                  <a:schemeClr val="tx1"/>
                </a:solidFill>
                <a:latin typeface="+mj-lt"/>
                <a:ea typeface="Segoe UI" pitchFamily="34" charset="0"/>
                <a:cs typeface="Segoe UI" pitchFamily="34" charset="0"/>
              </a:rPr>
              <a:t>/partition, several thousand </a:t>
            </a:r>
            <a:r>
              <a:rPr lang="en-US" sz="3672" spc="-102" dirty="0" err="1">
                <a:solidFill>
                  <a:schemeClr val="tx1"/>
                </a:solidFill>
                <a:latin typeface="+mj-lt"/>
                <a:ea typeface="Segoe UI" pitchFamily="34" charset="0"/>
                <a:cs typeface="Segoe UI" pitchFamily="34" charset="0"/>
              </a:rPr>
              <a:t>tps</a:t>
            </a:r>
            <a:r>
              <a:rPr lang="en-US" sz="3672" spc="-102" dirty="0">
                <a:solidFill>
                  <a:schemeClr val="tx1"/>
                </a:solidFill>
                <a:latin typeface="+mj-lt"/>
                <a:ea typeface="Segoe UI" pitchFamily="34" charset="0"/>
                <a:cs typeface="Segoe UI" pitchFamily="34" charset="0"/>
              </a:rPr>
              <a:t>/account</a:t>
            </a:r>
          </a:p>
          <a:p>
            <a:pPr marL="257015" lvl="1" indent="0" defTabSz="906616">
              <a:lnSpc>
                <a:spcPct val="150000"/>
              </a:lnSpc>
              <a:spcBef>
                <a:spcPts val="1224"/>
              </a:spcBef>
              <a:buNone/>
            </a:pPr>
            <a:r>
              <a:rPr lang="en-US" sz="3672" spc="-102" dirty="0">
                <a:solidFill>
                  <a:schemeClr val="tx1"/>
                </a:solidFill>
                <a:latin typeface="+mj-lt"/>
                <a:ea typeface="Segoe UI" pitchFamily="34" charset="0"/>
                <a:cs typeface="Segoe UI" pitchFamily="34" charset="0"/>
              </a:rPr>
              <a:t>Microsoft Azure monitors the usage patterns of partitions</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p>
        </p:txBody>
      </p:sp>
      <p:sp>
        <p:nvSpPr>
          <p:cNvPr id="4" name="Text Placeholder 3"/>
          <p:cNvSpPr>
            <a:spLocks noGrp="1"/>
          </p:cNvSpPr>
          <p:nvPr>
            <p:ph type="body" sz="quarter" idx="11"/>
          </p:nvPr>
        </p:nvSpPr>
        <p:spPr>
          <a:xfrm>
            <a:off x="280146" y="1431287"/>
            <a:ext cx="10073868" cy="693267"/>
          </a:xfrm>
        </p:spPr>
        <p:txBody>
          <a:bodyPr/>
          <a:lstStyle/>
          <a:p>
            <a:r>
              <a:rPr lang="en-US" dirty="0">
                <a:solidFill>
                  <a:schemeClr val="tx1"/>
                </a:solidFill>
              </a:rPr>
              <a:t>Purpose of the </a:t>
            </a:r>
            <a:r>
              <a:rPr lang="en-US" dirty="0" err="1">
                <a:solidFill>
                  <a:schemeClr val="tx1"/>
                </a:solidFill>
              </a:rPr>
              <a:t>PartitionKey</a:t>
            </a:r>
            <a:endParaRPr lang="en-US" dirty="0">
              <a:solidFill>
                <a:schemeClr val="tx1"/>
              </a:solidFill>
            </a:endParaRPr>
          </a:p>
        </p:txBody>
      </p:sp>
    </p:spTree>
    <p:extLst>
      <p:ext uri="{BB962C8B-B14F-4D97-AF65-F5344CB8AC3E}">
        <p14:creationId xmlns:p14="http://schemas.microsoft.com/office/powerpoint/2010/main" val="442167929"/>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86347" y="2410886"/>
            <a:ext cx="12083056" cy="5038559"/>
          </a:xfrm>
        </p:spPr>
        <p:txBody>
          <a:bodyPr anchor="t"/>
          <a:lstStyle/>
          <a:p>
            <a:pPr marL="0" indent="0" defTabSz="906616">
              <a:lnSpc>
                <a:spcPct val="150000"/>
              </a:lnSpc>
              <a:spcBef>
                <a:spcPts val="1224"/>
              </a:spcBef>
              <a:buNone/>
            </a:pPr>
            <a:r>
              <a:rPr lang="en-US" sz="3672" b="1" spc="-102" dirty="0">
                <a:solidFill>
                  <a:schemeClr val="tx1"/>
                </a:solidFill>
                <a:latin typeface="+mn-lt"/>
                <a:ea typeface="Segoe UI" pitchFamily="34" charset="0"/>
                <a:cs typeface="Segoe UI" pitchFamily="34" charset="0"/>
              </a:rPr>
              <a:t>Table Scalability</a:t>
            </a:r>
          </a:p>
          <a:p>
            <a:pPr marL="257015" lvl="1" indent="0" defTabSz="906616">
              <a:lnSpc>
                <a:spcPct val="150000"/>
              </a:lnSpc>
              <a:spcBef>
                <a:spcPts val="1224"/>
              </a:spcBef>
              <a:buNone/>
            </a:pPr>
            <a:r>
              <a:rPr lang="en-US" sz="3672" spc="-102" dirty="0">
                <a:solidFill>
                  <a:schemeClr val="tx1"/>
                </a:solidFill>
                <a:latin typeface="+mj-lt"/>
                <a:ea typeface="Segoe UI" pitchFamily="34" charset="0"/>
                <a:cs typeface="Segoe UI" pitchFamily="34" charset="0"/>
              </a:rPr>
              <a:t>Automatically load balance partitions</a:t>
            </a:r>
          </a:p>
          <a:p>
            <a:pPr marL="257015" lvl="1" indent="0" defTabSz="906616">
              <a:lnSpc>
                <a:spcPct val="150000"/>
              </a:lnSpc>
              <a:spcBef>
                <a:spcPts val="1224"/>
              </a:spcBef>
              <a:buNone/>
            </a:pPr>
            <a:r>
              <a:rPr lang="en-US" sz="3672" spc="-102" dirty="0">
                <a:solidFill>
                  <a:schemeClr val="tx1"/>
                </a:solidFill>
                <a:latin typeface="+mj-lt"/>
                <a:ea typeface="Segoe UI" pitchFamily="34" charset="0"/>
                <a:cs typeface="Segoe UI" pitchFamily="34" charset="0"/>
              </a:rPr>
              <a:t>Each partition can be served by a different storage node</a:t>
            </a:r>
          </a:p>
          <a:p>
            <a:pPr marL="257015" lvl="1" indent="0" defTabSz="906616">
              <a:lnSpc>
                <a:spcPct val="150000"/>
              </a:lnSpc>
              <a:spcBef>
                <a:spcPts val="1224"/>
              </a:spcBef>
              <a:buNone/>
            </a:pPr>
            <a:r>
              <a:rPr lang="en-US" sz="3672" spc="-102" dirty="0">
                <a:solidFill>
                  <a:schemeClr val="tx1"/>
                </a:solidFill>
                <a:latin typeface="+mj-lt"/>
                <a:ea typeface="Segoe UI" pitchFamily="34" charset="0"/>
                <a:cs typeface="Segoe UI" pitchFamily="34" charset="0"/>
              </a:rPr>
              <a:t>Scale to meet the traffic needs of your table</a:t>
            </a:r>
          </a:p>
          <a:p>
            <a:pPr marL="257015" lvl="1" indent="0" defTabSz="906616">
              <a:lnSpc>
                <a:spcPct val="150000"/>
              </a:lnSpc>
              <a:spcBef>
                <a:spcPts val="1224"/>
              </a:spcBef>
              <a:buNone/>
            </a:pPr>
            <a:endParaRPr lang="en-US" sz="3672" spc="-102" dirty="0">
              <a:solidFill>
                <a:schemeClr val="tx1"/>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p>
        </p:txBody>
      </p:sp>
      <p:sp>
        <p:nvSpPr>
          <p:cNvPr id="4" name="Text Placeholder 3"/>
          <p:cNvSpPr>
            <a:spLocks noGrp="1"/>
          </p:cNvSpPr>
          <p:nvPr>
            <p:ph type="body" sz="quarter" idx="11"/>
          </p:nvPr>
        </p:nvSpPr>
        <p:spPr>
          <a:xfrm>
            <a:off x="280146" y="1431287"/>
            <a:ext cx="10073868" cy="693267"/>
          </a:xfrm>
        </p:spPr>
        <p:txBody>
          <a:bodyPr/>
          <a:lstStyle/>
          <a:p>
            <a:r>
              <a:rPr lang="en-US" dirty="0">
                <a:solidFill>
                  <a:schemeClr val="tx1"/>
                </a:solidFill>
              </a:rPr>
              <a:t>Purpose of the </a:t>
            </a:r>
            <a:r>
              <a:rPr lang="en-US" dirty="0" err="1">
                <a:solidFill>
                  <a:schemeClr val="tx1"/>
                </a:solidFill>
              </a:rPr>
              <a:t>PartitionKey</a:t>
            </a:r>
            <a:endParaRPr lang="en-US" dirty="0">
              <a:solidFill>
                <a:schemeClr val="tx1"/>
              </a:solidFill>
            </a:endParaRPr>
          </a:p>
        </p:txBody>
      </p:sp>
    </p:spTree>
    <p:extLst>
      <p:ext uri="{BB962C8B-B14F-4D97-AF65-F5344CB8AC3E}">
        <p14:creationId xmlns:p14="http://schemas.microsoft.com/office/powerpoint/2010/main" val="2394725945"/>
      </p:ext>
    </p:extLst>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72" dirty="0"/>
              <a:t>Table Storage </a:t>
            </a:r>
            <a:r>
              <a:rPr lang="en-US" sz="3672" dirty="0" smtClean="0"/>
              <a:t>Details</a:t>
            </a:r>
            <a:br>
              <a:rPr lang="en-US" sz="3672" dirty="0" smtClean="0"/>
            </a:br>
            <a:r>
              <a:rPr lang="en-US" sz="3672" dirty="0"/>
              <a:t/>
            </a:r>
            <a:br>
              <a:rPr lang="en-US" sz="3672" dirty="0"/>
            </a:br>
            <a:r>
              <a:rPr lang="en-US" sz="2856" dirty="0"/>
              <a:t>Entity Properties</a:t>
            </a:r>
            <a:endParaRPr lang="en-US" sz="2856" dirty="0">
              <a:solidFill>
                <a:schemeClr val="bg1"/>
              </a:solidFill>
            </a:endParaRPr>
          </a:p>
        </p:txBody>
      </p:sp>
      <p:sp>
        <p:nvSpPr>
          <p:cNvPr id="3" name="Content Placeholder 2"/>
          <p:cNvSpPr>
            <a:spLocks noGrp="1"/>
          </p:cNvSpPr>
          <p:nvPr>
            <p:ph type="body" sz="quarter" idx="10"/>
          </p:nvPr>
        </p:nvSpPr>
        <p:spPr>
          <a:xfrm>
            <a:off x="529661" y="2584174"/>
            <a:ext cx="11375536" cy="2928919"/>
          </a:xfrm>
        </p:spPr>
        <p:txBody>
          <a:bodyPr anchor="ctr"/>
          <a:lstStyle/>
          <a:p>
            <a:pPr marL="0" indent="0">
              <a:lnSpc>
                <a:spcPct val="150000"/>
              </a:lnSpc>
              <a:spcBef>
                <a:spcPts val="1224"/>
              </a:spcBef>
              <a:buNone/>
            </a:pPr>
            <a:r>
              <a:rPr lang="en-US" sz="3264" dirty="0"/>
              <a:t>Timestamp property</a:t>
            </a:r>
          </a:p>
          <a:p>
            <a:pPr marL="0" indent="0">
              <a:lnSpc>
                <a:spcPct val="150000"/>
              </a:lnSpc>
              <a:spcBef>
                <a:spcPts val="1224"/>
              </a:spcBef>
              <a:buNone/>
            </a:pPr>
            <a:r>
              <a:rPr lang="en-US" sz="3264" dirty="0"/>
              <a:t>Optimistic Concurrency</a:t>
            </a:r>
          </a:p>
          <a:p>
            <a:pPr marL="0" indent="0">
              <a:lnSpc>
                <a:spcPct val="150000"/>
              </a:lnSpc>
              <a:spcBef>
                <a:spcPts val="1224"/>
              </a:spcBef>
              <a:buNone/>
            </a:pPr>
            <a:r>
              <a:rPr lang="en-US" sz="3264" dirty="0"/>
              <a:t>Exposed as an HTTP </a:t>
            </a:r>
            <a:r>
              <a:rPr lang="en-US" sz="3264" dirty="0" err="1"/>
              <a:t>Etag</a:t>
            </a:r>
            <a:endParaRPr lang="en-US" sz="3264" dirty="0"/>
          </a:p>
        </p:txBody>
      </p:sp>
    </p:spTree>
    <p:extLst>
      <p:ext uri="{BB962C8B-B14F-4D97-AF65-F5344CB8AC3E}">
        <p14:creationId xmlns:p14="http://schemas.microsoft.com/office/powerpoint/2010/main" val="3645553159"/>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72" dirty="0" smtClean="0"/>
              <a:t>Table Storage Details</a:t>
            </a:r>
            <a:br>
              <a:rPr lang="en-US" sz="3672" dirty="0" smtClean="0"/>
            </a:br>
            <a:r>
              <a:rPr lang="en-US" sz="3672" dirty="0" smtClean="0"/>
              <a:t/>
            </a:r>
            <a:br>
              <a:rPr lang="en-US" sz="3672" dirty="0" smtClean="0"/>
            </a:br>
            <a:r>
              <a:rPr lang="en-US" sz="2856" dirty="0" smtClean="0"/>
              <a:t>Entity Properties</a:t>
            </a:r>
            <a:endParaRPr lang="en-US" sz="2856" dirty="0">
              <a:solidFill>
                <a:schemeClr val="bg1"/>
              </a:solidFill>
            </a:endParaRPr>
          </a:p>
        </p:txBody>
      </p:sp>
      <p:sp>
        <p:nvSpPr>
          <p:cNvPr id="3" name="Content Placeholder 2"/>
          <p:cNvSpPr>
            <a:spLocks noGrp="1"/>
          </p:cNvSpPr>
          <p:nvPr>
            <p:ph type="body" sz="quarter" idx="10"/>
          </p:nvPr>
        </p:nvSpPr>
        <p:spPr>
          <a:xfrm>
            <a:off x="529661" y="2067339"/>
            <a:ext cx="11375536" cy="3989092"/>
          </a:xfrm>
        </p:spPr>
        <p:txBody>
          <a:bodyPr anchor="ctr"/>
          <a:lstStyle/>
          <a:p>
            <a:pPr marL="0" indent="0">
              <a:lnSpc>
                <a:spcPct val="150000"/>
              </a:lnSpc>
              <a:spcBef>
                <a:spcPts val="1224"/>
              </a:spcBef>
              <a:buNone/>
            </a:pPr>
            <a:r>
              <a:rPr lang="en-US" sz="3264" dirty="0" smtClean="0"/>
              <a:t>No fixed schema for other properties</a:t>
            </a:r>
          </a:p>
          <a:p>
            <a:pPr marL="0" indent="0">
              <a:lnSpc>
                <a:spcPct val="150000"/>
              </a:lnSpc>
              <a:spcBef>
                <a:spcPts val="1224"/>
              </a:spcBef>
              <a:buNone/>
            </a:pPr>
            <a:r>
              <a:rPr lang="en-US" sz="3264" dirty="0" smtClean="0"/>
              <a:t>Each property is stored as: &lt;name, typed value&gt;</a:t>
            </a:r>
          </a:p>
          <a:p>
            <a:pPr marL="0" indent="0">
              <a:lnSpc>
                <a:spcPct val="150000"/>
              </a:lnSpc>
              <a:spcBef>
                <a:spcPts val="1224"/>
              </a:spcBef>
              <a:buNone/>
            </a:pPr>
            <a:r>
              <a:rPr lang="en-US" sz="3264" dirty="0" smtClean="0"/>
              <a:t>Properties can be the standard .NET types:</a:t>
            </a:r>
          </a:p>
          <a:p>
            <a:pPr marL="0" indent="0">
              <a:lnSpc>
                <a:spcPct val="150000"/>
              </a:lnSpc>
              <a:spcBef>
                <a:spcPts val="1224"/>
              </a:spcBef>
              <a:buNone/>
            </a:pPr>
            <a:r>
              <a:rPr lang="en-US" sz="3264" dirty="0" smtClean="0"/>
              <a:t>	</a:t>
            </a:r>
            <a:r>
              <a:rPr lang="en-US" sz="2448" dirty="0" smtClean="0"/>
              <a:t>string, binary, bool, </a:t>
            </a:r>
            <a:r>
              <a:rPr lang="en-US" sz="2448" dirty="0" err="1" smtClean="0"/>
              <a:t>DateTime</a:t>
            </a:r>
            <a:r>
              <a:rPr lang="en-US" sz="2448" dirty="0" smtClean="0"/>
              <a:t>, GUID, </a:t>
            </a:r>
            <a:r>
              <a:rPr lang="en-US" sz="2448" dirty="0" err="1" smtClean="0"/>
              <a:t>int</a:t>
            </a:r>
            <a:r>
              <a:rPr lang="en-US" sz="2448" dirty="0" smtClean="0"/>
              <a:t>, int64, double</a:t>
            </a:r>
            <a:endParaRPr lang="en-US" sz="2448" dirty="0"/>
          </a:p>
        </p:txBody>
      </p:sp>
    </p:spTree>
    <p:extLst>
      <p:ext uri="{BB962C8B-B14F-4D97-AF65-F5344CB8AC3E}">
        <p14:creationId xmlns:p14="http://schemas.microsoft.com/office/powerpoint/2010/main" val="3415428097"/>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a:t>
            </a:r>
            <a:r>
              <a:rPr lang="en-US" dirty="0" smtClean="0"/>
              <a:t>table</a:t>
            </a:r>
            <a:endParaRPr lang="en-US" dirty="0"/>
          </a:p>
        </p:txBody>
      </p:sp>
    </p:spTree>
    <p:extLst>
      <p:ext uri="{BB962C8B-B14F-4D97-AF65-F5344CB8AC3E}">
        <p14:creationId xmlns:p14="http://schemas.microsoft.com/office/powerpoint/2010/main" val="423134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a:xfrm>
            <a:off x="286680" y="1676771"/>
            <a:ext cx="10379513" cy="3095874"/>
          </a:xfrm>
        </p:spPr>
        <p:txBody>
          <a:bodyPr anchor="ctr"/>
          <a:lstStyle/>
          <a:p>
            <a:pPr marL="0" indent="0">
              <a:lnSpc>
                <a:spcPct val="150000"/>
              </a:lnSpc>
              <a:spcBef>
                <a:spcPts val="1224"/>
              </a:spcBef>
              <a:buNone/>
            </a:pPr>
            <a:r>
              <a:rPr lang="en-US" sz="3672" dirty="0"/>
              <a:t>Supports full manipulation (CRUD)</a:t>
            </a:r>
          </a:p>
          <a:p>
            <a:pPr marL="0" indent="0">
              <a:lnSpc>
                <a:spcPct val="150000"/>
              </a:lnSpc>
              <a:spcBef>
                <a:spcPts val="1224"/>
              </a:spcBef>
              <a:buNone/>
            </a:pPr>
            <a:r>
              <a:rPr lang="en-US" sz="3672" dirty="0"/>
              <a:t>Including </a:t>
            </a:r>
            <a:r>
              <a:rPr lang="en-US" sz="3672" dirty="0" err="1"/>
              <a:t>Upsert</a:t>
            </a:r>
            <a:r>
              <a:rPr lang="en-US" sz="3672" dirty="0"/>
              <a:t> and Entity Group Transactions</a:t>
            </a:r>
          </a:p>
          <a:p>
            <a:pPr marL="0" indent="0">
              <a:lnSpc>
                <a:spcPct val="150000"/>
              </a:lnSpc>
              <a:spcBef>
                <a:spcPts val="1224"/>
              </a:spcBef>
              <a:buNone/>
            </a:pPr>
            <a:r>
              <a:rPr lang="en-US" sz="3672" dirty="0"/>
              <a:t>Tables can have metadata</a:t>
            </a:r>
          </a:p>
        </p:txBody>
      </p:sp>
    </p:spTree>
    <p:extLst>
      <p:ext uri="{BB962C8B-B14F-4D97-AF65-F5344CB8AC3E}">
        <p14:creationId xmlns:p14="http://schemas.microsoft.com/office/powerpoint/2010/main" val="51596568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Azure?</a:t>
            </a:r>
            <a:endParaRPr lang="en-US" dirty="0"/>
          </a:p>
        </p:txBody>
      </p:sp>
      <p:sp>
        <p:nvSpPr>
          <p:cNvPr id="5" name="Text Placeholder 4"/>
          <p:cNvSpPr>
            <a:spLocks noGrp="1"/>
          </p:cNvSpPr>
          <p:nvPr>
            <p:ph type="body" sz="quarter" idx="10"/>
          </p:nvPr>
        </p:nvSpPr>
        <p:spPr>
          <a:xfrm>
            <a:off x="274638" y="1212850"/>
            <a:ext cx="11887200" cy="2400657"/>
          </a:xfrm>
        </p:spPr>
        <p:txBody>
          <a:bodyPr/>
          <a:lstStyle/>
          <a:p>
            <a:r>
              <a:rPr lang="en-IN" dirty="0"/>
              <a:t>Microsoft Azure is a growing collection of integrated cloud </a:t>
            </a:r>
            <a:r>
              <a:rPr lang="en-IN" dirty="0" smtClean="0"/>
              <a:t>services - analytics</a:t>
            </a:r>
            <a:r>
              <a:rPr lang="en-IN" dirty="0"/>
              <a:t>, computing, database, mobile, networking, storage, and </a:t>
            </a:r>
            <a:r>
              <a:rPr lang="en-IN" dirty="0" smtClean="0"/>
              <a:t>web - for </a:t>
            </a:r>
            <a:r>
              <a:rPr lang="en-IN" dirty="0"/>
              <a:t>moving faster, achieving more, and saving money.</a:t>
            </a:r>
            <a:endParaRPr lang="en-US" dirty="0"/>
          </a:p>
        </p:txBody>
      </p:sp>
    </p:spTree>
    <p:extLst>
      <p:ext uri="{BB962C8B-B14F-4D97-AF65-F5344CB8AC3E}">
        <p14:creationId xmlns:p14="http://schemas.microsoft.com/office/powerpoint/2010/main" val="31945353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094026" y="-1484416"/>
            <a:ext cx="1330036" cy="85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2" name="Group 71"/>
          <p:cNvGrpSpPr/>
          <p:nvPr/>
        </p:nvGrpSpPr>
        <p:grpSpPr>
          <a:xfrm>
            <a:off x="508821" y="5014712"/>
            <a:ext cx="1683540" cy="461665"/>
            <a:chOff x="508821" y="5014712"/>
            <a:chExt cx="1683540"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683678" y="5014712"/>
              <a:ext cx="1508683"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REGIONS</a:t>
              </a:r>
            </a:p>
          </p:txBody>
        </p:sp>
      </p:grpSp>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spTree>
    <p:extLst>
      <p:ext uri="{BB962C8B-B14F-4D97-AF65-F5344CB8AC3E}">
        <p14:creationId xmlns:p14="http://schemas.microsoft.com/office/powerpoint/2010/main" val="195431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1299" y="1278255"/>
            <a:ext cx="7821153" cy="458237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 name="Group 6"/>
          <p:cNvGrpSpPr/>
          <p:nvPr/>
        </p:nvGrpSpPr>
        <p:grpSpPr>
          <a:xfrm>
            <a:off x="508821" y="5014712"/>
            <a:ext cx="2116222" cy="461665"/>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compute regions</a:t>
              </a:r>
            </a:p>
          </p:txBody>
        </p:sp>
      </p:grpSp>
      <p:grpSp>
        <p:nvGrpSpPr>
          <p:cNvPr id="34" name="Group 33"/>
          <p:cNvGrpSpPr/>
          <p:nvPr/>
        </p:nvGrpSpPr>
        <p:grpSpPr>
          <a:xfrm>
            <a:off x="8879356" y="0"/>
            <a:ext cx="3561965" cy="6994525"/>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7933142" y="1321188"/>
              <a:ext cx="2534898"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11500" dirty="0" smtClean="0">
                  <a:gradFill>
                    <a:gsLst>
                      <a:gs pos="0">
                        <a:schemeClr val="tx1"/>
                      </a:gs>
                      <a:gs pos="100000">
                        <a:schemeClr val="tx1"/>
                      </a:gs>
                    </a:gsLst>
                    <a:lin ang="5400000" scaled="0"/>
                  </a:gradFill>
                </a:rPr>
                <a:t>24</a:t>
              </a:r>
              <a:endParaRPr lang="en-US" sz="11500" dirty="0">
                <a:gradFill>
                  <a:gsLst>
                    <a:gs pos="0">
                      <a:schemeClr val="tx1"/>
                    </a:gs>
                    <a:gs pos="100000">
                      <a:schemeClr val="tx1"/>
                    </a:gs>
                  </a:gsLst>
                  <a:lin ang="5400000" scaled="0"/>
                </a:gradFill>
              </a:endParaRPr>
            </a:p>
          </p:txBody>
        </p:sp>
        <p:sp>
          <p:nvSpPr>
            <p:cNvPr id="39" name="TextBox 38"/>
            <p:cNvSpPr txBox="1"/>
            <p:nvPr/>
          </p:nvSpPr>
          <p:spPr>
            <a:xfrm>
              <a:off x="8013945" y="2895333"/>
              <a:ext cx="4027553" cy="1237262"/>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Azure r</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egions open today</a:t>
              </a:r>
              <a:endPar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239250" y="413804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39250" y="503910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93458" y="4035073"/>
            <a:ext cx="3359691" cy="14034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000" dirty="0">
                <a:gradFill>
                  <a:gsLst>
                    <a:gs pos="0">
                      <a:schemeClr val="tx1"/>
                    </a:gs>
                    <a:gs pos="100000">
                      <a:schemeClr val="tx1"/>
                    </a:gs>
                  </a:gsLst>
                  <a:lin ang="5400000" scaled="0"/>
                </a:gradFill>
              </a:rPr>
              <a:t>M</a:t>
            </a:r>
            <a:r>
              <a:rPr lang="en-US" sz="2000" dirty="0" smtClean="0">
                <a:gradFill>
                  <a:gsLst>
                    <a:gs pos="0">
                      <a:schemeClr val="tx1"/>
                    </a:gs>
                    <a:gs pos="100000">
                      <a:schemeClr val="tx1"/>
                    </a:gs>
                  </a:gsLst>
                  <a:lin ang="5400000" scaled="0"/>
                </a:gradFill>
              </a:rPr>
              <a:t>ore than AWS and Google Cloud combined</a:t>
            </a:r>
            <a:br>
              <a:rPr lang="en-US" sz="2000" dirty="0" smtClean="0">
                <a:gradFill>
                  <a:gsLst>
                    <a:gs pos="0">
                      <a:schemeClr val="tx1"/>
                    </a:gs>
                    <a:gs pos="100000">
                      <a:schemeClr val="tx1"/>
                    </a:gs>
                  </a:gsLst>
                  <a:lin ang="5400000" scaled="0"/>
                </a:gradFill>
              </a:rPr>
            </a:br>
            <a:endParaRPr lang="en-US" sz="20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963823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618330" y="2201862"/>
            <a:ext cx="11255709" cy="2743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US" sz="4000" dirty="0" smtClean="0">
                <a:gradFill>
                  <a:gsLst>
                    <a:gs pos="0">
                      <a:srgbClr val="FFFFFF"/>
                    </a:gs>
                    <a:gs pos="100000">
                      <a:srgbClr val="FFFFFF"/>
                    </a:gs>
                  </a:gsLst>
                  <a:lin ang="5400000" scaled="0"/>
                </a:gradFill>
                <a:sym typeface="Wingdings" panose="05000000000000000000" pitchFamily="2" charset="2"/>
              </a:rPr>
              <a:t> Central India - Pune</a:t>
            </a:r>
            <a:br>
              <a:rPr lang="en-US" sz="4000" dirty="0" smtClean="0">
                <a:gradFill>
                  <a:gsLst>
                    <a:gs pos="0">
                      <a:srgbClr val="FFFFFF"/>
                    </a:gs>
                    <a:gs pos="100000">
                      <a:srgbClr val="FFFFFF"/>
                    </a:gs>
                  </a:gsLst>
                  <a:lin ang="5400000" scaled="0"/>
                </a:gradFill>
                <a:sym typeface="Wingdings" panose="05000000000000000000" pitchFamily="2" charset="2"/>
              </a:rPr>
            </a:br>
            <a:r>
              <a:rPr lang="en-US" sz="4000" dirty="0">
                <a:gradFill>
                  <a:gsLst>
                    <a:gs pos="0">
                      <a:srgbClr val="FFFFFF"/>
                    </a:gs>
                    <a:gs pos="100000">
                      <a:srgbClr val="FFFFFF"/>
                    </a:gs>
                  </a:gsLst>
                  <a:lin ang="5400000" scaled="0"/>
                </a:gradFill>
                <a:sym typeface="Wingdings" panose="05000000000000000000" pitchFamily="2" charset="2"/>
              </a:rPr>
              <a:t> </a:t>
            </a:r>
            <a:r>
              <a:rPr lang="en-US" sz="4000" dirty="0" smtClean="0">
                <a:gradFill>
                  <a:gsLst>
                    <a:gs pos="0">
                      <a:srgbClr val="FFFFFF"/>
                    </a:gs>
                    <a:gs pos="100000">
                      <a:srgbClr val="FFFFFF"/>
                    </a:gs>
                  </a:gsLst>
                  <a:lin ang="5400000" scaled="0"/>
                </a:gradFill>
                <a:sym typeface="Wingdings" panose="05000000000000000000" pitchFamily="2" charset="2"/>
              </a:rPr>
              <a:t>South India - Chennai</a:t>
            </a:r>
            <a:br>
              <a:rPr lang="en-US" sz="4000" dirty="0" smtClean="0">
                <a:gradFill>
                  <a:gsLst>
                    <a:gs pos="0">
                      <a:srgbClr val="FFFFFF"/>
                    </a:gs>
                    <a:gs pos="100000">
                      <a:srgbClr val="FFFFFF"/>
                    </a:gs>
                  </a:gsLst>
                  <a:lin ang="5400000" scaled="0"/>
                </a:gradFill>
                <a:sym typeface="Wingdings" panose="05000000000000000000" pitchFamily="2" charset="2"/>
              </a:rPr>
            </a:br>
            <a:r>
              <a:rPr lang="en-US" sz="4000" dirty="0" smtClean="0">
                <a:gradFill>
                  <a:gsLst>
                    <a:gs pos="0">
                      <a:srgbClr val="FFFFFF"/>
                    </a:gs>
                    <a:gs pos="100000">
                      <a:srgbClr val="FFFFFF"/>
                    </a:gs>
                  </a:gsLst>
                  <a:lin ang="5400000" scaled="0"/>
                </a:gradFill>
                <a:sym typeface="Wingdings" panose="05000000000000000000" pitchFamily="2" charset="2"/>
              </a:rPr>
              <a:t> West India - Mumbai</a:t>
            </a:r>
            <a:endParaRPr lang="en-US" sz="4000" dirty="0">
              <a:gradFill>
                <a:gsLst>
                  <a:gs pos="0">
                    <a:srgbClr val="FFFFFF"/>
                  </a:gs>
                  <a:gs pos="100000">
                    <a:srgbClr val="FFFFFF"/>
                  </a:gs>
                </a:gsLst>
                <a:lin ang="5400000" scaled="0"/>
              </a:gradFill>
            </a:endParaRPr>
          </a:p>
        </p:txBody>
      </p:sp>
      <p:sp>
        <p:nvSpPr>
          <p:cNvPr id="5" name="Title 3"/>
          <p:cNvSpPr txBox="1">
            <a:spLocks/>
          </p:cNvSpPr>
          <p:nvPr/>
        </p:nvSpPr>
        <p:spPr>
          <a:xfrm>
            <a:off x="618330" y="982662"/>
            <a:ext cx="11255709" cy="914400"/>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24376" b="0" kern="1200" cap="none" spc="-102" baseline="0">
                <a:ln w="3175">
                  <a:noFill/>
                </a:ln>
                <a:solidFill>
                  <a:schemeClr val="bg1"/>
                </a:solidFill>
                <a:effectLst/>
                <a:latin typeface="+mj-lt"/>
                <a:ea typeface="+mn-ea"/>
                <a:cs typeface="Segoe UI" pitchFamily="34" charset="0"/>
              </a:defRPr>
            </a:lvl1pPr>
          </a:lstStyle>
          <a:p>
            <a:pPr>
              <a:lnSpc>
                <a:spcPct val="100000"/>
              </a:lnSpc>
            </a:pPr>
            <a:r>
              <a:rPr lang="en-US" sz="6000" dirty="0" smtClean="0">
                <a:solidFill>
                  <a:schemeClr val="bg2">
                    <a:lumMod val="60000"/>
                    <a:lumOff val="40000"/>
                  </a:schemeClr>
                </a:solidFill>
                <a:sym typeface="Wingdings" panose="05000000000000000000" pitchFamily="2" charset="2"/>
              </a:rPr>
              <a:t>3  New Regions in India</a:t>
            </a:r>
            <a:endParaRPr lang="en-US" sz="6000" dirty="0">
              <a:solidFill>
                <a:schemeClr val="bg2">
                  <a:lumMod val="60000"/>
                  <a:lumOff val="40000"/>
                </a:schemeClr>
              </a:solidFill>
            </a:endParaRPr>
          </a:p>
        </p:txBody>
      </p:sp>
    </p:spTree>
    <p:extLst>
      <p:ext uri="{BB962C8B-B14F-4D97-AF65-F5344CB8AC3E}">
        <p14:creationId xmlns:p14="http://schemas.microsoft.com/office/powerpoint/2010/main" val="26193212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1847850"/>
            <a:ext cx="11889564" cy="3257395"/>
          </a:xfrm>
        </p:spPr>
        <p:txBody>
          <a:bodyPr anchor="ctr"/>
          <a:lstStyle/>
          <a:p>
            <a:pPr algn="ctr"/>
            <a:r>
              <a:rPr lang="en-IN" sz="6600" dirty="0" smtClean="0"/>
              <a:t>Application Building Blocks</a:t>
            </a:r>
            <a:endParaRPr lang="en-US" sz="1600" dirty="0"/>
          </a:p>
        </p:txBody>
      </p:sp>
    </p:spTree>
    <p:extLst>
      <p:ext uri="{BB962C8B-B14F-4D97-AF65-F5344CB8AC3E}">
        <p14:creationId xmlns:p14="http://schemas.microsoft.com/office/powerpoint/2010/main" val="267388989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6200000">
            <a:off x="-233848" y="6141466"/>
            <a:ext cx="1021233" cy="542399"/>
          </a:xfrm>
          <a:prstGeom prst="rect">
            <a:avLst/>
          </a:prstGeom>
          <a:noFill/>
        </p:spPr>
        <p:txBody>
          <a:bodyPr wrap="none" rtlCol="0">
            <a:spAutoFit/>
          </a:bodyPr>
          <a:lstStyle/>
          <a:p>
            <a:pPr algn="ctr" defTabSz="951024"/>
            <a:r>
              <a:rPr lang="en-US" sz="1428" dirty="0">
                <a:cs typeface="Segoe UI" panose="020B0502040204020203" pitchFamily="34" charset="0"/>
              </a:rPr>
              <a:t>Data</a:t>
            </a:r>
          </a:p>
          <a:p>
            <a:pPr algn="ctr" defTabSz="951024"/>
            <a:r>
              <a:rPr lang="en-US" sz="1428" dirty="0">
                <a:cs typeface="Segoe UI" panose="020B0502040204020203" pitchFamily="34" charset="0"/>
              </a:rPr>
              <a:t>&amp; Storage</a:t>
            </a:r>
          </a:p>
        </p:txBody>
      </p:sp>
      <p:sp>
        <p:nvSpPr>
          <p:cNvPr id="4" name="TextBox 3"/>
          <p:cNvSpPr txBox="1"/>
          <p:nvPr/>
        </p:nvSpPr>
        <p:spPr>
          <a:xfrm rot="16200000">
            <a:off x="-188195" y="3581686"/>
            <a:ext cx="964927" cy="542399"/>
          </a:xfrm>
          <a:prstGeom prst="rect">
            <a:avLst/>
          </a:prstGeom>
          <a:noFill/>
        </p:spPr>
        <p:txBody>
          <a:bodyPr wrap="none" rtlCol="0">
            <a:spAutoFit/>
          </a:bodyPr>
          <a:lstStyle/>
          <a:p>
            <a:pPr algn="ctr" defTabSz="951024"/>
            <a:r>
              <a:rPr lang="en-US" sz="1428" dirty="0">
                <a:cs typeface="Segoe UI" panose="020B0502040204020203" pitchFamily="34" charset="0"/>
              </a:rPr>
              <a:t>Web</a:t>
            </a:r>
          </a:p>
          <a:p>
            <a:pPr algn="ctr" defTabSz="951024"/>
            <a:r>
              <a:rPr lang="en-US" sz="1428" dirty="0">
                <a:cs typeface="Segoe UI" panose="020B0502040204020203" pitchFamily="34" charset="0"/>
              </a:rPr>
              <a:t>&amp; Mobile</a:t>
            </a:r>
          </a:p>
        </p:txBody>
      </p:sp>
      <p:sp>
        <p:nvSpPr>
          <p:cNvPr id="5" name="TextBox 4"/>
          <p:cNvSpPr txBox="1"/>
          <p:nvPr/>
        </p:nvSpPr>
        <p:spPr>
          <a:xfrm rot="16200000">
            <a:off x="-169295" y="4993604"/>
            <a:ext cx="950409" cy="318286"/>
          </a:xfrm>
          <a:prstGeom prst="rect">
            <a:avLst/>
          </a:prstGeom>
          <a:noFill/>
        </p:spPr>
        <p:txBody>
          <a:bodyPr wrap="none" rtlCol="0">
            <a:spAutoFit/>
          </a:bodyPr>
          <a:lstStyle/>
          <a:p>
            <a:pPr algn="ctr" defTabSz="951024"/>
            <a:r>
              <a:rPr lang="en-US" sz="1428" dirty="0">
                <a:cs typeface="Segoe UI" panose="020B0502040204020203" pitchFamily="34" charset="0"/>
              </a:rPr>
              <a:t>Compute</a:t>
            </a:r>
          </a:p>
        </p:txBody>
      </p:sp>
      <p:sp>
        <p:nvSpPr>
          <p:cNvPr id="6" name="Rectangle 5"/>
          <p:cNvSpPr/>
          <p:nvPr/>
        </p:nvSpPr>
        <p:spPr>
          <a:xfrm>
            <a:off x="4736105" y="596838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SQL Database</a:t>
            </a:r>
          </a:p>
        </p:txBody>
      </p:sp>
      <p:sp>
        <p:nvSpPr>
          <p:cNvPr id="7" name="Rectangle 6"/>
          <p:cNvSpPr/>
          <p:nvPr/>
        </p:nvSpPr>
        <p:spPr>
          <a:xfrm>
            <a:off x="617045" y="3413391"/>
            <a:ext cx="3927099" cy="9165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App</a:t>
            </a:r>
          </a:p>
          <a:p>
            <a:pPr defTabSz="951024"/>
            <a:r>
              <a:rPr lang="en-US" sz="1144" dirty="0">
                <a:solidFill>
                  <a:schemeClr val="tx1"/>
                </a:solidFill>
                <a:cs typeface="Segoe UI" panose="020B0502040204020203" pitchFamily="34" charset="0"/>
              </a:rPr>
              <a:t>Service</a:t>
            </a:r>
          </a:p>
        </p:txBody>
      </p:sp>
      <p:sp>
        <p:nvSpPr>
          <p:cNvPr id="8" name="Rectangle 7"/>
          <p:cNvSpPr/>
          <p:nvPr/>
        </p:nvSpPr>
        <p:spPr>
          <a:xfrm>
            <a:off x="617044" y="4723230"/>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Virtual Machines</a:t>
            </a:r>
          </a:p>
        </p:txBody>
      </p:sp>
      <p:sp>
        <p:nvSpPr>
          <p:cNvPr id="9" name="TextBox 8"/>
          <p:cNvSpPr txBox="1"/>
          <p:nvPr/>
        </p:nvSpPr>
        <p:spPr>
          <a:xfrm rot="16200000">
            <a:off x="10079244" y="3098047"/>
            <a:ext cx="2126509" cy="318286"/>
          </a:xfrm>
          <a:prstGeom prst="rect">
            <a:avLst/>
          </a:prstGeom>
          <a:noFill/>
        </p:spPr>
        <p:txBody>
          <a:bodyPr wrap="square" rtlCol="0">
            <a:spAutoFit/>
          </a:bodyPr>
          <a:lstStyle/>
          <a:p>
            <a:pPr algn="ctr" defTabSz="951024"/>
            <a:r>
              <a:rPr lang="en-US" sz="1428" dirty="0">
                <a:cs typeface="Segoe UI" panose="020B0502040204020203" pitchFamily="34" charset="0"/>
              </a:rPr>
              <a:t>Media &amp; CDN</a:t>
            </a:r>
          </a:p>
        </p:txBody>
      </p:sp>
      <p:sp>
        <p:nvSpPr>
          <p:cNvPr id="10" name="Rectangle 9"/>
          <p:cNvSpPr/>
          <p:nvPr/>
        </p:nvSpPr>
        <p:spPr>
          <a:xfrm>
            <a:off x="11421234" y="219805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Media Services</a:t>
            </a:r>
          </a:p>
        </p:txBody>
      </p:sp>
      <p:sp>
        <p:nvSpPr>
          <p:cNvPr id="11" name="Rectangle 10"/>
          <p:cNvSpPr/>
          <p:nvPr/>
        </p:nvSpPr>
        <p:spPr>
          <a:xfrm>
            <a:off x="11421234" y="3402528"/>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CDN</a:t>
            </a:r>
          </a:p>
        </p:txBody>
      </p:sp>
      <p:sp>
        <p:nvSpPr>
          <p:cNvPr id="12" name="TextBox 11"/>
          <p:cNvSpPr txBox="1"/>
          <p:nvPr/>
        </p:nvSpPr>
        <p:spPr>
          <a:xfrm rot="16200000">
            <a:off x="-221973" y="1117942"/>
            <a:ext cx="1032482" cy="542399"/>
          </a:xfrm>
          <a:prstGeom prst="rect">
            <a:avLst/>
          </a:prstGeom>
          <a:noFill/>
        </p:spPr>
        <p:txBody>
          <a:bodyPr wrap="none" rtlCol="0">
            <a:spAutoFit/>
          </a:bodyPr>
          <a:lstStyle/>
          <a:p>
            <a:pPr algn="ctr" defTabSz="951024"/>
            <a:r>
              <a:rPr lang="en-US" sz="1428" dirty="0">
                <a:cs typeface="Segoe UI" panose="020B0502040204020203" pitchFamily="34" charset="0"/>
              </a:rPr>
              <a:t>Developer</a:t>
            </a:r>
          </a:p>
          <a:p>
            <a:pPr algn="ctr" defTabSz="951024"/>
            <a:r>
              <a:rPr lang="en-US" sz="1428" dirty="0">
                <a:cs typeface="Segoe UI" panose="020B0502040204020203" pitchFamily="34" charset="0"/>
              </a:rPr>
              <a:t>Services</a:t>
            </a:r>
          </a:p>
        </p:txBody>
      </p:sp>
      <p:sp>
        <p:nvSpPr>
          <p:cNvPr id="13" name="Rectangle 12"/>
          <p:cNvSpPr/>
          <p:nvPr/>
        </p:nvSpPr>
        <p:spPr>
          <a:xfrm>
            <a:off x="6924434" y="596838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err="1">
                <a:solidFill>
                  <a:schemeClr val="tx1"/>
                </a:solidFill>
                <a:cs typeface="Segoe UI" panose="020B0502040204020203" pitchFamily="34" charset="0"/>
              </a:rPr>
              <a:t>DocumentDB</a:t>
            </a:r>
            <a:endParaRPr lang="en-US" sz="1144" dirty="0">
              <a:solidFill>
                <a:schemeClr val="tx1"/>
              </a:solidFill>
              <a:cs typeface="Segoe UI" panose="020B0502040204020203" pitchFamily="34" charset="0"/>
            </a:endParaRPr>
          </a:p>
        </p:txBody>
      </p:sp>
      <p:sp>
        <p:nvSpPr>
          <p:cNvPr id="14" name="Rectangle 13"/>
          <p:cNvSpPr/>
          <p:nvPr/>
        </p:nvSpPr>
        <p:spPr>
          <a:xfrm>
            <a:off x="8033372" y="596838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err="1">
                <a:solidFill>
                  <a:schemeClr val="tx1"/>
                </a:solidFill>
                <a:cs typeface="Segoe UI" panose="020B0502040204020203" pitchFamily="34" charset="0"/>
              </a:rPr>
              <a:t>Redis</a:t>
            </a:r>
            <a:r>
              <a:rPr lang="en-US" sz="1144" dirty="0">
                <a:solidFill>
                  <a:schemeClr val="tx1"/>
                </a:solidFill>
                <a:cs typeface="Segoe UI" panose="020B0502040204020203" pitchFamily="34" charset="0"/>
              </a:rPr>
              <a:t> Cache</a:t>
            </a:r>
          </a:p>
        </p:txBody>
      </p:sp>
      <p:sp>
        <p:nvSpPr>
          <p:cNvPr id="15" name="Rectangle 14"/>
          <p:cNvSpPr/>
          <p:nvPr/>
        </p:nvSpPr>
        <p:spPr>
          <a:xfrm>
            <a:off x="1724064" y="4723230"/>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Cloud Services</a:t>
            </a:r>
          </a:p>
        </p:txBody>
      </p:sp>
      <p:sp>
        <p:nvSpPr>
          <p:cNvPr id="16" name="Rectangle 15"/>
          <p:cNvSpPr/>
          <p:nvPr/>
        </p:nvSpPr>
        <p:spPr>
          <a:xfrm>
            <a:off x="2833002" y="4723230"/>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Batch</a:t>
            </a:r>
          </a:p>
        </p:txBody>
      </p:sp>
      <p:sp>
        <p:nvSpPr>
          <p:cNvPr id="17" name="Rectangle 16"/>
          <p:cNvSpPr/>
          <p:nvPr/>
        </p:nvSpPr>
        <p:spPr>
          <a:xfrm>
            <a:off x="3941940" y="4723230"/>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Service Fabric</a:t>
            </a:r>
          </a:p>
        </p:txBody>
      </p:sp>
      <p:sp>
        <p:nvSpPr>
          <p:cNvPr id="18" name="TextBox 17"/>
          <p:cNvSpPr txBox="1"/>
          <p:nvPr/>
        </p:nvSpPr>
        <p:spPr>
          <a:xfrm rot="16200000">
            <a:off x="5597934" y="5079023"/>
            <a:ext cx="1154054" cy="318286"/>
          </a:xfrm>
          <a:prstGeom prst="rect">
            <a:avLst/>
          </a:prstGeom>
          <a:noFill/>
        </p:spPr>
        <p:txBody>
          <a:bodyPr wrap="none" rtlCol="0">
            <a:spAutoFit/>
          </a:bodyPr>
          <a:lstStyle/>
          <a:p>
            <a:pPr algn="ctr" defTabSz="951024"/>
            <a:r>
              <a:rPr lang="en-US" sz="1428" dirty="0">
                <a:cs typeface="Segoe UI" panose="020B0502040204020203" pitchFamily="34" charset="0"/>
              </a:rPr>
              <a:t>Networking</a:t>
            </a:r>
          </a:p>
        </p:txBody>
      </p:sp>
      <p:sp>
        <p:nvSpPr>
          <p:cNvPr id="19" name="Rectangle 18"/>
          <p:cNvSpPr/>
          <p:nvPr/>
        </p:nvSpPr>
        <p:spPr>
          <a:xfrm>
            <a:off x="6414294" y="4723230"/>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Virtual Network</a:t>
            </a:r>
          </a:p>
        </p:txBody>
      </p:sp>
      <p:sp>
        <p:nvSpPr>
          <p:cNvPr id="20" name="Rectangle 19"/>
          <p:cNvSpPr/>
          <p:nvPr/>
        </p:nvSpPr>
        <p:spPr>
          <a:xfrm>
            <a:off x="7516612" y="4723230"/>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ExpressRoute</a:t>
            </a:r>
          </a:p>
        </p:txBody>
      </p:sp>
      <p:sp>
        <p:nvSpPr>
          <p:cNvPr id="21" name="Rectangle 20"/>
          <p:cNvSpPr/>
          <p:nvPr/>
        </p:nvSpPr>
        <p:spPr>
          <a:xfrm>
            <a:off x="8618930" y="4723230"/>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Traffic Manager</a:t>
            </a:r>
          </a:p>
        </p:txBody>
      </p:sp>
      <p:sp>
        <p:nvSpPr>
          <p:cNvPr id="22" name="Rectangle 21"/>
          <p:cNvSpPr/>
          <p:nvPr/>
        </p:nvSpPr>
        <p:spPr>
          <a:xfrm>
            <a:off x="9122882" y="5971946"/>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err="1">
                <a:solidFill>
                  <a:schemeClr val="tx1"/>
                </a:solidFill>
                <a:cs typeface="Segoe UI" panose="020B0502040204020203" pitchFamily="34" charset="0"/>
              </a:rPr>
              <a:t>StorSimple</a:t>
            </a:r>
            <a:endParaRPr lang="en-US" sz="1144" dirty="0">
              <a:solidFill>
                <a:schemeClr val="tx1"/>
              </a:solidFill>
              <a:cs typeface="Segoe UI" panose="020B0502040204020203" pitchFamily="34" charset="0"/>
            </a:endParaRPr>
          </a:p>
        </p:txBody>
      </p:sp>
      <p:sp>
        <p:nvSpPr>
          <p:cNvPr id="23" name="Rectangle 22"/>
          <p:cNvSpPr/>
          <p:nvPr/>
        </p:nvSpPr>
        <p:spPr>
          <a:xfrm>
            <a:off x="5831180" y="596838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Search</a:t>
            </a:r>
          </a:p>
        </p:txBody>
      </p:sp>
      <p:sp>
        <p:nvSpPr>
          <p:cNvPr id="24" name="Rectangle 23"/>
          <p:cNvSpPr/>
          <p:nvPr/>
        </p:nvSpPr>
        <p:spPr>
          <a:xfrm>
            <a:off x="615358" y="5968390"/>
            <a:ext cx="3928786" cy="9165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Storage</a:t>
            </a:r>
          </a:p>
        </p:txBody>
      </p:sp>
      <p:sp>
        <p:nvSpPr>
          <p:cNvPr id="25" name="TextBox 24"/>
          <p:cNvSpPr txBox="1"/>
          <p:nvPr/>
        </p:nvSpPr>
        <p:spPr>
          <a:xfrm rot="16200000">
            <a:off x="7825588" y="3611484"/>
            <a:ext cx="937133" cy="542399"/>
          </a:xfrm>
          <a:prstGeom prst="rect">
            <a:avLst/>
          </a:prstGeom>
          <a:noFill/>
        </p:spPr>
        <p:txBody>
          <a:bodyPr wrap="none" rtlCol="0">
            <a:spAutoFit/>
          </a:bodyPr>
          <a:lstStyle/>
          <a:p>
            <a:pPr algn="ctr" defTabSz="951024"/>
            <a:r>
              <a:rPr lang="en-US" sz="1428" dirty="0">
                <a:cs typeface="Segoe UI" panose="020B0502040204020203" pitchFamily="34" charset="0"/>
              </a:rPr>
              <a:t>Identity</a:t>
            </a:r>
          </a:p>
          <a:p>
            <a:pPr algn="ctr" defTabSz="951024"/>
            <a:r>
              <a:rPr lang="en-US" sz="1428" dirty="0">
                <a:cs typeface="Segoe UI" panose="020B0502040204020203" pitchFamily="34" charset="0"/>
              </a:rPr>
              <a:t>&amp; Access</a:t>
            </a:r>
          </a:p>
        </p:txBody>
      </p:sp>
      <p:sp>
        <p:nvSpPr>
          <p:cNvPr id="26" name="Rectangle 25"/>
          <p:cNvSpPr/>
          <p:nvPr/>
        </p:nvSpPr>
        <p:spPr>
          <a:xfrm>
            <a:off x="8708371" y="3413391"/>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Azure Active Directory</a:t>
            </a:r>
          </a:p>
        </p:txBody>
      </p:sp>
      <p:sp>
        <p:nvSpPr>
          <p:cNvPr id="27" name="Rectangle 26"/>
          <p:cNvSpPr/>
          <p:nvPr/>
        </p:nvSpPr>
        <p:spPr>
          <a:xfrm>
            <a:off x="9814016" y="3413391"/>
            <a:ext cx="994408"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Multi-Factor </a:t>
            </a:r>
            <a:r>
              <a:rPr lang="en-US" sz="1144" dirty="0" smtClean="0">
                <a:solidFill>
                  <a:schemeClr val="tx1"/>
                </a:solidFill>
                <a:cs typeface="Segoe UI" panose="020B0502040204020203" pitchFamily="34" charset="0"/>
              </a:rPr>
              <a:t>Authentication</a:t>
            </a:r>
            <a:endParaRPr lang="en-US" sz="1144" dirty="0">
              <a:solidFill>
                <a:schemeClr val="tx1"/>
              </a:solidFill>
              <a:cs typeface="Segoe UI" panose="020B0502040204020203" pitchFamily="34" charset="0"/>
            </a:endParaRPr>
          </a:p>
        </p:txBody>
      </p:sp>
      <p:sp>
        <p:nvSpPr>
          <p:cNvPr id="28" name="Rectangle 27"/>
          <p:cNvSpPr/>
          <p:nvPr/>
        </p:nvSpPr>
        <p:spPr>
          <a:xfrm>
            <a:off x="4734743" y="3413391"/>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API Management</a:t>
            </a:r>
          </a:p>
        </p:txBody>
      </p:sp>
      <p:sp>
        <p:nvSpPr>
          <p:cNvPr id="29" name="Rectangle 28"/>
          <p:cNvSpPr/>
          <p:nvPr/>
        </p:nvSpPr>
        <p:spPr>
          <a:xfrm>
            <a:off x="5837061" y="3413391"/>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Notification Hubs</a:t>
            </a:r>
          </a:p>
        </p:txBody>
      </p:sp>
      <p:sp>
        <p:nvSpPr>
          <p:cNvPr id="30" name="Rectangle 29"/>
          <p:cNvSpPr/>
          <p:nvPr/>
        </p:nvSpPr>
        <p:spPr>
          <a:xfrm>
            <a:off x="6939379" y="3413391"/>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Mobile Engagement</a:t>
            </a:r>
          </a:p>
        </p:txBody>
      </p:sp>
      <p:sp>
        <p:nvSpPr>
          <p:cNvPr id="31" name="Rectangle 30"/>
          <p:cNvSpPr/>
          <p:nvPr/>
        </p:nvSpPr>
        <p:spPr>
          <a:xfrm>
            <a:off x="606474" y="93706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Visual Studio Online</a:t>
            </a:r>
          </a:p>
        </p:txBody>
      </p:sp>
      <p:sp>
        <p:nvSpPr>
          <p:cNvPr id="32" name="Rectangle 31"/>
          <p:cNvSpPr/>
          <p:nvPr/>
        </p:nvSpPr>
        <p:spPr>
          <a:xfrm>
            <a:off x="1712119" y="93706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Application Insights</a:t>
            </a:r>
          </a:p>
        </p:txBody>
      </p:sp>
      <p:sp>
        <p:nvSpPr>
          <p:cNvPr id="33" name="TextBox 32"/>
          <p:cNvSpPr txBox="1"/>
          <p:nvPr/>
        </p:nvSpPr>
        <p:spPr>
          <a:xfrm rot="16200000">
            <a:off x="2333159" y="1212063"/>
            <a:ext cx="1288640" cy="318286"/>
          </a:xfrm>
          <a:prstGeom prst="rect">
            <a:avLst/>
          </a:prstGeom>
          <a:noFill/>
        </p:spPr>
        <p:txBody>
          <a:bodyPr wrap="none" rtlCol="0">
            <a:spAutoFit/>
          </a:bodyPr>
          <a:lstStyle/>
          <a:p>
            <a:pPr algn="ctr" defTabSz="951024"/>
            <a:r>
              <a:rPr lang="en-US" sz="1428" dirty="0">
                <a:cs typeface="Segoe UI" panose="020B0502040204020203" pitchFamily="34" charset="0"/>
              </a:rPr>
              <a:t>Management</a:t>
            </a:r>
          </a:p>
        </p:txBody>
      </p:sp>
      <p:sp>
        <p:nvSpPr>
          <p:cNvPr id="34" name="Rectangle 33"/>
          <p:cNvSpPr/>
          <p:nvPr/>
        </p:nvSpPr>
        <p:spPr>
          <a:xfrm>
            <a:off x="3288611" y="93706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Scheduler</a:t>
            </a:r>
          </a:p>
        </p:txBody>
      </p:sp>
      <p:sp>
        <p:nvSpPr>
          <p:cNvPr id="35" name="Rectangle 34"/>
          <p:cNvSpPr/>
          <p:nvPr/>
        </p:nvSpPr>
        <p:spPr>
          <a:xfrm>
            <a:off x="4395631" y="93706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Automation</a:t>
            </a:r>
          </a:p>
        </p:txBody>
      </p:sp>
      <p:sp>
        <p:nvSpPr>
          <p:cNvPr id="36" name="Rectangle 35"/>
          <p:cNvSpPr/>
          <p:nvPr/>
        </p:nvSpPr>
        <p:spPr>
          <a:xfrm>
            <a:off x="5504569" y="93706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Operational Insights</a:t>
            </a:r>
          </a:p>
        </p:txBody>
      </p:sp>
      <p:sp>
        <p:nvSpPr>
          <p:cNvPr id="37" name="Rectangle 36"/>
          <p:cNvSpPr/>
          <p:nvPr/>
        </p:nvSpPr>
        <p:spPr>
          <a:xfrm>
            <a:off x="6613507" y="93706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Key Vault</a:t>
            </a:r>
          </a:p>
        </p:txBody>
      </p:sp>
      <p:sp>
        <p:nvSpPr>
          <p:cNvPr id="38" name="TextBox 37"/>
          <p:cNvSpPr txBox="1"/>
          <p:nvPr/>
        </p:nvSpPr>
        <p:spPr>
          <a:xfrm rot="16200000">
            <a:off x="-135312" y="2429629"/>
            <a:ext cx="921307" cy="542399"/>
          </a:xfrm>
          <a:prstGeom prst="rect">
            <a:avLst/>
          </a:prstGeom>
          <a:noFill/>
        </p:spPr>
        <p:txBody>
          <a:bodyPr wrap="none" rtlCol="0">
            <a:spAutoFit/>
          </a:bodyPr>
          <a:lstStyle/>
          <a:p>
            <a:pPr algn="ctr" defTabSz="951024"/>
            <a:r>
              <a:rPr lang="en-US" sz="1428" dirty="0">
                <a:cs typeface="Segoe UI" panose="020B0502040204020203" pitchFamily="34" charset="0"/>
              </a:rPr>
              <a:t>Analytics</a:t>
            </a:r>
          </a:p>
          <a:p>
            <a:pPr algn="ctr" defTabSz="951024"/>
            <a:r>
              <a:rPr lang="en-US" sz="1428" dirty="0">
                <a:cs typeface="Segoe UI" panose="020B0502040204020203" pitchFamily="34" charset="0"/>
              </a:rPr>
              <a:t>&amp; IoT</a:t>
            </a:r>
          </a:p>
        </p:txBody>
      </p:sp>
      <p:sp>
        <p:nvSpPr>
          <p:cNvPr id="39" name="Rectangle 38"/>
          <p:cNvSpPr/>
          <p:nvPr/>
        </p:nvSpPr>
        <p:spPr>
          <a:xfrm>
            <a:off x="617044" y="219393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err="1">
                <a:solidFill>
                  <a:schemeClr val="tx1"/>
                </a:solidFill>
                <a:cs typeface="Segoe UI" panose="020B0502040204020203" pitchFamily="34" charset="0"/>
              </a:rPr>
              <a:t>HDInsight</a:t>
            </a:r>
            <a:endParaRPr lang="en-US" sz="1144" dirty="0">
              <a:solidFill>
                <a:schemeClr val="tx1"/>
              </a:solidFill>
              <a:cs typeface="Segoe UI" panose="020B0502040204020203" pitchFamily="34" charset="0"/>
            </a:endParaRPr>
          </a:p>
        </p:txBody>
      </p:sp>
      <p:sp>
        <p:nvSpPr>
          <p:cNvPr id="40" name="Rectangle 39"/>
          <p:cNvSpPr/>
          <p:nvPr/>
        </p:nvSpPr>
        <p:spPr>
          <a:xfrm>
            <a:off x="1724064" y="219393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Machine Learning</a:t>
            </a:r>
          </a:p>
        </p:txBody>
      </p:sp>
      <p:sp>
        <p:nvSpPr>
          <p:cNvPr id="41" name="Rectangle 40"/>
          <p:cNvSpPr/>
          <p:nvPr/>
        </p:nvSpPr>
        <p:spPr>
          <a:xfrm>
            <a:off x="2833002" y="219393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Stream Analytics</a:t>
            </a:r>
          </a:p>
        </p:txBody>
      </p:sp>
      <p:sp>
        <p:nvSpPr>
          <p:cNvPr id="42" name="Rectangle 41"/>
          <p:cNvSpPr/>
          <p:nvPr/>
        </p:nvSpPr>
        <p:spPr>
          <a:xfrm>
            <a:off x="3936672" y="219393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Data Factory</a:t>
            </a:r>
          </a:p>
        </p:txBody>
      </p:sp>
      <p:sp>
        <p:nvSpPr>
          <p:cNvPr id="43" name="Rectangle 42"/>
          <p:cNvSpPr/>
          <p:nvPr/>
        </p:nvSpPr>
        <p:spPr>
          <a:xfrm>
            <a:off x="5045611" y="219393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Event Hubs</a:t>
            </a:r>
          </a:p>
        </p:txBody>
      </p:sp>
      <p:sp>
        <p:nvSpPr>
          <p:cNvPr id="44" name="TextBox 43"/>
          <p:cNvSpPr txBox="1"/>
          <p:nvPr/>
        </p:nvSpPr>
        <p:spPr>
          <a:xfrm rot="16200000">
            <a:off x="5828031" y="2410541"/>
            <a:ext cx="1099186" cy="542399"/>
          </a:xfrm>
          <a:prstGeom prst="rect">
            <a:avLst/>
          </a:prstGeom>
          <a:noFill/>
        </p:spPr>
        <p:txBody>
          <a:bodyPr wrap="none" rtlCol="0">
            <a:spAutoFit/>
          </a:bodyPr>
          <a:lstStyle/>
          <a:p>
            <a:pPr algn="ctr" defTabSz="951024"/>
            <a:r>
              <a:rPr lang="en-US" sz="1428" dirty="0">
                <a:cs typeface="Segoe UI" panose="020B0502040204020203" pitchFamily="34" charset="0"/>
              </a:rPr>
              <a:t>Hybrid</a:t>
            </a:r>
          </a:p>
          <a:p>
            <a:pPr algn="ctr" defTabSz="951024"/>
            <a:r>
              <a:rPr lang="en-US" sz="1428" dirty="0">
                <a:cs typeface="Segoe UI" panose="020B0502040204020203" pitchFamily="34" charset="0"/>
              </a:rPr>
              <a:t>Integration</a:t>
            </a:r>
          </a:p>
        </p:txBody>
      </p:sp>
      <p:sp>
        <p:nvSpPr>
          <p:cNvPr id="45" name="Rectangle 44"/>
          <p:cNvSpPr/>
          <p:nvPr/>
        </p:nvSpPr>
        <p:spPr>
          <a:xfrm>
            <a:off x="6688757" y="219393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BizTalk Services</a:t>
            </a:r>
          </a:p>
        </p:txBody>
      </p:sp>
      <p:sp>
        <p:nvSpPr>
          <p:cNvPr id="46" name="Rectangle 45"/>
          <p:cNvSpPr/>
          <p:nvPr/>
        </p:nvSpPr>
        <p:spPr>
          <a:xfrm>
            <a:off x="7795777" y="219393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Service Bus</a:t>
            </a:r>
          </a:p>
        </p:txBody>
      </p:sp>
      <p:sp>
        <p:nvSpPr>
          <p:cNvPr id="47" name="Rectangle 46"/>
          <p:cNvSpPr/>
          <p:nvPr/>
        </p:nvSpPr>
        <p:spPr>
          <a:xfrm>
            <a:off x="8904715" y="219393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Backup</a:t>
            </a:r>
          </a:p>
        </p:txBody>
      </p:sp>
      <p:sp>
        <p:nvSpPr>
          <p:cNvPr id="48" name="Rectangle 47"/>
          <p:cNvSpPr/>
          <p:nvPr/>
        </p:nvSpPr>
        <p:spPr>
          <a:xfrm>
            <a:off x="10013653" y="2193935"/>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Site Recovery</a:t>
            </a:r>
          </a:p>
        </p:txBody>
      </p:sp>
      <p:pic>
        <p:nvPicPr>
          <p:cNvPr id="49" name="Picture 48"/>
          <p:cNvPicPr>
            <a:picLocks noChangeAspect="1"/>
          </p:cNvPicPr>
          <p:nvPr/>
        </p:nvPicPr>
        <p:blipFill>
          <a:blip r:embed="rId3"/>
          <a:stretch>
            <a:fillRect/>
          </a:stretch>
        </p:blipFill>
        <p:spPr>
          <a:xfrm>
            <a:off x="1058635" y="1004530"/>
            <a:ext cx="409375" cy="405301"/>
          </a:xfrm>
          <a:prstGeom prst="rect">
            <a:avLst/>
          </a:prstGeom>
        </p:spPr>
      </p:pic>
      <p:pic>
        <p:nvPicPr>
          <p:cNvPr id="50" name="Picture 15"/>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760815" y="1004530"/>
            <a:ext cx="374328" cy="49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5"/>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725855" y="1003169"/>
            <a:ext cx="528386" cy="493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p:cNvPicPr>
            <a:picLocks noChangeAspect="1"/>
          </p:cNvPicPr>
          <p:nvPr/>
        </p:nvPicPr>
        <p:blipFill>
          <a:blip r:embed="rId6"/>
          <a:stretch>
            <a:fillRect/>
          </a:stretch>
        </p:blipFill>
        <p:spPr>
          <a:xfrm>
            <a:off x="7011993" y="1001914"/>
            <a:ext cx="450472" cy="495025"/>
          </a:xfrm>
          <a:prstGeom prst="rect">
            <a:avLst/>
          </a:prstGeom>
        </p:spPr>
      </p:pic>
      <p:pic>
        <p:nvPicPr>
          <p:cNvPr id="53" name="Picture 52"/>
          <p:cNvPicPr>
            <a:picLocks noChangeAspect="1"/>
          </p:cNvPicPr>
          <p:nvPr/>
        </p:nvPicPr>
        <p:blipFill>
          <a:blip r:embed="rId7"/>
          <a:stretch>
            <a:fillRect/>
          </a:stretch>
        </p:blipFill>
        <p:spPr>
          <a:xfrm>
            <a:off x="4386372" y="2253425"/>
            <a:ext cx="394274" cy="386102"/>
          </a:xfrm>
          <a:prstGeom prst="rect">
            <a:avLst/>
          </a:prstGeom>
        </p:spPr>
      </p:pic>
      <p:pic>
        <p:nvPicPr>
          <p:cNvPr id="54" name="Picture 53"/>
          <p:cNvPicPr>
            <a:picLocks noChangeAspect="1"/>
          </p:cNvPicPr>
          <p:nvPr/>
        </p:nvPicPr>
        <p:blipFill>
          <a:blip r:embed="rId8"/>
          <a:stretch>
            <a:fillRect/>
          </a:stretch>
        </p:blipFill>
        <p:spPr>
          <a:xfrm>
            <a:off x="5449062" y="2251190"/>
            <a:ext cx="406012" cy="430551"/>
          </a:xfrm>
          <a:prstGeom prst="rect">
            <a:avLst/>
          </a:prstGeom>
        </p:spPr>
      </p:pic>
      <p:pic>
        <p:nvPicPr>
          <p:cNvPr id="55" name="Picture 2"/>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7091332" y="2246909"/>
            <a:ext cx="440092" cy="446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8"/>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262583" y="2253425"/>
            <a:ext cx="376634" cy="44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83"/>
          <p:cNvSpPr>
            <a:spLocks noEditPoints="1"/>
          </p:cNvSpPr>
          <p:nvPr/>
        </p:nvSpPr>
        <p:spPr bwMode="black">
          <a:xfrm>
            <a:off x="9367517" y="2241641"/>
            <a:ext cx="371202" cy="42593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pic>
        <p:nvPicPr>
          <p:cNvPr id="58" name="Picture 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8761" y="3466364"/>
            <a:ext cx="484877" cy="426698"/>
          </a:xfrm>
          <a:prstGeom prst="rect">
            <a:avLst/>
          </a:prstGeom>
        </p:spPr>
      </p:pic>
      <p:pic>
        <p:nvPicPr>
          <p:cNvPr id="59"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9167331" y="3455648"/>
            <a:ext cx="392975" cy="4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10387454" y="3471362"/>
            <a:ext cx="249277" cy="47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1007305" y="4798329"/>
            <a:ext cx="460705" cy="43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2022653" y="4780495"/>
            <a:ext cx="538331" cy="46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2"/>
          <p:cNvPicPr>
            <a:picLocks noChangeAspect="1"/>
          </p:cNvPicPr>
          <p:nvPr/>
        </p:nvPicPr>
        <p:blipFill>
          <a:blip r:embed="rId16"/>
          <a:stretch>
            <a:fillRect/>
          </a:stretch>
        </p:blipFill>
        <p:spPr>
          <a:xfrm>
            <a:off x="3164506" y="4788747"/>
            <a:ext cx="499599" cy="489189"/>
          </a:xfrm>
          <a:prstGeom prst="rect">
            <a:avLst/>
          </a:prstGeom>
        </p:spPr>
      </p:pic>
      <p:pic>
        <p:nvPicPr>
          <p:cNvPr id="64" name="Picture 17"/>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693969" y="4776399"/>
            <a:ext cx="571999" cy="38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866577" y="4700016"/>
            <a:ext cx="493942" cy="50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6"/>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9038412" y="4776399"/>
            <a:ext cx="412137" cy="43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4"/>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1813824" y="2248349"/>
            <a:ext cx="418744" cy="47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674971" y="3452822"/>
            <a:ext cx="574958" cy="41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5148652" y="6044808"/>
            <a:ext cx="422607" cy="44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23"/>
          <a:stretch>
            <a:fillRect/>
          </a:stretch>
        </p:blipFill>
        <p:spPr>
          <a:xfrm>
            <a:off x="6093469" y="6024680"/>
            <a:ext cx="570233" cy="392763"/>
          </a:xfrm>
          <a:prstGeom prst="rect">
            <a:avLst/>
          </a:prstGeom>
        </p:spPr>
      </p:pic>
      <p:pic>
        <p:nvPicPr>
          <p:cNvPr id="71" name="Picture 70"/>
          <p:cNvPicPr>
            <a:picLocks noChangeAspect="1"/>
          </p:cNvPicPr>
          <p:nvPr/>
        </p:nvPicPr>
        <p:blipFill>
          <a:blip r:embed="rId24"/>
          <a:stretch>
            <a:fillRect/>
          </a:stretch>
        </p:blipFill>
        <p:spPr>
          <a:xfrm>
            <a:off x="7371509" y="6022038"/>
            <a:ext cx="386250" cy="475385"/>
          </a:xfrm>
          <a:prstGeom prst="rect">
            <a:avLst/>
          </a:prstGeom>
        </p:spPr>
      </p:pic>
      <p:pic>
        <p:nvPicPr>
          <p:cNvPr id="72" name="Picture 6"/>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8443458" y="6039240"/>
            <a:ext cx="415079" cy="45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72"/>
          <p:cNvPicPr>
            <a:picLocks noChangeAspect="1"/>
          </p:cNvPicPr>
          <p:nvPr/>
        </p:nvPicPr>
        <p:blipFill>
          <a:blip r:embed="rId26"/>
          <a:stretch>
            <a:fillRect/>
          </a:stretch>
        </p:blipFill>
        <p:spPr>
          <a:xfrm>
            <a:off x="7513241" y="3441533"/>
            <a:ext cx="261159" cy="419953"/>
          </a:xfrm>
          <a:prstGeom prst="rect">
            <a:avLst/>
          </a:prstGeom>
        </p:spPr>
      </p:pic>
      <p:pic>
        <p:nvPicPr>
          <p:cNvPr id="74" name="Picture 73"/>
          <p:cNvPicPr>
            <a:picLocks noChangeAspect="1"/>
          </p:cNvPicPr>
          <p:nvPr/>
        </p:nvPicPr>
        <p:blipFill>
          <a:blip r:embed="rId27"/>
          <a:stretch>
            <a:fillRect/>
          </a:stretch>
        </p:blipFill>
        <p:spPr>
          <a:xfrm>
            <a:off x="912740" y="2241641"/>
            <a:ext cx="568512" cy="425933"/>
          </a:xfrm>
          <a:prstGeom prst="rect">
            <a:avLst/>
          </a:prstGeom>
        </p:spPr>
      </p:pic>
      <p:pic>
        <p:nvPicPr>
          <p:cNvPr id="75" name="Picture 74"/>
          <p:cNvPicPr>
            <a:picLocks noChangeAspect="1"/>
          </p:cNvPicPr>
          <p:nvPr/>
        </p:nvPicPr>
        <p:blipFill>
          <a:blip r:embed="rId28"/>
          <a:stretch>
            <a:fillRect/>
          </a:stretch>
        </p:blipFill>
        <p:spPr>
          <a:xfrm>
            <a:off x="5905460" y="1003169"/>
            <a:ext cx="456657" cy="447463"/>
          </a:xfrm>
          <a:prstGeom prst="rect">
            <a:avLst/>
          </a:prstGeom>
        </p:spPr>
      </p:pic>
      <p:pic>
        <p:nvPicPr>
          <p:cNvPr id="76" name="Picture 75"/>
          <p:cNvPicPr>
            <a:picLocks noChangeAspect="1"/>
          </p:cNvPicPr>
          <p:nvPr/>
        </p:nvPicPr>
        <p:blipFill>
          <a:blip r:embed="rId29"/>
          <a:stretch>
            <a:fillRect/>
          </a:stretch>
        </p:blipFill>
        <p:spPr>
          <a:xfrm>
            <a:off x="10360875" y="2231734"/>
            <a:ext cx="521059" cy="450007"/>
          </a:xfrm>
          <a:prstGeom prst="rect">
            <a:avLst/>
          </a:prstGeom>
        </p:spPr>
      </p:pic>
      <p:pic>
        <p:nvPicPr>
          <p:cNvPr id="77" name="Picture 76"/>
          <p:cNvPicPr>
            <a:picLocks noChangeAspect="1"/>
          </p:cNvPicPr>
          <p:nvPr/>
        </p:nvPicPr>
        <p:blipFill>
          <a:blip r:embed="rId30"/>
          <a:stretch>
            <a:fillRect/>
          </a:stretch>
        </p:blipFill>
        <p:spPr>
          <a:xfrm>
            <a:off x="6291066" y="3465883"/>
            <a:ext cx="423084" cy="427179"/>
          </a:xfrm>
          <a:prstGeom prst="rect">
            <a:avLst/>
          </a:prstGeom>
        </p:spPr>
      </p:pic>
      <p:pic>
        <p:nvPicPr>
          <p:cNvPr id="78" name="Picture 77"/>
          <p:cNvPicPr>
            <a:picLocks noChangeAspect="1"/>
          </p:cNvPicPr>
          <p:nvPr/>
        </p:nvPicPr>
        <p:blipFill>
          <a:blip r:embed="rId31"/>
          <a:stretch>
            <a:fillRect/>
          </a:stretch>
        </p:blipFill>
        <p:spPr>
          <a:xfrm>
            <a:off x="9451469" y="6022037"/>
            <a:ext cx="543835" cy="520806"/>
          </a:xfrm>
          <a:prstGeom prst="rect">
            <a:avLst/>
          </a:prstGeom>
        </p:spPr>
      </p:pic>
      <p:pic>
        <p:nvPicPr>
          <p:cNvPr id="79" name="Picture 78"/>
          <p:cNvPicPr>
            <a:picLocks noChangeAspect="1"/>
          </p:cNvPicPr>
          <p:nvPr/>
        </p:nvPicPr>
        <p:blipFill>
          <a:blip r:embed="rId32"/>
          <a:stretch>
            <a:fillRect/>
          </a:stretch>
        </p:blipFill>
        <p:spPr>
          <a:xfrm>
            <a:off x="2250494" y="976132"/>
            <a:ext cx="313271" cy="467591"/>
          </a:xfrm>
          <a:prstGeom prst="rect">
            <a:avLst/>
          </a:prstGeom>
        </p:spPr>
      </p:pic>
      <p:pic>
        <p:nvPicPr>
          <p:cNvPr id="80" name="Picture 5"/>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4311" y="6034473"/>
            <a:ext cx="523104" cy="4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6"/>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2061290" y="6034473"/>
            <a:ext cx="523880" cy="45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7"/>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978287" y="6034473"/>
            <a:ext cx="525677" cy="45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82"/>
          <p:cNvPicPr>
            <a:picLocks noChangeAspect="1"/>
          </p:cNvPicPr>
          <p:nvPr/>
        </p:nvPicPr>
        <p:blipFill>
          <a:blip r:embed="rId36"/>
          <a:stretch>
            <a:fillRect/>
          </a:stretch>
        </p:blipFill>
        <p:spPr>
          <a:xfrm>
            <a:off x="3894681" y="6034474"/>
            <a:ext cx="527494" cy="458176"/>
          </a:xfrm>
          <a:prstGeom prst="rect">
            <a:avLst/>
          </a:prstGeom>
        </p:spPr>
      </p:pic>
      <p:pic>
        <p:nvPicPr>
          <p:cNvPr id="84" name="Picture 83"/>
          <p:cNvPicPr>
            <a:picLocks noChangeAspect="1"/>
          </p:cNvPicPr>
          <p:nvPr/>
        </p:nvPicPr>
        <p:blipFill>
          <a:blip r:embed="rId37"/>
          <a:stretch>
            <a:fillRect/>
          </a:stretch>
        </p:blipFill>
        <p:spPr>
          <a:xfrm>
            <a:off x="2162385" y="2253004"/>
            <a:ext cx="430954" cy="480163"/>
          </a:xfrm>
          <a:prstGeom prst="rect">
            <a:avLst/>
          </a:prstGeom>
        </p:spPr>
      </p:pic>
      <p:pic>
        <p:nvPicPr>
          <p:cNvPr id="85" name="Picture 84"/>
          <p:cNvPicPr>
            <a:picLocks noChangeAspect="1"/>
          </p:cNvPicPr>
          <p:nvPr/>
        </p:nvPicPr>
        <p:blipFill>
          <a:blip r:embed="rId38"/>
          <a:stretch>
            <a:fillRect/>
          </a:stretch>
        </p:blipFill>
        <p:spPr>
          <a:xfrm>
            <a:off x="3056140" y="2227056"/>
            <a:ext cx="644957" cy="515114"/>
          </a:xfrm>
          <a:prstGeom prst="rect">
            <a:avLst/>
          </a:prstGeom>
        </p:spPr>
      </p:pic>
      <p:pic>
        <p:nvPicPr>
          <p:cNvPr id="86" name="Picture 85"/>
          <p:cNvPicPr>
            <a:picLocks noChangeAspect="1"/>
          </p:cNvPicPr>
          <p:nvPr/>
        </p:nvPicPr>
        <p:blipFill>
          <a:blip r:embed="rId39"/>
          <a:stretch>
            <a:fillRect/>
          </a:stretch>
        </p:blipFill>
        <p:spPr>
          <a:xfrm>
            <a:off x="1322792" y="3465883"/>
            <a:ext cx="492212" cy="492212"/>
          </a:xfrm>
          <a:prstGeom prst="rect">
            <a:avLst/>
          </a:prstGeom>
        </p:spPr>
      </p:pic>
      <p:pic>
        <p:nvPicPr>
          <p:cNvPr id="87" name="Picture 86"/>
          <p:cNvPicPr>
            <a:picLocks noChangeAspect="1"/>
          </p:cNvPicPr>
          <p:nvPr/>
        </p:nvPicPr>
        <p:blipFill>
          <a:blip r:embed="rId40"/>
          <a:stretch>
            <a:fillRect/>
          </a:stretch>
        </p:blipFill>
        <p:spPr>
          <a:xfrm>
            <a:off x="2257402" y="3465882"/>
            <a:ext cx="323330" cy="487361"/>
          </a:xfrm>
          <a:prstGeom prst="rect">
            <a:avLst/>
          </a:prstGeom>
        </p:spPr>
      </p:pic>
      <p:pic>
        <p:nvPicPr>
          <p:cNvPr id="88" name="Picture 87"/>
          <p:cNvPicPr>
            <a:picLocks noChangeAspect="1"/>
          </p:cNvPicPr>
          <p:nvPr/>
        </p:nvPicPr>
        <p:blipFill>
          <a:blip r:embed="rId41"/>
          <a:stretch>
            <a:fillRect/>
          </a:stretch>
        </p:blipFill>
        <p:spPr>
          <a:xfrm>
            <a:off x="3022672" y="3465883"/>
            <a:ext cx="444939" cy="492105"/>
          </a:xfrm>
          <a:prstGeom prst="rect">
            <a:avLst/>
          </a:prstGeom>
        </p:spPr>
      </p:pic>
      <p:pic>
        <p:nvPicPr>
          <p:cNvPr id="89" name="Picture 88"/>
          <p:cNvPicPr>
            <a:picLocks noChangeAspect="1"/>
          </p:cNvPicPr>
          <p:nvPr/>
        </p:nvPicPr>
        <p:blipFill>
          <a:blip r:embed="rId42"/>
          <a:stretch>
            <a:fillRect/>
          </a:stretch>
        </p:blipFill>
        <p:spPr>
          <a:xfrm>
            <a:off x="3909552" y="3465883"/>
            <a:ext cx="459894" cy="478403"/>
          </a:xfrm>
          <a:prstGeom prst="rect">
            <a:avLst/>
          </a:prstGeom>
        </p:spPr>
      </p:pic>
      <p:sp>
        <p:nvSpPr>
          <p:cNvPr id="90" name="TextBox 89"/>
          <p:cNvSpPr txBox="1"/>
          <p:nvPr/>
        </p:nvSpPr>
        <p:spPr>
          <a:xfrm>
            <a:off x="1173642" y="3956691"/>
            <a:ext cx="790511" cy="270285"/>
          </a:xfrm>
          <a:prstGeom prst="rect">
            <a:avLst/>
          </a:prstGeom>
          <a:noFill/>
        </p:spPr>
        <p:txBody>
          <a:bodyPr wrap="square" rtlCol="0">
            <a:spAutoFit/>
          </a:bodyPr>
          <a:lstStyle/>
          <a:p>
            <a:pPr algn="ctr" defTabSz="951156"/>
            <a:r>
              <a:rPr lang="en-US" altLang="zh-CN" sz="1122" dirty="0"/>
              <a:t>Web App</a:t>
            </a:r>
            <a:endParaRPr lang="en-US" sz="1122" dirty="0"/>
          </a:p>
        </p:txBody>
      </p:sp>
      <p:sp>
        <p:nvSpPr>
          <p:cNvPr id="91" name="TextBox 90"/>
          <p:cNvSpPr txBox="1"/>
          <p:nvPr/>
        </p:nvSpPr>
        <p:spPr>
          <a:xfrm>
            <a:off x="1947205" y="3956691"/>
            <a:ext cx="945897" cy="270285"/>
          </a:xfrm>
          <a:prstGeom prst="rect">
            <a:avLst/>
          </a:prstGeom>
          <a:noFill/>
        </p:spPr>
        <p:txBody>
          <a:bodyPr wrap="square" rtlCol="0">
            <a:spAutoFit/>
          </a:bodyPr>
          <a:lstStyle/>
          <a:p>
            <a:pPr algn="ctr" defTabSz="951156"/>
            <a:r>
              <a:rPr lang="en-US" altLang="zh-CN" sz="1122" dirty="0"/>
              <a:t>Mobile App</a:t>
            </a:r>
            <a:endParaRPr lang="en-US" sz="1122" dirty="0"/>
          </a:p>
        </p:txBody>
      </p:sp>
      <p:sp>
        <p:nvSpPr>
          <p:cNvPr id="92" name="TextBox 91"/>
          <p:cNvSpPr txBox="1"/>
          <p:nvPr/>
        </p:nvSpPr>
        <p:spPr>
          <a:xfrm>
            <a:off x="2888829" y="3956691"/>
            <a:ext cx="701500" cy="265009"/>
          </a:xfrm>
          <a:prstGeom prst="rect">
            <a:avLst/>
          </a:prstGeom>
          <a:noFill/>
        </p:spPr>
        <p:txBody>
          <a:bodyPr wrap="square" rtlCol="0">
            <a:spAutoFit/>
          </a:bodyPr>
          <a:lstStyle/>
          <a:p>
            <a:pPr algn="ctr" defTabSz="951156"/>
            <a:r>
              <a:rPr lang="en-US" altLang="zh-CN" sz="1122" dirty="0"/>
              <a:t>API App</a:t>
            </a:r>
            <a:endParaRPr lang="en-US" sz="1122" dirty="0"/>
          </a:p>
        </p:txBody>
      </p:sp>
      <p:sp>
        <p:nvSpPr>
          <p:cNvPr id="93" name="TextBox 92"/>
          <p:cNvSpPr txBox="1"/>
          <p:nvPr/>
        </p:nvSpPr>
        <p:spPr>
          <a:xfrm>
            <a:off x="3624914" y="3956691"/>
            <a:ext cx="945897" cy="270285"/>
          </a:xfrm>
          <a:prstGeom prst="rect">
            <a:avLst/>
          </a:prstGeom>
          <a:noFill/>
        </p:spPr>
        <p:txBody>
          <a:bodyPr wrap="square" rtlCol="0">
            <a:spAutoFit/>
          </a:bodyPr>
          <a:lstStyle/>
          <a:p>
            <a:pPr algn="ctr" defTabSz="951156"/>
            <a:r>
              <a:rPr lang="en-US" altLang="zh-CN" sz="1122" dirty="0"/>
              <a:t>Logic App</a:t>
            </a:r>
            <a:endParaRPr lang="en-US" sz="1122" dirty="0"/>
          </a:p>
        </p:txBody>
      </p:sp>
      <p:sp>
        <p:nvSpPr>
          <p:cNvPr id="94" name="TextBox 93"/>
          <p:cNvSpPr txBox="1"/>
          <p:nvPr/>
        </p:nvSpPr>
        <p:spPr>
          <a:xfrm>
            <a:off x="1011202" y="6541440"/>
            <a:ext cx="790511" cy="270285"/>
          </a:xfrm>
          <a:prstGeom prst="rect">
            <a:avLst/>
          </a:prstGeom>
          <a:noFill/>
        </p:spPr>
        <p:txBody>
          <a:bodyPr wrap="square" rtlCol="0">
            <a:spAutoFit/>
          </a:bodyPr>
          <a:lstStyle/>
          <a:p>
            <a:pPr algn="ctr" defTabSz="951156"/>
            <a:r>
              <a:rPr lang="en-US" altLang="zh-CN" sz="1122" dirty="0"/>
              <a:t>Blobs</a:t>
            </a:r>
            <a:endParaRPr lang="en-US" sz="1122" dirty="0"/>
          </a:p>
        </p:txBody>
      </p:sp>
      <p:sp>
        <p:nvSpPr>
          <p:cNvPr id="95" name="TextBox 94"/>
          <p:cNvSpPr txBox="1"/>
          <p:nvPr/>
        </p:nvSpPr>
        <p:spPr>
          <a:xfrm>
            <a:off x="1854711" y="6541440"/>
            <a:ext cx="945897" cy="270285"/>
          </a:xfrm>
          <a:prstGeom prst="rect">
            <a:avLst/>
          </a:prstGeom>
          <a:noFill/>
        </p:spPr>
        <p:txBody>
          <a:bodyPr wrap="square" rtlCol="0">
            <a:spAutoFit/>
          </a:bodyPr>
          <a:lstStyle/>
          <a:p>
            <a:pPr algn="ctr" defTabSz="951156"/>
            <a:r>
              <a:rPr lang="en-US" altLang="zh-CN" sz="1122" dirty="0"/>
              <a:t>Tables</a:t>
            </a:r>
            <a:endParaRPr lang="en-US" sz="1122" dirty="0"/>
          </a:p>
        </p:txBody>
      </p:sp>
      <p:sp>
        <p:nvSpPr>
          <p:cNvPr id="96" name="TextBox 95"/>
          <p:cNvSpPr txBox="1"/>
          <p:nvPr/>
        </p:nvSpPr>
        <p:spPr>
          <a:xfrm>
            <a:off x="2875995" y="6541440"/>
            <a:ext cx="701500" cy="270285"/>
          </a:xfrm>
          <a:prstGeom prst="rect">
            <a:avLst/>
          </a:prstGeom>
          <a:noFill/>
        </p:spPr>
        <p:txBody>
          <a:bodyPr wrap="square" rtlCol="0">
            <a:spAutoFit/>
          </a:bodyPr>
          <a:lstStyle/>
          <a:p>
            <a:pPr algn="ctr" defTabSz="951156"/>
            <a:r>
              <a:rPr lang="en-US" altLang="zh-CN" sz="1122" dirty="0"/>
              <a:t>Queues</a:t>
            </a:r>
            <a:endParaRPr lang="en-US" sz="1122" dirty="0"/>
          </a:p>
        </p:txBody>
      </p:sp>
      <p:sp>
        <p:nvSpPr>
          <p:cNvPr id="97" name="TextBox 96"/>
          <p:cNvSpPr txBox="1"/>
          <p:nvPr/>
        </p:nvSpPr>
        <p:spPr>
          <a:xfrm>
            <a:off x="3769457" y="6541440"/>
            <a:ext cx="774687" cy="270285"/>
          </a:xfrm>
          <a:prstGeom prst="rect">
            <a:avLst/>
          </a:prstGeom>
          <a:noFill/>
        </p:spPr>
        <p:txBody>
          <a:bodyPr wrap="square" rtlCol="0">
            <a:spAutoFit/>
          </a:bodyPr>
          <a:lstStyle/>
          <a:p>
            <a:pPr algn="ctr" defTabSz="951156"/>
            <a:r>
              <a:rPr lang="en-US" altLang="zh-CN" sz="1122" dirty="0"/>
              <a:t>Files</a:t>
            </a:r>
            <a:endParaRPr lang="en-US" sz="1122" dirty="0"/>
          </a:p>
        </p:txBody>
      </p:sp>
      <p:sp>
        <p:nvSpPr>
          <p:cNvPr id="98" name="TextBox 97"/>
          <p:cNvSpPr txBox="1"/>
          <p:nvPr/>
        </p:nvSpPr>
        <p:spPr>
          <a:xfrm rot="16200000">
            <a:off x="7255948" y="1221127"/>
            <a:ext cx="1203167" cy="318286"/>
          </a:xfrm>
          <a:prstGeom prst="rect">
            <a:avLst/>
          </a:prstGeom>
          <a:noFill/>
        </p:spPr>
        <p:txBody>
          <a:bodyPr wrap="none" rtlCol="0">
            <a:spAutoFit/>
          </a:bodyPr>
          <a:lstStyle/>
          <a:p>
            <a:pPr algn="ctr" defTabSz="951024"/>
            <a:r>
              <a:rPr lang="en-US" sz="1428" dirty="0">
                <a:cs typeface="Segoe UI" panose="020B0502040204020203" pitchFamily="34" charset="0"/>
              </a:rPr>
              <a:t>Marketplace</a:t>
            </a:r>
          </a:p>
        </p:txBody>
      </p:sp>
      <p:sp>
        <p:nvSpPr>
          <p:cNvPr id="99" name="Rectangle 98"/>
          <p:cNvSpPr/>
          <p:nvPr/>
        </p:nvSpPr>
        <p:spPr>
          <a:xfrm>
            <a:off x="8137082" y="934591"/>
            <a:ext cx="4202069" cy="916513"/>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endParaRPr lang="en-US" sz="1144" dirty="0">
              <a:solidFill>
                <a:schemeClr val="tx1"/>
              </a:solidFill>
              <a:cs typeface="Segoe UI" panose="020B0502040204020203" pitchFamily="34" charset="0"/>
            </a:endParaRPr>
          </a:p>
        </p:txBody>
      </p:sp>
      <p:pic>
        <p:nvPicPr>
          <p:cNvPr id="101" name="Picture 10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337186" y="1155887"/>
            <a:ext cx="1223120" cy="407706"/>
          </a:xfrm>
          <a:prstGeom prst="rect">
            <a:avLst/>
          </a:prstGeom>
        </p:spPr>
      </p:pic>
      <p:sp>
        <p:nvSpPr>
          <p:cNvPr id="102" name="TextBox 101"/>
          <p:cNvSpPr txBox="1"/>
          <p:nvPr/>
        </p:nvSpPr>
        <p:spPr>
          <a:xfrm>
            <a:off x="11439614" y="957105"/>
            <a:ext cx="790511" cy="606488"/>
          </a:xfrm>
          <a:prstGeom prst="rect">
            <a:avLst/>
          </a:prstGeom>
          <a:noFill/>
        </p:spPr>
        <p:txBody>
          <a:bodyPr wrap="square" rtlCol="0">
            <a:spAutoFit/>
          </a:bodyPr>
          <a:lstStyle/>
          <a:p>
            <a:pPr algn="ctr" defTabSz="951156"/>
            <a:r>
              <a:rPr lang="en-US" altLang="zh-CN" sz="3264" dirty="0"/>
              <a:t>…</a:t>
            </a:r>
            <a:endParaRPr lang="en-US" sz="3264" dirty="0"/>
          </a:p>
        </p:txBody>
      </p:sp>
      <p:pic>
        <p:nvPicPr>
          <p:cNvPr id="103" name="Picture 2" descr="SendGrid logo"/>
          <p:cNvPicPr>
            <a:picLocks noChangeAspect="1" noChangeArrowheads="1"/>
          </p:cNvPicPr>
          <p:nvPr/>
        </p:nvPicPr>
        <p:blipFill>
          <a:blip r:embed="rId44">
            <a:duotone>
              <a:prstClr val="black"/>
              <a:srgbClr val="080808">
                <a:tint val="45000"/>
                <a:satMod val="400000"/>
              </a:srgbClr>
            </a:duotone>
            <a:extLst>
              <a:ext uri="{28A0092B-C50C-407E-A947-70E740481C1C}">
                <a14:useLocalDpi xmlns:a14="http://schemas.microsoft.com/office/drawing/2010/main" val="0"/>
              </a:ext>
            </a:extLst>
          </a:blip>
          <a:srcRect/>
          <a:stretch>
            <a:fillRect/>
          </a:stretch>
        </p:blipFill>
        <p:spPr bwMode="auto">
          <a:xfrm>
            <a:off x="9933029" y="1067197"/>
            <a:ext cx="1197280" cy="68843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10212392" y="596838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Data Lake</a:t>
            </a:r>
          </a:p>
        </p:txBody>
      </p:sp>
      <p:sp>
        <p:nvSpPr>
          <p:cNvPr id="106" name="Rectangle 105"/>
          <p:cNvSpPr/>
          <p:nvPr/>
        </p:nvSpPr>
        <p:spPr>
          <a:xfrm>
            <a:off x="11301870" y="5968389"/>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Data Warehouse</a:t>
            </a:r>
          </a:p>
        </p:txBody>
      </p:sp>
      <p:sp>
        <p:nvSpPr>
          <p:cNvPr id="107" name="Rectangle 106"/>
          <p:cNvSpPr/>
          <p:nvPr/>
        </p:nvSpPr>
        <p:spPr>
          <a:xfrm>
            <a:off x="5044258" y="4715706"/>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RemoteApp</a:t>
            </a:r>
          </a:p>
        </p:txBody>
      </p:sp>
      <p:pic>
        <p:nvPicPr>
          <p:cNvPr id="108" name="Picture 107"/>
          <p:cNvPicPr>
            <a:picLocks noChangeAspect="1"/>
          </p:cNvPicPr>
          <p:nvPr/>
        </p:nvPicPr>
        <p:blipFill>
          <a:blip r:embed="rId45"/>
          <a:stretch>
            <a:fillRect/>
          </a:stretch>
        </p:blipFill>
        <p:spPr>
          <a:xfrm>
            <a:off x="5432419" y="4763428"/>
            <a:ext cx="465367" cy="460864"/>
          </a:xfrm>
          <a:prstGeom prst="rect">
            <a:avLst/>
          </a:prstGeom>
        </p:spPr>
      </p:pic>
      <p:sp>
        <p:nvSpPr>
          <p:cNvPr id="109" name="Rectangle 108"/>
          <p:cNvSpPr/>
          <p:nvPr/>
        </p:nvSpPr>
        <p:spPr>
          <a:xfrm>
            <a:off x="9706106" y="4715706"/>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DNS</a:t>
            </a:r>
          </a:p>
        </p:txBody>
      </p:sp>
      <p:sp>
        <p:nvSpPr>
          <p:cNvPr id="110" name="Rectangle 109"/>
          <p:cNvSpPr/>
          <p:nvPr/>
        </p:nvSpPr>
        <p:spPr>
          <a:xfrm>
            <a:off x="10808424" y="4715706"/>
            <a:ext cx="917917" cy="91791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358" tIns="18358" rIns="18358" bIns="18358" rtlCol="0" anchor="b"/>
          <a:lstStyle/>
          <a:p>
            <a:pPr defTabSz="951024"/>
            <a:r>
              <a:rPr lang="en-US" sz="1144" dirty="0">
                <a:solidFill>
                  <a:schemeClr val="tx1"/>
                </a:solidFill>
                <a:cs typeface="Segoe UI" panose="020B0502040204020203" pitchFamily="34" charset="0"/>
              </a:rPr>
              <a:t>Application Gateway</a:t>
            </a:r>
          </a:p>
        </p:txBody>
      </p:sp>
      <p:pic>
        <p:nvPicPr>
          <p:cNvPr id="111" name="Picture 110"/>
          <p:cNvPicPr>
            <a:picLocks noChangeAspect="1"/>
          </p:cNvPicPr>
          <p:nvPr/>
        </p:nvPicPr>
        <p:blipFill>
          <a:blip r:embed="rId46"/>
          <a:stretch>
            <a:fillRect/>
          </a:stretch>
        </p:blipFill>
        <p:spPr>
          <a:xfrm>
            <a:off x="11185969" y="4776399"/>
            <a:ext cx="456384" cy="454966"/>
          </a:xfrm>
          <a:prstGeom prst="rect">
            <a:avLst/>
          </a:prstGeom>
        </p:spPr>
      </p:pic>
    </p:spTree>
    <p:extLst>
      <p:ext uri="{BB962C8B-B14F-4D97-AF65-F5344CB8AC3E}">
        <p14:creationId xmlns:p14="http://schemas.microsoft.com/office/powerpoint/2010/main" val="70171243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Compute Options</a:t>
            </a:r>
          </a:p>
        </p:txBody>
      </p:sp>
      <p:grpSp>
        <p:nvGrpSpPr>
          <p:cNvPr id="16" name="Group 15"/>
          <p:cNvGrpSpPr/>
          <p:nvPr/>
        </p:nvGrpSpPr>
        <p:grpSpPr>
          <a:xfrm>
            <a:off x="1644070" y="2571990"/>
            <a:ext cx="1722609" cy="2110911"/>
            <a:chOff x="1661003" y="2951744"/>
            <a:chExt cx="1722609" cy="2110911"/>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03" y="2951744"/>
              <a:ext cx="1722609" cy="1557807"/>
            </a:xfrm>
            <a:prstGeom prst="rect">
              <a:avLst/>
            </a:prstGeom>
          </p:spPr>
        </p:pic>
        <p:sp>
          <p:nvSpPr>
            <p:cNvPr id="35" name="TextBox 34"/>
            <p:cNvSpPr txBox="1"/>
            <p:nvPr/>
          </p:nvSpPr>
          <p:spPr>
            <a:xfrm>
              <a:off x="1661003" y="4813356"/>
              <a:ext cx="1719072" cy="249299"/>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dirty="0" smtClean="0">
                  <a:solidFill>
                    <a:srgbClr val="FFFFFF"/>
                  </a:solidFill>
                  <a:latin typeface="Segoe UI Light"/>
                </a:rPr>
                <a:t>Virtual Machines</a:t>
              </a:r>
              <a:endParaRPr lang="en-US" dirty="0">
                <a:solidFill>
                  <a:srgbClr val="FFFFFF"/>
                </a:solidFill>
                <a:latin typeface="Segoe UI Light"/>
              </a:endParaRPr>
            </a:p>
          </p:txBody>
        </p:sp>
      </p:grpSp>
      <p:grpSp>
        <p:nvGrpSpPr>
          <p:cNvPr id="19" name="Group 18"/>
          <p:cNvGrpSpPr/>
          <p:nvPr/>
        </p:nvGrpSpPr>
        <p:grpSpPr>
          <a:xfrm>
            <a:off x="4875839" y="2530902"/>
            <a:ext cx="2011680" cy="2193087"/>
            <a:chOff x="4437598" y="2869568"/>
            <a:chExt cx="2011680" cy="2193087"/>
          </a:xfrm>
        </p:grpSpPr>
        <p:sp>
          <p:nvSpPr>
            <p:cNvPr id="38" name="TextBox 37"/>
            <p:cNvSpPr txBox="1"/>
            <p:nvPr/>
          </p:nvSpPr>
          <p:spPr>
            <a:xfrm>
              <a:off x="4437598" y="4813356"/>
              <a:ext cx="2011680" cy="249299"/>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dirty="0" smtClean="0">
                  <a:solidFill>
                    <a:srgbClr val="FFFFFF"/>
                  </a:solidFill>
                  <a:latin typeface="Segoe UI Light"/>
                </a:rPr>
                <a:t>Cloud </a:t>
              </a:r>
              <a:r>
                <a:rPr lang="en-US" dirty="0">
                  <a:solidFill>
                    <a:srgbClr val="FFFFFF"/>
                  </a:solidFill>
                  <a:latin typeface="Segoe UI Light"/>
                </a:rPr>
                <a:t>S</a:t>
              </a:r>
              <a:r>
                <a:rPr lang="en-US" dirty="0" smtClean="0">
                  <a:solidFill>
                    <a:srgbClr val="FFFFFF"/>
                  </a:solidFill>
                  <a:latin typeface="Segoe UI Light"/>
                </a:rPr>
                <a:t>ervices</a:t>
              </a:r>
              <a:endParaRPr lang="en-US" dirty="0">
                <a:solidFill>
                  <a:srgbClr val="FFFFFF"/>
                </a:solidFill>
                <a:latin typeface="Segoe UI Light"/>
              </a:endParaRPr>
            </a:p>
          </p:txBody>
        </p:sp>
        <p:pic>
          <p:nvPicPr>
            <p:cNvPr id="39" name="Picture 38"/>
            <p:cNvPicPr>
              <a:picLocks noChangeAspect="1"/>
            </p:cNvPicPr>
            <p:nvPr/>
          </p:nvPicPr>
          <p:blipFill>
            <a:blip r:embed="rId4"/>
            <a:stretch>
              <a:fillRect/>
            </a:stretch>
          </p:blipFill>
          <p:spPr>
            <a:xfrm>
              <a:off x="4440293" y="2869568"/>
              <a:ext cx="2008985" cy="1699465"/>
            </a:xfrm>
            <a:prstGeom prst="rect">
              <a:avLst/>
            </a:prstGeom>
          </p:spPr>
        </p:pic>
      </p:grpSp>
      <p:grpSp>
        <p:nvGrpSpPr>
          <p:cNvPr id="24" name="Group 23"/>
          <p:cNvGrpSpPr/>
          <p:nvPr/>
        </p:nvGrpSpPr>
        <p:grpSpPr>
          <a:xfrm>
            <a:off x="8396678" y="2571990"/>
            <a:ext cx="1554480" cy="2110911"/>
            <a:chOff x="8396678" y="2613078"/>
            <a:chExt cx="1554480" cy="2110911"/>
          </a:xfrm>
        </p:grpSpPr>
        <p:sp>
          <p:nvSpPr>
            <p:cNvPr id="37" name="TextBox 36"/>
            <p:cNvSpPr txBox="1"/>
            <p:nvPr/>
          </p:nvSpPr>
          <p:spPr>
            <a:xfrm>
              <a:off x="8396678" y="4474690"/>
              <a:ext cx="1554480" cy="249299"/>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dirty="0" smtClean="0">
                  <a:solidFill>
                    <a:srgbClr val="FFFFFF"/>
                  </a:solidFill>
                  <a:latin typeface="Segoe UI Light"/>
                </a:rPr>
                <a:t>App Service</a:t>
              </a:r>
              <a:endParaRPr lang="en-US" dirty="0">
                <a:solidFill>
                  <a:srgbClr val="FFFFFF"/>
                </a:solidFill>
                <a:latin typeface="Segoe UI Light"/>
              </a:endParaRPr>
            </a:p>
          </p:txBody>
        </p:sp>
        <p:pic>
          <p:nvPicPr>
            <p:cNvPr id="22" name="Picture 21"/>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396678" y="2613078"/>
              <a:ext cx="1554480" cy="1554480"/>
            </a:xfrm>
            <a:prstGeom prst="rect">
              <a:avLst/>
            </a:prstGeom>
          </p:spPr>
        </p:pic>
      </p:grpSp>
    </p:spTree>
    <p:extLst>
      <p:ext uri="{BB962C8B-B14F-4D97-AF65-F5344CB8AC3E}">
        <p14:creationId xmlns:p14="http://schemas.microsoft.com/office/powerpoint/2010/main" val="2088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34713578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Microsoft Azure</a:t>
            </a:r>
            <a:endParaRPr lang="en-US" dirty="0"/>
          </a:p>
        </p:txBody>
      </p:sp>
      <p:sp>
        <p:nvSpPr>
          <p:cNvPr id="3" name="Subtitle 2"/>
          <p:cNvSpPr>
            <a:spLocks noGrp="1"/>
          </p:cNvSpPr>
          <p:nvPr>
            <p:ph type="body" sz="quarter" idx="12"/>
          </p:nvPr>
        </p:nvSpPr>
        <p:spPr>
          <a:xfrm>
            <a:off x="274701" y="3955786"/>
            <a:ext cx="11652256" cy="1828007"/>
          </a:xfrm>
        </p:spPr>
        <p:txBody>
          <a:bodyPr/>
          <a:lstStyle/>
          <a:p>
            <a:r>
              <a:rPr lang="en-US" dirty="0" smtClean="0"/>
              <a:t>Shravan Kumar Kasagoni</a:t>
            </a:r>
          </a:p>
          <a:p>
            <a:r>
              <a:rPr lang="en-US" dirty="0" smtClean="0">
                <a:solidFill>
                  <a:schemeClr val="tx1">
                    <a:lumMod val="65000"/>
                  </a:schemeClr>
                </a:solidFill>
              </a:rPr>
              <a:t>Microsoft MVP ASP.NET/IIS</a:t>
            </a:r>
          </a:p>
          <a:p>
            <a:r>
              <a:rPr lang="en-US" dirty="0" smtClean="0">
                <a:solidFill>
                  <a:schemeClr val="tx1">
                    <a:lumMod val="65000"/>
                  </a:schemeClr>
                </a:solidFill>
              </a:rPr>
              <a:t>http://theshravan.net</a:t>
            </a:r>
          </a:p>
          <a:p>
            <a:endParaRPr lang="en-US" dirty="0"/>
          </a:p>
        </p:txBody>
      </p:sp>
    </p:spTree>
    <p:extLst>
      <p:ext uri="{BB962C8B-B14F-4D97-AF65-F5344CB8AC3E}">
        <p14:creationId xmlns:p14="http://schemas.microsoft.com/office/powerpoint/2010/main" val="21150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242030" y="2326686"/>
            <a:ext cx="6496316" cy="7778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110697" algn="l"/>
              </a:tabLst>
            </a:pPr>
            <a:r>
              <a:rPr lang="en-US" sz="5507" dirty="0">
                <a:solidFill>
                  <a:schemeClr val="tx1"/>
                </a:solidFill>
              </a:rPr>
              <a:t>Virtual Machines</a:t>
            </a:r>
          </a:p>
        </p:txBody>
      </p:sp>
      <p:sp>
        <p:nvSpPr>
          <p:cNvPr id="13" name="Content Placeholder 2"/>
          <p:cNvSpPr>
            <a:spLocks noGrp="1"/>
          </p:cNvSpPr>
          <p:nvPr>
            <p:ph type="body" sz="quarter" idx="10"/>
          </p:nvPr>
        </p:nvSpPr>
        <p:spPr>
          <a:xfrm>
            <a:off x="5342592" y="3403072"/>
            <a:ext cx="6475178" cy="1768454"/>
          </a:xfrm>
        </p:spPr>
        <p:txBody>
          <a:bodyPr/>
          <a:lstStyle/>
          <a:p>
            <a:pPr marL="469536" indent="-466298">
              <a:lnSpc>
                <a:spcPct val="100000"/>
              </a:lnSpc>
              <a:buFont typeface="Wingdings" pitchFamily="2" charset="2"/>
              <a:buChar char="ß"/>
            </a:pPr>
            <a:r>
              <a:rPr lang="en-US" sz="2856" dirty="0">
                <a:solidFill>
                  <a:schemeClr val="tx1"/>
                </a:solidFill>
              </a:rPr>
              <a:t>Windows </a:t>
            </a:r>
            <a:r>
              <a:rPr lang="en-US" sz="2856" dirty="0" smtClean="0">
                <a:solidFill>
                  <a:schemeClr val="tx1"/>
                </a:solidFill>
              </a:rPr>
              <a:t>Server, Client </a:t>
            </a:r>
            <a:r>
              <a:rPr lang="en-US" sz="2856" dirty="0">
                <a:solidFill>
                  <a:schemeClr val="tx1"/>
                </a:solidFill>
              </a:rPr>
              <a:t>and Linux</a:t>
            </a:r>
          </a:p>
          <a:p>
            <a:pPr marL="469536" indent="-466298">
              <a:lnSpc>
                <a:spcPct val="100000"/>
              </a:lnSpc>
              <a:buFont typeface="Wingdings" pitchFamily="2" charset="2"/>
              <a:buChar char="ß"/>
            </a:pPr>
            <a:r>
              <a:rPr lang="en-US" sz="2856" dirty="0">
                <a:solidFill>
                  <a:schemeClr val="tx1"/>
                </a:solidFill>
              </a:rPr>
              <a:t>Flexible Workload Support</a:t>
            </a:r>
          </a:p>
          <a:p>
            <a:pPr marL="469536" indent="-466298">
              <a:lnSpc>
                <a:spcPct val="100000"/>
              </a:lnSpc>
              <a:buFont typeface="Wingdings" pitchFamily="2" charset="2"/>
              <a:buChar char="ß"/>
            </a:pPr>
            <a:r>
              <a:rPr lang="en-US" sz="2856" dirty="0">
                <a:solidFill>
                  <a:schemeClr val="tx1"/>
                </a:solidFill>
              </a:rPr>
              <a:t>Virtual Private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861" y="2221604"/>
            <a:ext cx="2836445" cy="2836445"/>
          </a:xfrm>
          <a:prstGeom prst="rect">
            <a:avLst/>
          </a:prstGeom>
        </p:spPr>
      </p:pic>
    </p:spTree>
    <p:extLst>
      <p:ext uri="{BB962C8B-B14F-4D97-AF65-F5344CB8AC3E}">
        <p14:creationId xmlns:p14="http://schemas.microsoft.com/office/powerpoint/2010/main" val="3958685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250"/>
                                        <p:tgtEl>
                                          <p:spTgt spid="13">
                                            <p:txEl>
                                              <p:pRg st="0" end="0"/>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250"/>
                                        <p:tgtEl>
                                          <p:spTgt spid="13">
                                            <p:txEl>
                                              <p:pRg st="1" end="1"/>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572" y="1196654"/>
            <a:ext cx="9707330" cy="4601217"/>
          </a:xfrm>
          <a:prstGeom prst="rect">
            <a:avLst/>
          </a:prstGeom>
        </p:spPr>
      </p:pic>
    </p:spTree>
    <p:extLst>
      <p:ext uri="{BB962C8B-B14F-4D97-AF65-F5344CB8AC3E}">
        <p14:creationId xmlns:p14="http://schemas.microsoft.com/office/powerpoint/2010/main" val="3112874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440" y="2283441"/>
            <a:ext cx="11329398" cy="1846659"/>
          </a:xfrm>
        </p:spPr>
        <p:txBody>
          <a:bodyPr/>
          <a:lstStyle/>
          <a:p>
            <a:r>
              <a:rPr lang="en-US" dirty="0" smtClean="0"/>
              <a:t>720 Virtual Machine Images Available in Market Place</a:t>
            </a:r>
            <a:endParaRPr lang="en-US" dirty="0"/>
          </a:p>
        </p:txBody>
      </p:sp>
    </p:spTree>
    <p:extLst>
      <p:ext uri="{BB962C8B-B14F-4D97-AF65-F5344CB8AC3E}">
        <p14:creationId xmlns:p14="http://schemas.microsoft.com/office/powerpoint/2010/main" val="180993605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303448" y="3121309"/>
            <a:ext cx="9870981" cy="95080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en-US" sz="6731" dirty="0">
                <a:solidFill>
                  <a:schemeClr val="tx1"/>
                </a:solidFill>
              </a:rPr>
              <a:t>virtual machine portability</a:t>
            </a:r>
          </a:p>
        </p:txBody>
      </p:sp>
    </p:spTree>
    <p:extLst>
      <p:ext uri="{BB962C8B-B14F-4D97-AF65-F5344CB8AC3E}">
        <p14:creationId xmlns:p14="http://schemas.microsoft.com/office/powerpoint/2010/main" val="149204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6021107" y="1191567"/>
            <a:ext cx="2996560" cy="1491335"/>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4" name="Rounded Rectangle 3"/>
          <p:cNvSpPr/>
          <p:nvPr/>
        </p:nvSpPr>
        <p:spPr bwMode="auto">
          <a:xfrm>
            <a:off x="3964854" y="1054763"/>
            <a:ext cx="3097249" cy="170499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8" name="Rounded Rectangle 7"/>
          <p:cNvSpPr/>
          <p:nvPr/>
        </p:nvSpPr>
        <p:spPr bwMode="auto">
          <a:xfrm>
            <a:off x="4496605" y="783840"/>
            <a:ext cx="3480273" cy="2288264"/>
          </a:xfrm>
          <a:prstGeom prst="roundRect">
            <a:avLst/>
          </a:prstGeom>
          <a:solidFill>
            <a:srgbClr val="FFFFFF">
              <a:alpha val="9411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9" name="Rounded Rectangle 8"/>
          <p:cNvSpPr/>
          <p:nvPr/>
        </p:nvSpPr>
        <p:spPr bwMode="auto">
          <a:xfrm>
            <a:off x="3595238" y="1692462"/>
            <a:ext cx="2768957" cy="1236010"/>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11" name="Rounded Rectangle 10"/>
          <p:cNvSpPr/>
          <p:nvPr/>
        </p:nvSpPr>
        <p:spPr bwMode="auto">
          <a:xfrm>
            <a:off x="6700605" y="996684"/>
            <a:ext cx="1835967" cy="91861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23" name="Rounded Rectangle 22"/>
          <p:cNvSpPr/>
          <p:nvPr/>
        </p:nvSpPr>
        <p:spPr bwMode="auto">
          <a:xfrm>
            <a:off x="4109193" y="5112665"/>
            <a:ext cx="4193954" cy="2156645"/>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6" name="Group 5"/>
          <p:cNvGrpSpPr/>
          <p:nvPr/>
        </p:nvGrpSpPr>
        <p:grpSpPr>
          <a:xfrm>
            <a:off x="6675251" y="5267134"/>
            <a:ext cx="737312" cy="635613"/>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6" name="TextBox 15"/>
          <p:cNvSpPr txBox="1"/>
          <p:nvPr/>
        </p:nvSpPr>
        <p:spPr>
          <a:xfrm>
            <a:off x="4737732" y="438608"/>
            <a:ext cx="2894816" cy="230524"/>
          </a:xfrm>
          <a:prstGeom prst="rect">
            <a:avLst/>
          </a:prstGeom>
          <a:noFill/>
        </p:spPr>
        <p:txBody>
          <a:bodyPr wrap="square" lIns="0" tIns="0" rIns="0" bIns="0" rtlCol="0">
            <a:spAutoFit/>
          </a:bodyPr>
          <a:lstStyle/>
          <a:p>
            <a:pPr algn="ctr">
              <a:lnSpc>
                <a:spcPct val="80000"/>
              </a:lnSpc>
              <a:spcBef>
                <a:spcPct val="20000"/>
              </a:spcBef>
              <a:buSzPct val="80000"/>
            </a:pPr>
            <a:r>
              <a:rPr lang="en-US" sz="1836" dirty="0" smtClean="0">
                <a:gradFill>
                  <a:gsLst>
                    <a:gs pos="0">
                      <a:srgbClr val="FFFFFF"/>
                    </a:gs>
                    <a:gs pos="100000">
                      <a:srgbClr val="FFFFFF"/>
                    </a:gs>
                  </a:gsLst>
                  <a:lin ang="5400000" scaled="0"/>
                </a:gradFill>
              </a:rPr>
              <a:t>Azure</a:t>
            </a:r>
            <a:endParaRPr lang="en-US" sz="1836" dirty="0">
              <a:gradFill>
                <a:gsLst>
                  <a:gs pos="0">
                    <a:srgbClr val="FFFFFF"/>
                  </a:gs>
                  <a:gs pos="100000">
                    <a:srgbClr val="FFFFFF"/>
                  </a:gs>
                </a:gsLst>
                <a:lin ang="5400000" scaled="0"/>
              </a:gradFill>
            </a:endParaRPr>
          </a:p>
        </p:txBody>
      </p:sp>
      <p:sp>
        <p:nvSpPr>
          <p:cNvPr id="18" name="TextBox 17"/>
          <p:cNvSpPr txBox="1"/>
          <p:nvPr/>
        </p:nvSpPr>
        <p:spPr>
          <a:xfrm>
            <a:off x="890255" y="5857861"/>
            <a:ext cx="2894816" cy="230524"/>
          </a:xfrm>
          <a:prstGeom prst="rect">
            <a:avLst/>
          </a:prstGeom>
          <a:noFill/>
        </p:spPr>
        <p:txBody>
          <a:bodyPr wrap="square" lIns="0" tIns="0" rIns="0" bIns="0" rtlCol="0">
            <a:spAutoFit/>
          </a:bodyPr>
          <a:lstStyle/>
          <a:p>
            <a:pPr algn="r">
              <a:lnSpc>
                <a:spcPct val="80000"/>
              </a:lnSpc>
              <a:spcBef>
                <a:spcPct val="20000"/>
              </a:spcBef>
              <a:buSzPct val="80000"/>
            </a:pPr>
            <a:r>
              <a:rPr lang="en-US" sz="1836" dirty="0">
                <a:gradFill>
                  <a:gsLst>
                    <a:gs pos="0">
                      <a:srgbClr val="FFFFFF"/>
                    </a:gs>
                    <a:gs pos="100000">
                      <a:srgbClr val="FFFFFF"/>
                    </a:gs>
                  </a:gsLst>
                  <a:lin ang="5400000" scaled="0"/>
                </a:gradFill>
              </a:rPr>
              <a:t>Your Data Center</a:t>
            </a:r>
          </a:p>
        </p:txBody>
      </p:sp>
      <p:grpSp>
        <p:nvGrpSpPr>
          <p:cNvPr id="26" name="Group 25"/>
          <p:cNvGrpSpPr/>
          <p:nvPr/>
        </p:nvGrpSpPr>
        <p:grpSpPr>
          <a:xfrm>
            <a:off x="5992452" y="5267134"/>
            <a:ext cx="737312" cy="635613"/>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309652" y="5267134"/>
            <a:ext cx="737312" cy="635613"/>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350520" y="1765776"/>
            <a:ext cx="737312" cy="635613"/>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651067" y="1765776"/>
            <a:ext cx="737312" cy="635613"/>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714533" y="6045268"/>
            <a:ext cx="3007147" cy="88221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ect">
                <a:avLst/>
              </a:prstGeom>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ect">
                <a:avLst/>
              </a:prstGeom>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ect">
                <a:avLst/>
              </a:prstGeom>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ect">
                <a:avLst/>
              </a:prstGeom>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ect">
                <a:avLst/>
              </a:prstGeom>
            </p:spPr>
          </p:pic>
        </p:grpSp>
      </p:grpSp>
      <p:grpSp>
        <p:nvGrpSpPr>
          <p:cNvPr id="32" name="Group 31"/>
          <p:cNvGrpSpPr/>
          <p:nvPr/>
        </p:nvGrpSpPr>
        <p:grpSpPr>
          <a:xfrm>
            <a:off x="5995344" y="1163844"/>
            <a:ext cx="737312" cy="635613"/>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297436" y="1167111"/>
            <a:ext cx="737312" cy="635613"/>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946372" y="1754941"/>
            <a:ext cx="737312" cy="635613"/>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1067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childTnLst>
                          </p:cTn>
                        </p:par>
                        <p:par>
                          <p:cTn id="40" fill="hold">
                            <p:stCondLst>
                              <p:cond delay="2100"/>
                            </p:stCondLst>
                            <p:childTnLst>
                              <p:par>
                                <p:cTn id="41" presetID="10" presetClass="entr" presetSubtype="0"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nodeType="withEffect">
                                  <p:stCondLst>
                                    <p:cond delay="10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2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nodeType="withEffect">
                                  <p:stCondLst>
                                    <p:cond delay="30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nodeType="withEffect">
                                  <p:stCondLst>
                                    <p:cond delay="40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nodeType="withEffect">
                                  <p:stCondLst>
                                    <p:cond delay="10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nodeType="withEffect">
                                  <p:stCondLst>
                                    <p:cond delay="20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64" presetClass="path" presetSubtype="0" accel="50000" decel="50000" fill="hold" nodeType="clickEffect">
                                  <p:stCondLst>
                                    <p:cond delay="0"/>
                                  </p:stCondLst>
                                  <p:childTnLst>
                                    <p:animMotion origin="layout" path="M 2.14872E-7 -4.8623E-6 L 0.00091 -0.5869 " pathEditMode="relative" rAng="0" ptsTypes="AA">
                                      <p:cBhvr>
                                        <p:cTn id="69" dur="2000" fill="hold"/>
                                        <p:tgtEl>
                                          <p:spTgt spid="6"/>
                                        </p:tgtEl>
                                        <p:attrNameLst>
                                          <p:attrName>ppt_x</p:attrName>
                                          <p:attrName>ppt_y</p:attrName>
                                        </p:attrNameLst>
                                      </p:cBhvr>
                                      <p:rCtr x="39" y="-29345"/>
                                    </p:animMotion>
                                  </p:childTnLst>
                                </p:cTn>
                              </p:par>
                            </p:childTnLst>
                          </p:cTn>
                        </p:par>
                      </p:childTnLst>
                    </p:cTn>
                  </p:par>
                  <p:par>
                    <p:cTn id="70" fill="hold">
                      <p:stCondLst>
                        <p:cond delay="indefinite"/>
                      </p:stCondLst>
                      <p:childTnLst>
                        <p:par>
                          <p:cTn id="71" fill="hold">
                            <p:stCondLst>
                              <p:cond delay="0"/>
                            </p:stCondLst>
                            <p:childTnLst>
                              <p:par>
                                <p:cTn id="72" presetID="64" presetClass="path" presetSubtype="0" accel="50000" decel="50000" fill="hold" nodeType="clickEffect">
                                  <p:stCondLst>
                                    <p:cond delay="0"/>
                                  </p:stCondLst>
                                  <p:childTnLst>
                                    <p:animMotion origin="layout" path="M 8.24326E-7 2.27494E-6 L -0.0267 0.50196 " pathEditMode="relative" rAng="0" ptsTypes="AA">
                                      <p:cBhvr>
                                        <p:cTn id="73"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6"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6021107" y="1191567"/>
            <a:ext cx="2996560" cy="1491335"/>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4" name="Rounded Rectangle 3"/>
          <p:cNvSpPr/>
          <p:nvPr/>
        </p:nvSpPr>
        <p:spPr bwMode="auto">
          <a:xfrm>
            <a:off x="3964854" y="1054763"/>
            <a:ext cx="3097249" cy="170499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8" name="Rounded Rectangle 7"/>
          <p:cNvSpPr/>
          <p:nvPr/>
        </p:nvSpPr>
        <p:spPr bwMode="auto">
          <a:xfrm>
            <a:off x="4496605" y="783840"/>
            <a:ext cx="3480273" cy="2288264"/>
          </a:xfrm>
          <a:prstGeom prst="roundRect">
            <a:avLst/>
          </a:prstGeom>
          <a:solidFill>
            <a:srgbClr val="FFFFFF">
              <a:alpha val="9411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9" name="Rounded Rectangle 8"/>
          <p:cNvSpPr/>
          <p:nvPr/>
        </p:nvSpPr>
        <p:spPr bwMode="auto">
          <a:xfrm>
            <a:off x="3595238" y="1692462"/>
            <a:ext cx="2768957" cy="1236010"/>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11" name="Rounded Rectangle 10"/>
          <p:cNvSpPr/>
          <p:nvPr/>
        </p:nvSpPr>
        <p:spPr bwMode="auto">
          <a:xfrm>
            <a:off x="6700605" y="996684"/>
            <a:ext cx="1835967" cy="91861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23" name="Rounded Rectangle 22"/>
          <p:cNvSpPr/>
          <p:nvPr/>
        </p:nvSpPr>
        <p:spPr bwMode="auto">
          <a:xfrm>
            <a:off x="4109193" y="5112665"/>
            <a:ext cx="4193954" cy="2156645"/>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6" name="Group 5"/>
          <p:cNvGrpSpPr/>
          <p:nvPr/>
        </p:nvGrpSpPr>
        <p:grpSpPr>
          <a:xfrm>
            <a:off x="4625020" y="5267134"/>
            <a:ext cx="737312" cy="635613"/>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6" name="TextBox 15"/>
          <p:cNvSpPr txBox="1"/>
          <p:nvPr/>
        </p:nvSpPr>
        <p:spPr>
          <a:xfrm>
            <a:off x="4737732" y="438608"/>
            <a:ext cx="2894816" cy="230524"/>
          </a:xfrm>
          <a:prstGeom prst="rect">
            <a:avLst/>
          </a:prstGeom>
          <a:noFill/>
        </p:spPr>
        <p:txBody>
          <a:bodyPr wrap="square" lIns="0" tIns="0" rIns="0" bIns="0" rtlCol="0">
            <a:spAutoFit/>
          </a:bodyPr>
          <a:lstStyle/>
          <a:p>
            <a:pPr algn="ctr">
              <a:lnSpc>
                <a:spcPct val="80000"/>
              </a:lnSpc>
              <a:spcBef>
                <a:spcPct val="20000"/>
              </a:spcBef>
              <a:buSzPct val="80000"/>
            </a:pPr>
            <a:r>
              <a:rPr lang="en-US" sz="1836" dirty="0" smtClean="0">
                <a:gradFill>
                  <a:gsLst>
                    <a:gs pos="0">
                      <a:srgbClr val="FFFFFF"/>
                    </a:gs>
                    <a:gs pos="100000">
                      <a:srgbClr val="FFFFFF"/>
                    </a:gs>
                  </a:gsLst>
                  <a:lin ang="5400000" scaled="0"/>
                </a:gradFill>
              </a:rPr>
              <a:t>Azure</a:t>
            </a:r>
            <a:endParaRPr lang="en-US" sz="1836" dirty="0">
              <a:gradFill>
                <a:gsLst>
                  <a:gs pos="0">
                    <a:srgbClr val="FFFFFF"/>
                  </a:gs>
                  <a:gs pos="100000">
                    <a:srgbClr val="FFFFFF"/>
                  </a:gs>
                </a:gsLst>
                <a:lin ang="5400000" scaled="0"/>
              </a:gradFill>
            </a:endParaRPr>
          </a:p>
        </p:txBody>
      </p:sp>
      <p:sp>
        <p:nvSpPr>
          <p:cNvPr id="18" name="TextBox 17"/>
          <p:cNvSpPr txBox="1"/>
          <p:nvPr/>
        </p:nvSpPr>
        <p:spPr>
          <a:xfrm>
            <a:off x="890255" y="5857861"/>
            <a:ext cx="2894816" cy="230524"/>
          </a:xfrm>
          <a:prstGeom prst="rect">
            <a:avLst/>
          </a:prstGeom>
          <a:noFill/>
        </p:spPr>
        <p:txBody>
          <a:bodyPr wrap="square" lIns="0" tIns="0" rIns="0" bIns="0" rtlCol="0">
            <a:spAutoFit/>
          </a:bodyPr>
          <a:lstStyle/>
          <a:p>
            <a:pPr algn="r">
              <a:lnSpc>
                <a:spcPct val="80000"/>
              </a:lnSpc>
              <a:spcBef>
                <a:spcPct val="20000"/>
              </a:spcBef>
              <a:buSzPct val="80000"/>
            </a:pPr>
            <a:r>
              <a:rPr lang="en-US" sz="1836" dirty="0">
                <a:gradFill>
                  <a:gsLst>
                    <a:gs pos="0">
                      <a:srgbClr val="FFFFFF"/>
                    </a:gs>
                    <a:gs pos="100000">
                      <a:srgbClr val="FFFFFF"/>
                    </a:gs>
                  </a:gsLst>
                  <a:lin ang="5400000" scaled="0"/>
                </a:gradFill>
              </a:rPr>
              <a:t>Your Data Center</a:t>
            </a:r>
          </a:p>
        </p:txBody>
      </p:sp>
      <p:grpSp>
        <p:nvGrpSpPr>
          <p:cNvPr id="26" name="Group 25"/>
          <p:cNvGrpSpPr/>
          <p:nvPr/>
        </p:nvGrpSpPr>
        <p:grpSpPr>
          <a:xfrm>
            <a:off x="5992452" y="5267134"/>
            <a:ext cx="737312" cy="635613"/>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309652" y="5267134"/>
            <a:ext cx="737312" cy="635613"/>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350520" y="1765776"/>
            <a:ext cx="737312" cy="635613"/>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651067" y="1765776"/>
            <a:ext cx="737312" cy="635613"/>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714533" y="6045268"/>
            <a:ext cx="3007147" cy="88221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ect">
                <a:avLst/>
              </a:prstGeom>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ect">
                <a:avLst/>
              </a:prstGeom>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ect">
                <a:avLst/>
              </a:prstGeom>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ect">
                <a:avLst/>
              </a:prstGeom>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ect">
                <a:avLst/>
              </a:prstGeom>
            </p:spPr>
          </p:pic>
        </p:grpSp>
      </p:grpSp>
      <p:grpSp>
        <p:nvGrpSpPr>
          <p:cNvPr id="32" name="Group 31"/>
          <p:cNvGrpSpPr/>
          <p:nvPr/>
        </p:nvGrpSpPr>
        <p:grpSpPr>
          <a:xfrm>
            <a:off x="5995344" y="1163844"/>
            <a:ext cx="737312" cy="635613"/>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297436" y="1167111"/>
            <a:ext cx="737312" cy="635613"/>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693447" y="1151900"/>
            <a:ext cx="737312" cy="635613"/>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02328165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6"/>
                                        </p:tgtEl>
                                        <p:attrNameLst>
                                          <p:attrName>ppt_x</p:attrName>
                                          <p:attrName>ppt_y</p:attrName>
                                        </p:attrNameLst>
                                      </p:cBhvr>
                                    </p:animMotion>
                                  </p:childTnLst>
                                </p:cTn>
                              </p:par>
                              <p:par>
                                <p:cTn id="17" presetID="35" presetClass="path" presetSubtype="0" accel="50000" decel="50000" fill="hold" nodeType="withEffect">
                                  <p:stCondLst>
                                    <p:cond delay="0"/>
                                  </p:stCondLst>
                                  <p:childTnLst>
                                    <p:animMotion origin="layout" path="M 0 0 L -0.25 0 E" pathEditMode="relative" ptsTypes="">
                                      <p:cBhvr>
                                        <p:cTn id="18" dur="2000" fill="hold"/>
                                        <p:tgtEl>
                                          <p:spTgt spid="35"/>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8"/>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2"/>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65"/>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109193" y="5112665"/>
            <a:ext cx="4193954" cy="2156645"/>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6" name="Group 5"/>
          <p:cNvGrpSpPr/>
          <p:nvPr/>
        </p:nvGrpSpPr>
        <p:grpSpPr>
          <a:xfrm>
            <a:off x="4625493" y="5267788"/>
            <a:ext cx="737312" cy="635613"/>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90255" y="5857861"/>
            <a:ext cx="2894816" cy="230524"/>
          </a:xfrm>
          <a:prstGeom prst="rect">
            <a:avLst/>
          </a:prstGeom>
          <a:noFill/>
        </p:spPr>
        <p:txBody>
          <a:bodyPr wrap="square" lIns="0" tIns="0" rIns="0" bIns="0" rtlCol="0">
            <a:spAutoFit/>
          </a:bodyPr>
          <a:lstStyle/>
          <a:p>
            <a:pPr algn="r">
              <a:lnSpc>
                <a:spcPct val="80000"/>
              </a:lnSpc>
              <a:spcBef>
                <a:spcPct val="20000"/>
              </a:spcBef>
              <a:buSzPct val="80000"/>
            </a:pPr>
            <a:r>
              <a:rPr lang="en-US" sz="1836" dirty="0">
                <a:gradFill>
                  <a:gsLst>
                    <a:gs pos="0">
                      <a:srgbClr val="FFFFFF"/>
                    </a:gs>
                    <a:gs pos="100000">
                      <a:srgbClr val="FFFFFF"/>
                    </a:gs>
                  </a:gsLst>
                  <a:lin ang="5400000" scaled="0"/>
                </a:gradFill>
              </a:rPr>
              <a:t>Your Data Center</a:t>
            </a:r>
          </a:p>
        </p:txBody>
      </p:sp>
      <p:grpSp>
        <p:nvGrpSpPr>
          <p:cNvPr id="26" name="Group 25"/>
          <p:cNvGrpSpPr/>
          <p:nvPr/>
        </p:nvGrpSpPr>
        <p:grpSpPr>
          <a:xfrm>
            <a:off x="5992452" y="5267134"/>
            <a:ext cx="737312" cy="635613"/>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309652" y="5267134"/>
            <a:ext cx="737312" cy="635613"/>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714533" y="6045268"/>
            <a:ext cx="3007147" cy="88221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ect">
                <a:avLst/>
              </a:prstGeom>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ect">
                <a:avLst/>
              </a:prstGeom>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ect">
                <a:avLst/>
              </a:prstGeom>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ect">
                <a:avLst/>
              </a:prstGeom>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ect">
                <a:avLst/>
              </a:prstGeom>
            </p:spPr>
          </p:pic>
        </p:grpSp>
      </p:grpSp>
      <p:sp>
        <p:nvSpPr>
          <p:cNvPr id="71" name="Rounded Rectangle 70"/>
          <p:cNvSpPr/>
          <p:nvPr/>
        </p:nvSpPr>
        <p:spPr bwMode="auto">
          <a:xfrm>
            <a:off x="2902304" y="1191567"/>
            <a:ext cx="2996560" cy="1491335"/>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4" name="Rounded Rectangle 3"/>
          <p:cNvSpPr/>
          <p:nvPr/>
        </p:nvSpPr>
        <p:spPr bwMode="auto">
          <a:xfrm>
            <a:off x="846051" y="1054763"/>
            <a:ext cx="3097249" cy="170499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8" name="Rounded Rectangle 7"/>
          <p:cNvSpPr/>
          <p:nvPr/>
        </p:nvSpPr>
        <p:spPr bwMode="auto">
          <a:xfrm>
            <a:off x="1377801" y="783840"/>
            <a:ext cx="3480273" cy="2288264"/>
          </a:xfrm>
          <a:prstGeom prst="roundRect">
            <a:avLst/>
          </a:prstGeom>
          <a:solidFill>
            <a:srgbClr val="FFFFFF">
              <a:alpha val="9411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9" name="Rounded Rectangle 8"/>
          <p:cNvSpPr/>
          <p:nvPr/>
        </p:nvSpPr>
        <p:spPr bwMode="auto">
          <a:xfrm>
            <a:off x="476435" y="1692462"/>
            <a:ext cx="2768957" cy="1236010"/>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11" name="Rounded Rectangle 10"/>
          <p:cNvSpPr/>
          <p:nvPr/>
        </p:nvSpPr>
        <p:spPr bwMode="auto">
          <a:xfrm>
            <a:off x="3581801" y="996684"/>
            <a:ext cx="1835967" cy="91861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16" name="TextBox 15"/>
          <p:cNvSpPr txBox="1"/>
          <p:nvPr/>
        </p:nvSpPr>
        <p:spPr>
          <a:xfrm>
            <a:off x="1618929" y="438608"/>
            <a:ext cx="2894816" cy="230524"/>
          </a:xfrm>
          <a:prstGeom prst="rect">
            <a:avLst/>
          </a:prstGeom>
          <a:noFill/>
        </p:spPr>
        <p:txBody>
          <a:bodyPr wrap="square" lIns="0" tIns="0" rIns="0" bIns="0" rtlCol="0">
            <a:spAutoFit/>
          </a:bodyPr>
          <a:lstStyle/>
          <a:p>
            <a:pPr algn="ctr">
              <a:lnSpc>
                <a:spcPct val="80000"/>
              </a:lnSpc>
              <a:spcBef>
                <a:spcPct val="20000"/>
              </a:spcBef>
              <a:buSzPct val="80000"/>
            </a:pPr>
            <a:r>
              <a:rPr lang="en-US" sz="1836" dirty="0" smtClean="0">
                <a:gradFill>
                  <a:gsLst>
                    <a:gs pos="0">
                      <a:srgbClr val="FFFFFF"/>
                    </a:gs>
                    <a:gs pos="100000">
                      <a:srgbClr val="FFFFFF"/>
                    </a:gs>
                  </a:gsLst>
                  <a:lin ang="5400000" scaled="0"/>
                </a:gradFill>
              </a:rPr>
              <a:t>Azure</a:t>
            </a:r>
            <a:endParaRPr lang="en-US" sz="1836" dirty="0">
              <a:gradFill>
                <a:gsLst>
                  <a:gs pos="0">
                    <a:srgbClr val="FFFFFF"/>
                  </a:gs>
                  <a:gs pos="100000">
                    <a:srgbClr val="FFFFFF"/>
                  </a:gs>
                </a:gsLst>
                <a:lin ang="5400000" scaled="0"/>
              </a:gradFill>
            </a:endParaRPr>
          </a:p>
        </p:txBody>
      </p:sp>
      <p:sp>
        <p:nvSpPr>
          <p:cNvPr id="52" name="Rounded Rectangle 51"/>
          <p:cNvSpPr/>
          <p:nvPr/>
        </p:nvSpPr>
        <p:spPr bwMode="auto">
          <a:xfrm>
            <a:off x="8980783" y="1191567"/>
            <a:ext cx="2996560" cy="1491335"/>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55" name="Rounded Rectangle 54"/>
          <p:cNvSpPr/>
          <p:nvPr/>
        </p:nvSpPr>
        <p:spPr bwMode="auto">
          <a:xfrm>
            <a:off x="6965809" y="1054763"/>
            <a:ext cx="3097249" cy="1704996"/>
          </a:xfrm>
          <a:prstGeom prst="roundRect">
            <a:avLst>
              <a:gd name="adj" fmla="val 19324"/>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56" name="Rounded Rectangle 55"/>
          <p:cNvSpPr/>
          <p:nvPr/>
        </p:nvSpPr>
        <p:spPr bwMode="auto">
          <a:xfrm>
            <a:off x="7497559" y="783841"/>
            <a:ext cx="3480273" cy="2144632"/>
          </a:xfrm>
          <a:prstGeom prst="roundRect">
            <a:avLst/>
          </a:prstGeom>
          <a:solidFill>
            <a:srgbClr val="FFFFFF">
              <a:alpha val="9411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57" name="Rounded Rectangle 56"/>
          <p:cNvSpPr/>
          <p:nvPr/>
        </p:nvSpPr>
        <p:spPr bwMode="auto">
          <a:xfrm>
            <a:off x="7237763" y="1998282"/>
            <a:ext cx="2768957" cy="1236010"/>
          </a:xfrm>
          <a:prstGeom prst="roundRect">
            <a:avLst/>
          </a:prstGeom>
          <a:solidFill>
            <a:srgbClr val="FFFFFF">
              <a:alpha val="4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58" name="Rounded Rectangle 57"/>
          <p:cNvSpPr/>
          <p:nvPr/>
        </p:nvSpPr>
        <p:spPr bwMode="auto">
          <a:xfrm>
            <a:off x="9741154" y="996684"/>
            <a:ext cx="1835967" cy="91861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62" name="TextBox 61"/>
          <p:cNvSpPr txBox="1"/>
          <p:nvPr/>
        </p:nvSpPr>
        <p:spPr>
          <a:xfrm>
            <a:off x="7738686" y="438608"/>
            <a:ext cx="2894816" cy="230524"/>
          </a:xfrm>
          <a:prstGeom prst="rect">
            <a:avLst/>
          </a:prstGeom>
          <a:noFill/>
        </p:spPr>
        <p:txBody>
          <a:bodyPr wrap="square" lIns="0" tIns="0" rIns="0" bIns="0" rtlCol="0">
            <a:spAutoFit/>
          </a:bodyPr>
          <a:lstStyle/>
          <a:p>
            <a:pPr algn="ctr">
              <a:lnSpc>
                <a:spcPct val="80000"/>
              </a:lnSpc>
              <a:spcBef>
                <a:spcPct val="20000"/>
              </a:spcBef>
              <a:buSzPct val="80000"/>
            </a:pPr>
            <a:r>
              <a:rPr lang="en-US" sz="1836" dirty="0">
                <a:gradFill>
                  <a:gsLst>
                    <a:gs pos="0">
                      <a:srgbClr val="FFFFFF"/>
                    </a:gs>
                    <a:gs pos="100000">
                      <a:srgbClr val="FFFFFF"/>
                    </a:gs>
                  </a:gsLst>
                  <a:lin ang="5400000" scaled="0"/>
                </a:gradFill>
              </a:rPr>
              <a:t>Other Service Providers</a:t>
            </a:r>
          </a:p>
        </p:txBody>
      </p:sp>
      <p:grpSp>
        <p:nvGrpSpPr>
          <p:cNvPr id="63" name="Group 62"/>
          <p:cNvGrpSpPr/>
          <p:nvPr/>
        </p:nvGrpSpPr>
        <p:grpSpPr>
          <a:xfrm>
            <a:off x="9351474" y="1765776"/>
            <a:ext cx="737312" cy="635613"/>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652021" y="1765776"/>
            <a:ext cx="737312" cy="635613"/>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9003841" y="1153396"/>
            <a:ext cx="737312" cy="635613"/>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3231716" y="1765776"/>
            <a:ext cx="737312" cy="635613"/>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532264" y="1765776"/>
            <a:ext cx="737312" cy="635613"/>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76541" y="1163844"/>
            <a:ext cx="737312" cy="635613"/>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2178632" y="1153396"/>
            <a:ext cx="737312" cy="635613"/>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74644" y="1157381"/>
            <a:ext cx="737312" cy="635613"/>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0011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500"/>
                                        <p:tgtEl>
                                          <p:spTgt spid="58"/>
                                        </p:tgtEl>
                                      </p:cBhvr>
                                    </p:animEffect>
                                    <p:anim calcmode="lin" valueType="num">
                                      <p:cBhvr>
                                        <p:cTn id="13" dur="1500" fill="hold"/>
                                        <p:tgtEl>
                                          <p:spTgt spid="58"/>
                                        </p:tgtEl>
                                        <p:attrNameLst>
                                          <p:attrName>ppt_x</p:attrName>
                                        </p:attrNameLst>
                                      </p:cBhvr>
                                      <p:tavLst>
                                        <p:tav tm="0">
                                          <p:val>
                                            <p:strVal val="#ppt_x"/>
                                          </p:val>
                                        </p:tav>
                                        <p:tav tm="100000">
                                          <p:val>
                                            <p:strVal val="#ppt_x"/>
                                          </p:val>
                                        </p:tav>
                                      </p:tavLst>
                                    </p:anim>
                                    <p:anim calcmode="lin" valueType="num">
                                      <p:cBhvr>
                                        <p:cTn id="14" dur="15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109193" y="5112665"/>
            <a:ext cx="4193954" cy="2156645"/>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6" name="Group 5"/>
          <p:cNvGrpSpPr/>
          <p:nvPr/>
        </p:nvGrpSpPr>
        <p:grpSpPr>
          <a:xfrm>
            <a:off x="4622162" y="5271119"/>
            <a:ext cx="737312" cy="635613"/>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90255" y="5857861"/>
            <a:ext cx="2894816" cy="230524"/>
          </a:xfrm>
          <a:prstGeom prst="rect">
            <a:avLst/>
          </a:prstGeom>
          <a:noFill/>
        </p:spPr>
        <p:txBody>
          <a:bodyPr wrap="square" lIns="0" tIns="0" rIns="0" bIns="0" rtlCol="0">
            <a:spAutoFit/>
          </a:bodyPr>
          <a:lstStyle/>
          <a:p>
            <a:pPr algn="r">
              <a:lnSpc>
                <a:spcPct val="80000"/>
              </a:lnSpc>
              <a:spcBef>
                <a:spcPct val="20000"/>
              </a:spcBef>
              <a:buSzPct val="80000"/>
            </a:pPr>
            <a:r>
              <a:rPr lang="en-US" sz="1836" dirty="0">
                <a:gradFill>
                  <a:gsLst>
                    <a:gs pos="0">
                      <a:srgbClr val="FFFFFF"/>
                    </a:gs>
                    <a:gs pos="100000">
                      <a:srgbClr val="FFFFFF"/>
                    </a:gs>
                  </a:gsLst>
                  <a:lin ang="5400000" scaled="0"/>
                </a:gradFill>
              </a:rPr>
              <a:t>Your Data Center</a:t>
            </a:r>
          </a:p>
        </p:txBody>
      </p:sp>
      <p:grpSp>
        <p:nvGrpSpPr>
          <p:cNvPr id="26" name="Group 25"/>
          <p:cNvGrpSpPr/>
          <p:nvPr/>
        </p:nvGrpSpPr>
        <p:grpSpPr>
          <a:xfrm>
            <a:off x="5992452" y="5267134"/>
            <a:ext cx="737312" cy="635613"/>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309652" y="5267134"/>
            <a:ext cx="737312" cy="635613"/>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714533" y="6045268"/>
            <a:ext cx="3007147" cy="88221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ect">
                <a:avLst/>
              </a:prstGeom>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ect">
                <a:avLst/>
              </a:prstGeom>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ect">
                <a:avLst/>
              </a:prstGeom>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ect">
                <a:avLst/>
              </a:prstGeom>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ect">
                <a:avLst/>
              </a:prstGeom>
            </p:spPr>
          </p:pic>
        </p:grpSp>
      </p:grpSp>
      <p:sp>
        <p:nvSpPr>
          <p:cNvPr id="71" name="Rounded Rectangle 70"/>
          <p:cNvSpPr/>
          <p:nvPr/>
        </p:nvSpPr>
        <p:spPr bwMode="auto">
          <a:xfrm>
            <a:off x="2902304" y="1191567"/>
            <a:ext cx="2996560" cy="1491335"/>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4" name="Rounded Rectangle 3"/>
          <p:cNvSpPr/>
          <p:nvPr/>
        </p:nvSpPr>
        <p:spPr bwMode="auto">
          <a:xfrm>
            <a:off x="846051" y="1054763"/>
            <a:ext cx="3097249" cy="170499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8" name="Rounded Rectangle 7"/>
          <p:cNvSpPr/>
          <p:nvPr/>
        </p:nvSpPr>
        <p:spPr bwMode="auto">
          <a:xfrm>
            <a:off x="1377801" y="783840"/>
            <a:ext cx="3480273" cy="2288264"/>
          </a:xfrm>
          <a:prstGeom prst="roundRect">
            <a:avLst/>
          </a:prstGeom>
          <a:solidFill>
            <a:srgbClr val="FFFFFF">
              <a:alpha val="9411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9" name="Rounded Rectangle 8"/>
          <p:cNvSpPr/>
          <p:nvPr/>
        </p:nvSpPr>
        <p:spPr bwMode="auto">
          <a:xfrm>
            <a:off x="476435" y="1692462"/>
            <a:ext cx="2768957" cy="1236010"/>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11" name="Rounded Rectangle 10"/>
          <p:cNvSpPr/>
          <p:nvPr/>
        </p:nvSpPr>
        <p:spPr bwMode="auto">
          <a:xfrm>
            <a:off x="3581801" y="996684"/>
            <a:ext cx="1835967" cy="91861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16" name="TextBox 15"/>
          <p:cNvSpPr txBox="1"/>
          <p:nvPr/>
        </p:nvSpPr>
        <p:spPr>
          <a:xfrm>
            <a:off x="1618929" y="438608"/>
            <a:ext cx="2894816" cy="230524"/>
          </a:xfrm>
          <a:prstGeom prst="rect">
            <a:avLst/>
          </a:prstGeom>
          <a:noFill/>
        </p:spPr>
        <p:txBody>
          <a:bodyPr wrap="square" lIns="0" tIns="0" rIns="0" bIns="0" rtlCol="0">
            <a:spAutoFit/>
          </a:bodyPr>
          <a:lstStyle/>
          <a:p>
            <a:pPr algn="ctr">
              <a:lnSpc>
                <a:spcPct val="80000"/>
              </a:lnSpc>
              <a:spcBef>
                <a:spcPct val="20000"/>
              </a:spcBef>
              <a:buSzPct val="80000"/>
            </a:pPr>
            <a:r>
              <a:rPr lang="en-US" sz="1836" dirty="0" smtClean="0">
                <a:gradFill>
                  <a:gsLst>
                    <a:gs pos="0">
                      <a:srgbClr val="FFFFFF"/>
                    </a:gs>
                    <a:gs pos="100000">
                      <a:srgbClr val="FFFFFF"/>
                    </a:gs>
                  </a:gsLst>
                  <a:lin ang="5400000" scaled="0"/>
                </a:gradFill>
              </a:rPr>
              <a:t>Azure</a:t>
            </a:r>
            <a:endParaRPr lang="en-US" sz="1836" dirty="0">
              <a:gradFill>
                <a:gsLst>
                  <a:gs pos="0">
                    <a:srgbClr val="FFFFFF"/>
                  </a:gs>
                  <a:gs pos="100000">
                    <a:srgbClr val="FFFFFF"/>
                  </a:gs>
                </a:gsLst>
                <a:lin ang="5400000" scaled="0"/>
              </a:gradFill>
            </a:endParaRPr>
          </a:p>
        </p:txBody>
      </p:sp>
      <p:sp>
        <p:nvSpPr>
          <p:cNvPr id="52" name="Rounded Rectangle 51"/>
          <p:cNvSpPr/>
          <p:nvPr/>
        </p:nvSpPr>
        <p:spPr bwMode="auto">
          <a:xfrm>
            <a:off x="8980783" y="1191567"/>
            <a:ext cx="2996560" cy="1491335"/>
          </a:xfrm>
          <a:prstGeom prst="round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55" name="Rounded Rectangle 54"/>
          <p:cNvSpPr/>
          <p:nvPr/>
        </p:nvSpPr>
        <p:spPr bwMode="auto">
          <a:xfrm>
            <a:off x="6965809" y="1054763"/>
            <a:ext cx="3097249" cy="1704996"/>
          </a:xfrm>
          <a:prstGeom prst="roundRect">
            <a:avLst>
              <a:gd name="adj" fmla="val 19324"/>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56" name="Rounded Rectangle 55"/>
          <p:cNvSpPr/>
          <p:nvPr/>
        </p:nvSpPr>
        <p:spPr bwMode="auto">
          <a:xfrm>
            <a:off x="7497559" y="783841"/>
            <a:ext cx="3480273" cy="2144632"/>
          </a:xfrm>
          <a:prstGeom prst="roundRect">
            <a:avLst/>
          </a:prstGeom>
          <a:solidFill>
            <a:srgbClr val="FFFFFF">
              <a:alpha val="9411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57" name="Rounded Rectangle 56"/>
          <p:cNvSpPr/>
          <p:nvPr/>
        </p:nvSpPr>
        <p:spPr bwMode="auto">
          <a:xfrm>
            <a:off x="7237763" y="1998282"/>
            <a:ext cx="2768957" cy="1236010"/>
          </a:xfrm>
          <a:prstGeom prst="roundRect">
            <a:avLst/>
          </a:prstGeom>
          <a:solidFill>
            <a:srgbClr val="FFFFFF">
              <a:alpha val="4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58" name="Rounded Rectangle 57"/>
          <p:cNvSpPr/>
          <p:nvPr/>
        </p:nvSpPr>
        <p:spPr bwMode="auto">
          <a:xfrm>
            <a:off x="9741154" y="996684"/>
            <a:ext cx="1835967" cy="918616"/>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62" name="TextBox 61"/>
          <p:cNvSpPr txBox="1"/>
          <p:nvPr/>
        </p:nvSpPr>
        <p:spPr>
          <a:xfrm>
            <a:off x="7738686" y="438608"/>
            <a:ext cx="2894816" cy="230524"/>
          </a:xfrm>
          <a:prstGeom prst="rect">
            <a:avLst/>
          </a:prstGeom>
          <a:noFill/>
        </p:spPr>
        <p:txBody>
          <a:bodyPr wrap="square" lIns="0" tIns="0" rIns="0" bIns="0" rtlCol="0">
            <a:spAutoFit/>
          </a:bodyPr>
          <a:lstStyle/>
          <a:p>
            <a:pPr algn="ctr">
              <a:lnSpc>
                <a:spcPct val="80000"/>
              </a:lnSpc>
              <a:spcBef>
                <a:spcPct val="20000"/>
              </a:spcBef>
              <a:buSzPct val="80000"/>
            </a:pPr>
            <a:r>
              <a:rPr lang="en-US" sz="1836" dirty="0">
                <a:gradFill>
                  <a:gsLst>
                    <a:gs pos="0">
                      <a:srgbClr val="FFFFFF"/>
                    </a:gs>
                    <a:gs pos="100000">
                      <a:srgbClr val="FFFFFF"/>
                    </a:gs>
                  </a:gsLst>
                  <a:lin ang="5400000" scaled="0"/>
                </a:gradFill>
              </a:rPr>
              <a:t>Other Service Providers</a:t>
            </a:r>
          </a:p>
        </p:txBody>
      </p:sp>
      <p:grpSp>
        <p:nvGrpSpPr>
          <p:cNvPr id="63" name="Group 62"/>
          <p:cNvGrpSpPr/>
          <p:nvPr/>
        </p:nvGrpSpPr>
        <p:grpSpPr>
          <a:xfrm>
            <a:off x="9351474" y="1765776"/>
            <a:ext cx="737312" cy="635613"/>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652021" y="1765776"/>
            <a:ext cx="737312" cy="635613"/>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9003841" y="1153396"/>
            <a:ext cx="737312" cy="635613"/>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3231716" y="1765776"/>
            <a:ext cx="737312" cy="635613"/>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532264" y="1765776"/>
            <a:ext cx="737312" cy="635613"/>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76541" y="1163844"/>
            <a:ext cx="737312" cy="635613"/>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2178632" y="1153396"/>
            <a:ext cx="737312" cy="635613"/>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303148" y="1157381"/>
            <a:ext cx="737312" cy="635613"/>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5002" y="0"/>
            <a:ext cx="12431473"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 name="Title 3"/>
          <p:cNvSpPr txBox="1">
            <a:spLocks/>
          </p:cNvSpPr>
          <p:nvPr/>
        </p:nvSpPr>
        <p:spPr>
          <a:xfrm>
            <a:off x="2422247" y="2757712"/>
            <a:ext cx="7640811" cy="198818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en-US" sz="14075" dirty="0"/>
              <a:t>no lock-in</a:t>
            </a:r>
          </a:p>
        </p:txBody>
      </p:sp>
    </p:spTree>
    <p:extLst>
      <p:ext uri="{BB962C8B-B14F-4D97-AF65-F5344CB8AC3E}">
        <p14:creationId xmlns:p14="http://schemas.microsoft.com/office/powerpoint/2010/main" val="342937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78505" y="2028825"/>
            <a:ext cx="7824865" cy="3990976"/>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a:lnSpc>
                <a:spcPct val="100000"/>
              </a:lnSpc>
              <a:spcAft>
                <a:spcPts val="600"/>
              </a:spcAft>
            </a:pPr>
            <a:r>
              <a:rPr lang="en-US" sz="4800" dirty="0" smtClean="0">
                <a:solidFill>
                  <a:schemeClr val="bg2">
                    <a:lumMod val="60000"/>
                    <a:lumOff val="40000"/>
                  </a:schemeClr>
                </a:solidFill>
                <a:latin typeface="Segoe UI Light"/>
              </a:rPr>
              <a:t>Azure App Service</a:t>
            </a:r>
            <a:r>
              <a:rPr lang="en-US" sz="4800" dirty="0" smtClean="0">
                <a:solidFill>
                  <a:srgbClr val="FFFFFF"/>
                </a:solidFill>
                <a:latin typeface="Segoe UI Light"/>
              </a:rPr>
              <a:t/>
            </a:r>
            <a:br>
              <a:rPr lang="en-US" sz="4800" dirty="0" smtClean="0">
                <a:solidFill>
                  <a:srgbClr val="FFFFFF"/>
                </a:solidFill>
                <a:latin typeface="Segoe UI Light"/>
              </a:rPr>
            </a:br>
            <a:r>
              <a:rPr lang="en-US" sz="3600" dirty="0" smtClean="0">
                <a:solidFill>
                  <a:schemeClr val="tx1">
                    <a:lumMod val="65000"/>
                  </a:schemeClr>
                </a:solidFill>
                <a:latin typeface="Segoe UI Light"/>
              </a:rPr>
              <a:t>Build and scale great cloud apps</a:t>
            </a:r>
            <a:endParaRPr lang="en-US" sz="1400" dirty="0">
              <a:solidFill>
                <a:schemeClr val="tx1">
                  <a:lumMod val="65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a:lnSpc>
                  <a:spcPct val="200000"/>
                </a:lnSpc>
                <a:spcAft>
                  <a:spcPts val="600"/>
                </a:spcAft>
              </a:pPr>
              <a:r>
                <a:rPr lang="en-US" sz="2400" dirty="0" smtClean="0">
                  <a:solidFill>
                    <a:srgbClr val="DFDFDE"/>
                  </a:solidFill>
                </a:rPr>
                <a:t>Web Apps</a:t>
              </a:r>
            </a:p>
            <a:p>
              <a:pPr>
                <a:lnSpc>
                  <a:spcPct val="200000"/>
                </a:lnSpc>
                <a:spcAft>
                  <a:spcPts val="600"/>
                </a:spcAft>
              </a:pPr>
              <a:r>
                <a:rPr lang="en-US" sz="2400" dirty="0" smtClean="0">
                  <a:solidFill>
                    <a:srgbClr val="DFDFDE"/>
                  </a:solidFill>
                </a:rPr>
                <a:t>Mobile Apps</a:t>
              </a:r>
            </a:p>
            <a:p>
              <a:pPr>
                <a:lnSpc>
                  <a:spcPct val="200000"/>
                </a:lnSpc>
                <a:spcAft>
                  <a:spcPts val="600"/>
                </a:spcAft>
              </a:pPr>
              <a:r>
                <a:rPr lang="en-US" sz="2400" dirty="0" smtClean="0">
                  <a:solidFill>
                    <a:srgbClr val="DFDFDE"/>
                  </a:solidFill>
                </a:rPr>
                <a:t>Logic Apps</a:t>
              </a:r>
            </a:p>
            <a:p>
              <a:pPr>
                <a:lnSpc>
                  <a:spcPct val="200000"/>
                </a:lnSpc>
                <a:spcAft>
                  <a:spcPts val="600"/>
                </a:spcAft>
              </a:pPr>
              <a:r>
                <a:rPr lang="en-US" sz="2400" dirty="0" smtClean="0">
                  <a:solidFill>
                    <a:srgbClr val="DFDFDE"/>
                  </a:solidFill>
                </a:rPr>
                <a:t>API Apps</a:t>
              </a:r>
            </a:p>
          </p:txBody>
        </p:sp>
      </p:grpSp>
    </p:spTree>
    <p:extLst>
      <p:ext uri="{BB962C8B-B14F-4D97-AF65-F5344CB8AC3E}">
        <p14:creationId xmlns:p14="http://schemas.microsoft.com/office/powerpoint/2010/main" val="96029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00" name="Group 99"/>
          <p:cNvGrpSpPr/>
          <p:nvPr/>
        </p:nvGrpSpPr>
        <p:grpSpPr>
          <a:xfrm>
            <a:off x="219443" y="686086"/>
            <a:ext cx="12000266" cy="5618008"/>
            <a:chOff x="219443" y="273131"/>
            <a:chExt cx="12000266" cy="5618008"/>
          </a:xfrm>
        </p:grpSpPr>
        <p:sp>
          <p:nvSpPr>
            <p:cNvPr id="35" name="Rectangle 34"/>
            <p:cNvSpPr/>
            <p:nvPr/>
          </p:nvSpPr>
          <p:spPr bwMode="auto">
            <a:xfrm>
              <a:off x="219443" y="4348026"/>
              <a:ext cx="12000266" cy="1543113"/>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u="sng"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9443" y="273131"/>
              <a:ext cx="3937658" cy="3978020"/>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u="sng"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250747" y="273131"/>
              <a:ext cx="3937658" cy="3978020"/>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u="sng"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282051" y="273131"/>
              <a:ext cx="3937658" cy="3978020"/>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u="sng"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426724" y="827624"/>
            <a:ext cx="3217960" cy="737473"/>
            <a:chOff x="426724" y="414669"/>
            <a:chExt cx="3217960" cy="737473"/>
          </a:xfrm>
        </p:grpSpPr>
        <p:sp>
          <p:nvSpPr>
            <p:cNvPr id="23" name="TextBox 22"/>
            <p:cNvSpPr txBox="1"/>
            <p:nvPr/>
          </p:nvSpPr>
          <p:spPr>
            <a:xfrm>
              <a:off x="1060347" y="414669"/>
              <a:ext cx="2584337" cy="737473"/>
            </a:xfrm>
            <a:prstGeom prst="hexagon">
              <a:avLst/>
            </a:prstGeom>
            <a:noFill/>
          </p:spPr>
          <p:txBody>
            <a:bodyPr wrap="square" rtlCol="0">
              <a:spAutoFit/>
            </a:bodyPr>
            <a:lstStyle/>
            <a:p>
              <a:pPr defTabSz="914400">
                <a:defRPr/>
              </a:pPr>
              <a:r>
                <a:rPr lang="en-US" sz="3200" kern="0" dirty="0" smtClean="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454036" y="841693"/>
            <a:ext cx="3011508" cy="727065"/>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914400">
                <a:defRPr/>
              </a:pPr>
              <a:r>
                <a:rPr lang="en-US" sz="3200" kern="0" dirty="0" smtClean="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498659" y="841948"/>
            <a:ext cx="3461670" cy="801077"/>
            <a:chOff x="8498659" y="428993"/>
            <a:chExt cx="3461670" cy="801077"/>
          </a:xfrm>
        </p:grpSpPr>
        <p:sp>
          <p:nvSpPr>
            <p:cNvPr id="19" name="TextBox 18"/>
            <p:cNvSpPr txBox="1"/>
            <p:nvPr/>
          </p:nvSpPr>
          <p:spPr>
            <a:xfrm>
              <a:off x="9167121" y="503908"/>
              <a:ext cx="2793208" cy="726162"/>
            </a:xfrm>
            <a:prstGeom prst="flowChartOffpageConnector">
              <a:avLst/>
            </a:prstGeom>
            <a:noFill/>
          </p:spPr>
          <p:txBody>
            <a:bodyPr wrap="square" rtlCol="0">
              <a:spAutoFit/>
            </a:bodyPr>
            <a:lstStyle/>
            <a:p>
              <a:pPr defTabSz="914400">
                <a:defRPr/>
              </a:pPr>
              <a:r>
                <a:rPr lang="en-US" sz="3200" kern="0" dirty="0" smtClean="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95655" y="5084298"/>
            <a:ext cx="2640891" cy="832121"/>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6162"/>
            </a:xfrm>
            <a:prstGeom prst="flowChartOffpageConnector">
              <a:avLst/>
            </a:prstGeom>
            <a:noFill/>
          </p:spPr>
          <p:txBody>
            <a:bodyPr wrap="square" rtlCol="0">
              <a:spAutoFit/>
            </a:bodyPr>
            <a:lstStyle/>
            <a:p>
              <a:pPr defTabSz="914400">
                <a:defRPr/>
              </a:pPr>
              <a:r>
                <a:rPr lang="en-US" sz="3200" kern="0" dirty="0" smtClean="0">
                  <a:solidFill>
                    <a:srgbClr val="FFFFFF"/>
                  </a:solidFill>
                  <a:latin typeface="+mj-lt"/>
                  <a:cs typeface="Segoe UI Semilight" panose="020B0402040204020203" pitchFamily="34" charset="0"/>
                </a:rPr>
                <a:t>API </a:t>
              </a:r>
              <a:r>
                <a:rPr lang="en-US" sz="3200" kern="0" dirty="0">
                  <a:solidFill>
                    <a:srgbClr val="FFFFFF"/>
                  </a:solidFill>
                  <a:latin typeface="+mj-lt"/>
                  <a:cs typeface="Segoe UI Semilight" panose="020B0402040204020203" pitchFamily="34" charset="0"/>
                </a:rPr>
                <a:t>A</a:t>
              </a:r>
              <a:r>
                <a:rPr lang="en-US" sz="3200" kern="0" dirty="0" smtClean="0">
                  <a:solidFill>
                    <a:srgbClr val="FFFFFF"/>
                  </a:solidFill>
                  <a:latin typeface="+mj-lt"/>
                  <a:cs typeface="Segoe UI Semilight" panose="020B0402040204020203" pitchFamily="34" charset="0"/>
                </a:rPr>
                <a:t>pps</a:t>
              </a:r>
            </a:p>
          </p:txBody>
        </p:sp>
      </p:grpSp>
      <p:grpSp>
        <p:nvGrpSpPr>
          <p:cNvPr id="5" name="Group 4"/>
          <p:cNvGrpSpPr/>
          <p:nvPr/>
        </p:nvGrpSpPr>
        <p:grpSpPr>
          <a:xfrm>
            <a:off x="5690280" y="4975723"/>
            <a:ext cx="1130838" cy="113083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978856" y="4975723"/>
            <a:ext cx="1130838" cy="113083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503509" y="4975723"/>
            <a:ext cx="1130838" cy="113083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774918" y="4975723"/>
            <a:ext cx="1130838" cy="113083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46879" y="2102920"/>
            <a:ext cx="1253713" cy="1278643"/>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400" dirty="0" smtClean="0">
                  <a:latin typeface="Segoe UI Semilight" panose="020B0402040204020203" pitchFamily="34" charset="0"/>
                  <a:cs typeface="Segoe UI Semilight" panose="020B0402040204020203" pitchFamily="34" charset="0"/>
                </a:rPr>
                <a:t>Customer site</a:t>
              </a:r>
              <a:endParaRPr lang="en-US" sz="1400" dirty="0">
                <a:latin typeface="Segoe UI Semilight" panose="020B0402040204020203" pitchFamily="34" charset="0"/>
                <a:cs typeface="Segoe UI Semilight" panose="020B0402040204020203" pitchFamily="34" charset="0"/>
              </a:endParaRPr>
            </a:p>
          </p:txBody>
        </p:sp>
      </p:grpSp>
      <p:grpSp>
        <p:nvGrpSpPr>
          <p:cNvPr id="105" name="Group 104"/>
          <p:cNvGrpSpPr/>
          <p:nvPr/>
        </p:nvGrpSpPr>
        <p:grpSpPr>
          <a:xfrm>
            <a:off x="10278458" y="1670540"/>
            <a:ext cx="1681871" cy="1314253"/>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400" dirty="0" smtClean="0">
                  <a:latin typeface="Segoe UI Semilight" panose="020B0402040204020203" pitchFamily="34" charset="0"/>
                  <a:cs typeface="Segoe UI Semilight" panose="020B0402040204020203" pitchFamily="34" charset="0"/>
                </a:rPr>
                <a:t>Administration App</a:t>
              </a:r>
              <a:endParaRPr lang="en-US" sz="1400" dirty="0">
                <a:latin typeface="Segoe UI Semilight" panose="020B0402040204020203" pitchFamily="34" charset="0"/>
                <a:cs typeface="Segoe UI Semilight" panose="020B0402040204020203" pitchFamily="34" charset="0"/>
              </a:endParaRP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444299" y="2105179"/>
            <a:ext cx="1538626" cy="1278643"/>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400" dirty="0" smtClean="0">
                  <a:latin typeface="Segoe UI Semilight" panose="020B0402040204020203" pitchFamily="34" charset="0"/>
                  <a:cs typeface="Segoe UI Semilight" panose="020B0402040204020203" pitchFamily="34" charset="0"/>
                </a:rPr>
                <a:t>Order Completed</a:t>
              </a:r>
              <a:endParaRPr lang="en-US" sz="1400" dirty="0">
                <a:latin typeface="Segoe UI Semilight" panose="020B0402040204020203" pitchFamily="34" charset="0"/>
                <a:cs typeface="Segoe UI Semilight" panose="020B0402040204020203" pitchFamily="34" charset="0"/>
              </a:endParaRP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498659" y="2700344"/>
            <a:ext cx="1341232" cy="904858"/>
          </a:xfrm>
          <a:prstGeom prst="rect">
            <a:avLst/>
          </a:prstGeom>
        </p:spPr>
      </p:pic>
      <p:pic>
        <p:nvPicPr>
          <p:cNvPr id="72" name="Picture 71"/>
          <p:cNvPicPr>
            <a:picLocks noChangeAspect="1"/>
          </p:cNvPicPr>
          <p:nvPr/>
        </p:nvPicPr>
        <p:blipFill>
          <a:blip r:embed="rId10"/>
          <a:stretch>
            <a:fillRect/>
          </a:stretch>
        </p:blipFill>
        <p:spPr>
          <a:xfrm>
            <a:off x="8690479" y="2868324"/>
            <a:ext cx="1341232" cy="904858"/>
          </a:xfrm>
          <a:prstGeom prst="rect">
            <a:avLst/>
          </a:prstGeom>
        </p:spPr>
      </p:pic>
      <p:grpSp>
        <p:nvGrpSpPr>
          <p:cNvPr id="67" name="Group 66"/>
          <p:cNvGrpSpPr/>
          <p:nvPr/>
        </p:nvGrpSpPr>
        <p:grpSpPr>
          <a:xfrm>
            <a:off x="8908086" y="3007894"/>
            <a:ext cx="1341232" cy="1314253"/>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400" dirty="0" smtClean="0">
                  <a:latin typeface="Segoe UI Semilight" panose="020B0402040204020203" pitchFamily="34" charset="0"/>
                  <a:cs typeface="Segoe UI Semilight" panose="020B0402040204020203" pitchFamily="34" charset="0"/>
                </a:rPr>
                <a:t>Customer App</a:t>
              </a:r>
              <a:endParaRPr lang="en-US" sz="1400" dirty="0">
                <a:latin typeface="Segoe UI Semilight" panose="020B0402040204020203" pitchFamily="34" charset="0"/>
                <a:cs typeface="Segoe UI Semilight" panose="020B0402040204020203" pitchFamily="34" charset="0"/>
              </a:endParaRP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232100" y="4975723"/>
            <a:ext cx="1133574" cy="1132597"/>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42948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IT Capacity Planning</a:t>
            </a:r>
            <a:endParaRPr lang="en-US" dirty="0"/>
          </a:p>
        </p:txBody>
      </p:sp>
    </p:spTree>
    <p:extLst>
      <p:ext uri="{BB962C8B-B14F-4D97-AF65-F5344CB8AC3E}">
        <p14:creationId xmlns:p14="http://schemas.microsoft.com/office/powerpoint/2010/main" val="384572514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16379" y="2519557"/>
            <a:ext cx="7480132" cy="4434042"/>
            <a:chOff x="4420923" y="2470374"/>
            <a:chExt cx="7332220" cy="4347494"/>
          </a:xfrm>
        </p:grpSpPr>
        <p:pic>
          <p:nvPicPr>
            <p:cNvPr id="1027"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05649" y="2470374"/>
              <a:ext cx="4347494" cy="434749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29985" y="3595997"/>
              <a:ext cx="2854135" cy="2854135"/>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3" descr="C:\Users\Jonahs\Dropbox\Critical Resources\Helveticons Basic\Png\512x512\Cloud 512x512.png"/>
            <p:cNvPicPr>
              <a:picLocks noChangeAspect="1" noChangeArrowheads="1"/>
            </p:cNvPicPr>
            <p:nvPr/>
          </p:nvPicPr>
          <p:blipFill>
            <a:blip r:embed="rId5" cstate="print">
              <a:duotone>
                <a:prstClr val="black"/>
                <a:schemeClr val="bg1">
                  <a:lumMod val="50000"/>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135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420923" y="4403409"/>
              <a:ext cx="1803636" cy="18036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4" name="Rectangle 123"/>
          <p:cNvSpPr/>
          <p:nvPr/>
        </p:nvSpPr>
        <p:spPr>
          <a:xfrm>
            <a:off x="1736088" y="1432728"/>
            <a:ext cx="1650528" cy="652822"/>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070" fontAlgn="base">
              <a:spcAft>
                <a:spcPct val="0"/>
              </a:spcAft>
            </a:pPr>
            <a:r>
              <a:rPr lang="en-US" sz="2040" dirty="0">
                <a:solidFill>
                  <a:schemeClr val="tx1"/>
                </a:solidFill>
                <a:ea typeface="Kozuka Gothic Pro R" pitchFamily="34" charset="-128"/>
              </a:rPr>
              <a:t>Your Datacenter</a:t>
            </a:r>
          </a:p>
        </p:txBody>
      </p:sp>
      <p:sp>
        <p:nvSpPr>
          <p:cNvPr id="128" name="Rectangle 127"/>
          <p:cNvSpPr/>
          <p:nvPr/>
        </p:nvSpPr>
        <p:spPr>
          <a:xfrm>
            <a:off x="1715332" y="4496968"/>
            <a:ext cx="1671290" cy="388585"/>
          </a:xfrm>
          <a:prstGeom prst="rect">
            <a:avLst/>
          </a:prstGeom>
          <a:solidFill>
            <a:srgbClr val="6BB700"/>
          </a:solidFill>
          <a:ln w="9525" cap="flat" cmpd="sng" algn="ctr">
            <a:noFill/>
            <a:prstDash val="solid"/>
          </a:ln>
          <a:effectLst/>
        </p:spPr>
        <p:txBody>
          <a:bodyPr lIns="93260" tIns="46631" rIns="93260" bIns="4663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72"/>
            <a:r>
              <a:rPr lang="en-US" sz="1496" dirty="0">
                <a:solidFill>
                  <a:schemeClr val="tx1"/>
                </a:solidFill>
                <a:ea typeface="Segoe UI" pitchFamily="34" charset="0"/>
                <a:cs typeface="Segoe UI" pitchFamily="34" charset="0"/>
              </a:rPr>
              <a:t>Virtualization</a:t>
            </a:r>
          </a:p>
        </p:txBody>
      </p:sp>
      <p:sp>
        <p:nvSpPr>
          <p:cNvPr id="129" name="Rectangle 128"/>
          <p:cNvSpPr/>
          <p:nvPr/>
        </p:nvSpPr>
        <p:spPr>
          <a:xfrm>
            <a:off x="1715332" y="4033096"/>
            <a:ext cx="1671290" cy="388585"/>
          </a:xfrm>
          <a:prstGeom prst="rect">
            <a:avLst/>
          </a:prstGeom>
          <a:solidFill>
            <a:srgbClr val="6BB700"/>
          </a:solidFill>
          <a:ln w="9525" cap="flat" cmpd="sng" algn="ctr">
            <a:noFill/>
            <a:prstDash val="solid"/>
          </a:ln>
          <a:effectLst/>
        </p:spPr>
        <p:txBody>
          <a:bodyPr lIns="93260" tIns="46631" rIns="93260" bIns="4663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72"/>
            <a:r>
              <a:rPr lang="en-US" sz="1496" dirty="0">
                <a:solidFill>
                  <a:schemeClr val="tx1"/>
                </a:solidFill>
                <a:ea typeface="Segoe UI" pitchFamily="34" charset="0"/>
                <a:cs typeface="Segoe UI" pitchFamily="34" charset="0"/>
              </a:rPr>
              <a:t>O/S</a:t>
            </a:r>
          </a:p>
        </p:txBody>
      </p:sp>
      <p:sp>
        <p:nvSpPr>
          <p:cNvPr id="130" name="Rectangle 129"/>
          <p:cNvSpPr/>
          <p:nvPr/>
        </p:nvSpPr>
        <p:spPr>
          <a:xfrm>
            <a:off x="1715332" y="4960840"/>
            <a:ext cx="1671290" cy="388585"/>
          </a:xfrm>
          <a:prstGeom prst="rect">
            <a:avLst/>
          </a:prstGeom>
          <a:solidFill>
            <a:srgbClr val="6BB700"/>
          </a:solidFill>
          <a:ln w="9525" cap="flat" cmpd="sng" algn="ctr">
            <a:noFill/>
            <a:prstDash val="solid"/>
          </a:ln>
          <a:effectLst/>
        </p:spPr>
        <p:txBody>
          <a:bodyPr lIns="93260" tIns="46631" rIns="93260" bIns="4663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72"/>
            <a:r>
              <a:rPr lang="en-US" sz="1496" dirty="0">
                <a:solidFill>
                  <a:schemeClr val="tx1"/>
                </a:solidFill>
                <a:ea typeface="Segoe UI" pitchFamily="34" charset="0"/>
                <a:cs typeface="Segoe UI" pitchFamily="34" charset="0"/>
              </a:rPr>
              <a:t>Hardware</a:t>
            </a:r>
          </a:p>
        </p:txBody>
      </p:sp>
      <p:sp>
        <p:nvSpPr>
          <p:cNvPr id="133" name="Rectangle 132"/>
          <p:cNvSpPr/>
          <p:nvPr/>
        </p:nvSpPr>
        <p:spPr>
          <a:xfrm>
            <a:off x="1715332" y="3569221"/>
            <a:ext cx="1671290" cy="388585"/>
          </a:xfrm>
          <a:prstGeom prst="rect">
            <a:avLst/>
          </a:prstGeom>
          <a:solidFill>
            <a:srgbClr val="6BB700"/>
          </a:solidFill>
          <a:ln w="9525" cap="flat" cmpd="sng" algn="ctr">
            <a:noFill/>
            <a:prstDash val="solid"/>
          </a:ln>
          <a:effectLst/>
        </p:spPr>
        <p:txBody>
          <a:bodyPr lIns="0" tIns="46631" rIns="0" bIns="4663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72"/>
            <a:r>
              <a:rPr lang="en-US" sz="1496" dirty="0">
                <a:solidFill>
                  <a:schemeClr val="tx1"/>
                </a:solidFill>
                <a:ea typeface="Segoe UI" pitchFamily="34" charset="0"/>
                <a:cs typeface="Segoe UI" pitchFamily="34" charset="0"/>
              </a:rPr>
              <a:t>Network</a:t>
            </a:r>
          </a:p>
        </p:txBody>
      </p:sp>
      <p:sp>
        <p:nvSpPr>
          <p:cNvPr id="134" name="Rectangle 133"/>
          <p:cNvSpPr/>
          <p:nvPr/>
        </p:nvSpPr>
        <p:spPr>
          <a:xfrm>
            <a:off x="1715332" y="2624151"/>
            <a:ext cx="1671290" cy="388585"/>
          </a:xfrm>
          <a:prstGeom prst="rect">
            <a:avLst/>
          </a:prstGeom>
          <a:solidFill>
            <a:srgbClr val="6BB700"/>
          </a:solidFill>
          <a:ln w="9525" cap="flat" cmpd="sng" algn="ctr">
            <a:noFill/>
            <a:prstDash val="solid"/>
          </a:ln>
          <a:effectLst/>
        </p:spPr>
        <p:txBody>
          <a:bodyPr lIns="93260" tIns="46631" rIns="93260" bIns="4663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72"/>
            <a:r>
              <a:rPr lang="en-US" sz="1496" dirty="0">
                <a:solidFill>
                  <a:schemeClr val="tx1"/>
                </a:solidFill>
                <a:ea typeface="Segoe UI" pitchFamily="34" charset="0"/>
                <a:cs typeface="Segoe UI" pitchFamily="34" charset="0"/>
              </a:rPr>
              <a:t>Data</a:t>
            </a:r>
          </a:p>
        </p:txBody>
      </p:sp>
      <p:sp>
        <p:nvSpPr>
          <p:cNvPr id="135" name="Rectangle 134"/>
          <p:cNvSpPr/>
          <p:nvPr/>
        </p:nvSpPr>
        <p:spPr>
          <a:xfrm>
            <a:off x="1715332" y="2160277"/>
            <a:ext cx="1671290" cy="388585"/>
          </a:xfrm>
          <a:prstGeom prst="rect">
            <a:avLst/>
          </a:prstGeom>
          <a:solidFill>
            <a:srgbClr val="6BB700"/>
          </a:solidFill>
          <a:ln w="9525" cap="flat" cmpd="sng" algn="ctr">
            <a:noFill/>
            <a:prstDash val="solid"/>
          </a:ln>
          <a:effectLst/>
        </p:spPr>
        <p:txBody>
          <a:bodyPr lIns="93260" tIns="46631" rIns="93260" bIns="4663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72"/>
            <a:r>
              <a:rPr lang="en-US" sz="1496" dirty="0">
                <a:solidFill>
                  <a:schemeClr val="tx1"/>
                </a:solidFill>
                <a:ea typeface="Segoe UI" pitchFamily="34" charset="0"/>
                <a:cs typeface="Segoe UI" pitchFamily="34" charset="0"/>
              </a:rPr>
              <a:t>Applications</a:t>
            </a:r>
          </a:p>
        </p:txBody>
      </p:sp>
      <p:sp>
        <p:nvSpPr>
          <p:cNvPr id="136" name="Rectangle 135"/>
          <p:cNvSpPr/>
          <p:nvPr/>
        </p:nvSpPr>
        <p:spPr>
          <a:xfrm>
            <a:off x="1715331" y="3105348"/>
            <a:ext cx="1671290" cy="388585"/>
          </a:xfrm>
          <a:prstGeom prst="rect">
            <a:avLst/>
          </a:prstGeom>
          <a:solidFill>
            <a:srgbClr val="6BB700"/>
          </a:solidFill>
          <a:ln w="9525" cap="flat" cmpd="sng" algn="ctr">
            <a:noFill/>
            <a:prstDash val="solid"/>
          </a:ln>
          <a:effectLst/>
        </p:spPr>
        <p:txBody>
          <a:bodyPr lIns="93260" tIns="46631" rIns="93260" bIns="4663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72"/>
            <a:r>
              <a:rPr lang="en-US" sz="1496" dirty="0">
                <a:solidFill>
                  <a:schemeClr val="tx1"/>
                </a:solidFill>
                <a:ea typeface="Segoe UI" pitchFamily="34" charset="0"/>
                <a:cs typeface="Segoe UI" pitchFamily="34" charset="0"/>
              </a:rPr>
              <a:t>Firewall</a:t>
            </a:r>
          </a:p>
        </p:txBody>
      </p:sp>
      <p:sp>
        <p:nvSpPr>
          <p:cNvPr id="170" name="Rectangle 169"/>
          <p:cNvSpPr/>
          <p:nvPr/>
        </p:nvSpPr>
        <p:spPr>
          <a:xfrm>
            <a:off x="9551597" y="1434087"/>
            <a:ext cx="1671289" cy="652822"/>
          </a:xfrm>
          <a:prstGeom prst="rect">
            <a:avLst/>
          </a:prstGeom>
          <a:noFill/>
          <a:ln w="9525" cap="flat" cmpd="sng" algn="ctr">
            <a:noFill/>
            <a:prstDash val="solid"/>
          </a:ln>
          <a:effectLst/>
        </p:spPr>
        <p:txBody>
          <a:bodyPr lIns="93260" tIns="0" rIns="9326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070" fontAlgn="base">
              <a:spcAft>
                <a:spcPct val="0"/>
              </a:spcAft>
            </a:pPr>
            <a:r>
              <a:rPr lang="en-US" sz="2040" dirty="0" smtClean="0">
                <a:solidFill>
                  <a:schemeClr val="tx1"/>
                </a:solidFill>
                <a:ea typeface="Kozuka Gothic Pro R" pitchFamily="34" charset="-128"/>
              </a:rPr>
              <a:t>App </a:t>
            </a:r>
            <a:r>
              <a:rPr lang="en-US" sz="2040" dirty="0">
                <a:solidFill>
                  <a:schemeClr val="tx1"/>
                </a:solidFill>
                <a:ea typeface="Kozuka Gothic Pro R" pitchFamily="34" charset="-128"/>
              </a:rPr>
              <a:t/>
            </a:r>
            <a:br>
              <a:rPr lang="en-US" sz="2040" dirty="0">
                <a:solidFill>
                  <a:schemeClr val="tx1"/>
                </a:solidFill>
                <a:ea typeface="Kozuka Gothic Pro R" pitchFamily="34" charset="-128"/>
              </a:rPr>
            </a:br>
            <a:r>
              <a:rPr lang="en-US" sz="2040" dirty="0" smtClean="0">
                <a:solidFill>
                  <a:schemeClr val="tx1"/>
                </a:solidFill>
                <a:ea typeface="Kozuka Gothic Pro R" pitchFamily="34" charset="-128"/>
              </a:rPr>
              <a:t>Service</a:t>
            </a:r>
            <a:endParaRPr lang="en-US" sz="2040" dirty="0">
              <a:solidFill>
                <a:schemeClr val="tx1"/>
              </a:solidFill>
              <a:ea typeface="Kozuka Gothic Pro R" pitchFamily="34" charset="-128"/>
            </a:endParaRPr>
          </a:p>
        </p:txBody>
      </p:sp>
      <p:sp>
        <p:nvSpPr>
          <p:cNvPr id="180" name="Rectangle 179"/>
          <p:cNvSpPr/>
          <p:nvPr/>
        </p:nvSpPr>
        <p:spPr>
          <a:xfrm>
            <a:off x="9551597" y="2161637"/>
            <a:ext cx="1671289" cy="388585"/>
          </a:xfrm>
          <a:prstGeom prst="rect">
            <a:avLst/>
          </a:prstGeom>
          <a:solidFill>
            <a:schemeClr val="accent1"/>
          </a:solidFill>
          <a:ln w="9525" cap="flat" cmpd="sng" algn="ctr">
            <a:noFill/>
            <a:prstDash val="solid"/>
          </a:ln>
          <a:effectLst/>
        </p:spPr>
        <p:txBody>
          <a:bodyPr lIns="0" tIns="46631" rIns="0" bIns="46631" rtlCol="0" anchor="ctr" anchorCtr="0"/>
          <a:lstStyle/>
          <a:p>
            <a:pPr algn="ctr" defTabSz="1243172"/>
            <a:r>
              <a:rPr lang="en-US" sz="1496" dirty="0">
                <a:ea typeface="Segoe UI" pitchFamily="34" charset="0"/>
                <a:cs typeface="Segoe UI" pitchFamily="34" charset="0"/>
              </a:rPr>
              <a:t>Applications</a:t>
            </a:r>
          </a:p>
        </p:txBody>
      </p:sp>
      <p:sp>
        <p:nvSpPr>
          <p:cNvPr id="182" name="Rectangle 181"/>
          <p:cNvSpPr/>
          <p:nvPr/>
        </p:nvSpPr>
        <p:spPr>
          <a:xfrm>
            <a:off x="9551597" y="2625510"/>
            <a:ext cx="1671289" cy="388585"/>
          </a:xfrm>
          <a:prstGeom prst="rect">
            <a:avLst/>
          </a:prstGeom>
          <a:solidFill>
            <a:schemeClr val="accent1"/>
          </a:solidFill>
          <a:ln w="9525" cap="flat" cmpd="sng" algn="ctr">
            <a:noFill/>
            <a:prstDash val="solid"/>
          </a:ln>
          <a:effectLst/>
        </p:spPr>
        <p:txBody>
          <a:bodyPr lIns="0" tIns="46631" rIns="0" bIns="46631" rtlCol="0" anchor="ctr" anchorCtr="0"/>
          <a:lstStyle/>
          <a:p>
            <a:pPr algn="ctr" defTabSz="1243172"/>
            <a:r>
              <a:rPr lang="en-US" sz="1496" dirty="0">
                <a:ea typeface="Segoe UI" pitchFamily="34" charset="0"/>
                <a:cs typeface="Segoe UI" pitchFamily="34" charset="0"/>
              </a:rPr>
              <a:t>Data</a:t>
            </a:r>
          </a:p>
        </p:txBody>
      </p:sp>
      <p:sp>
        <p:nvSpPr>
          <p:cNvPr id="154" name="Rectangle 153"/>
          <p:cNvSpPr/>
          <p:nvPr/>
        </p:nvSpPr>
        <p:spPr>
          <a:xfrm>
            <a:off x="6943456" y="1434087"/>
            <a:ext cx="1671289" cy="652822"/>
          </a:xfrm>
          <a:prstGeom prst="rect">
            <a:avLst/>
          </a:prstGeom>
          <a:noFill/>
          <a:ln w="9525" cap="flat" cmpd="sng" algn="ctr">
            <a:noFill/>
            <a:prstDash val="solid"/>
          </a:ln>
          <a:effectLst/>
        </p:spPr>
        <p:txBody>
          <a:bodyPr lIns="93260" tIns="0" rIns="9326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070" fontAlgn="base">
              <a:spcAft>
                <a:spcPct val="0"/>
              </a:spcAft>
            </a:pPr>
            <a:r>
              <a:rPr lang="en-US" sz="2040" dirty="0">
                <a:solidFill>
                  <a:schemeClr val="tx1"/>
                </a:solidFill>
                <a:ea typeface="Kozuka Gothic Pro R" pitchFamily="34" charset="-128"/>
              </a:rPr>
              <a:t>Cloud Services</a:t>
            </a:r>
            <a:endParaRPr lang="en-US" sz="1632" dirty="0">
              <a:solidFill>
                <a:schemeClr val="tx1"/>
              </a:solidFill>
              <a:ea typeface="Kozuka Gothic Pro R" pitchFamily="34" charset="-128"/>
            </a:endParaRPr>
          </a:p>
        </p:txBody>
      </p:sp>
      <p:sp>
        <p:nvSpPr>
          <p:cNvPr id="166" name="Rectangle 165"/>
          <p:cNvSpPr/>
          <p:nvPr/>
        </p:nvSpPr>
        <p:spPr>
          <a:xfrm>
            <a:off x="6943454" y="2161640"/>
            <a:ext cx="1671289" cy="388585"/>
          </a:xfrm>
          <a:prstGeom prst="rect">
            <a:avLst/>
          </a:prstGeom>
          <a:solidFill>
            <a:srgbClr val="7030A0"/>
          </a:solidFill>
          <a:ln w="9525" cap="flat" cmpd="sng" algn="ctr">
            <a:solidFill>
              <a:srgbClr val="7030A0"/>
            </a:solidFill>
            <a:prstDash val="solid"/>
          </a:ln>
          <a:effectLst/>
        </p:spPr>
        <p:txBody>
          <a:bodyPr lIns="93260" tIns="46631" rIns="93260" bIns="46631" rtlCol="0" anchor="ctr" anchorCtr="0"/>
          <a:lstStyle/>
          <a:p>
            <a:pPr algn="ctr" defTabSz="1243172"/>
            <a:r>
              <a:rPr lang="en-US" sz="1496" dirty="0">
                <a:ea typeface="Segoe UI" pitchFamily="34" charset="0"/>
                <a:cs typeface="Segoe UI" pitchFamily="34" charset="0"/>
              </a:rPr>
              <a:t>Applications</a:t>
            </a:r>
          </a:p>
        </p:txBody>
      </p:sp>
      <p:sp>
        <p:nvSpPr>
          <p:cNvPr id="167" name="Rectangle 166"/>
          <p:cNvSpPr/>
          <p:nvPr/>
        </p:nvSpPr>
        <p:spPr>
          <a:xfrm>
            <a:off x="6943454" y="3112708"/>
            <a:ext cx="1671289" cy="388585"/>
          </a:xfrm>
          <a:prstGeom prst="rect">
            <a:avLst/>
          </a:prstGeom>
          <a:solidFill>
            <a:srgbClr val="7030A0"/>
          </a:solidFill>
          <a:ln w="9525" cap="flat" cmpd="sng" algn="ctr">
            <a:solidFill>
              <a:srgbClr val="7030A0"/>
            </a:solidFill>
            <a:prstDash val="solid"/>
          </a:ln>
          <a:effectLst/>
        </p:spPr>
        <p:txBody>
          <a:bodyPr lIns="0" tIns="46631" rIns="0" bIns="46631" rtlCol="0" anchor="ctr" anchorCtr="0"/>
          <a:lstStyle/>
          <a:p>
            <a:pPr algn="ctr" defTabSz="1243172"/>
            <a:r>
              <a:rPr lang="en-US" sz="1496" dirty="0">
                <a:ea typeface="Segoe UI" pitchFamily="34" charset="0"/>
                <a:cs typeface="Segoe UI" pitchFamily="34" charset="0"/>
              </a:rPr>
              <a:t>Firewall Rules</a:t>
            </a:r>
          </a:p>
        </p:txBody>
      </p:sp>
      <p:sp>
        <p:nvSpPr>
          <p:cNvPr id="168" name="Rectangle 167"/>
          <p:cNvSpPr/>
          <p:nvPr/>
        </p:nvSpPr>
        <p:spPr>
          <a:xfrm>
            <a:off x="6943454" y="2625513"/>
            <a:ext cx="1671289" cy="388585"/>
          </a:xfrm>
          <a:prstGeom prst="rect">
            <a:avLst/>
          </a:prstGeom>
          <a:solidFill>
            <a:srgbClr val="7030A0"/>
          </a:solidFill>
          <a:ln w="9525" cap="flat" cmpd="sng" algn="ctr">
            <a:solidFill>
              <a:srgbClr val="7030A0"/>
            </a:solidFill>
            <a:prstDash val="solid"/>
          </a:ln>
          <a:effectLst/>
        </p:spPr>
        <p:txBody>
          <a:bodyPr lIns="93260" tIns="46631" rIns="93260" bIns="46631" rtlCol="0" anchor="ctr" anchorCtr="0"/>
          <a:lstStyle/>
          <a:p>
            <a:pPr algn="ctr" defTabSz="1243172"/>
            <a:r>
              <a:rPr lang="en-US" sz="1496" dirty="0">
                <a:ea typeface="Segoe UI" pitchFamily="34" charset="0"/>
                <a:cs typeface="Segoe UI" pitchFamily="34" charset="0"/>
              </a:rPr>
              <a:t>Data</a:t>
            </a:r>
          </a:p>
        </p:txBody>
      </p:sp>
      <p:sp>
        <p:nvSpPr>
          <p:cNvPr id="77" name="Rectangle 76"/>
          <p:cNvSpPr/>
          <p:nvPr/>
        </p:nvSpPr>
        <p:spPr>
          <a:xfrm>
            <a:off x="6943454" y="3589062"/>
            <a:ext cx="1671289" cy="388585"/>
          </a:xfrm>
          <a:prstGeom prst="rect">
            <a:avLst/>
          </a:prstGeom>
          <a:solidFill>
            <a:srgbClr val="7030A0"/>
          </a:solidFill>
          <a:ln w="9525" cap="flat" cmpd="sng" algn="ctr">
            <a:solidFill>
              <a:srgbClr val="7030A0"/>
            </a:solidFill>
            <a:prstDash val="solid"/>
          </a:ln>
          <a:effectLst/>
        </p:spPr>
        <p:txBody>
          <a:bodyPr lIns="0" tIns="46631" rIns="0" bIns="46631" rtlCol="0" anchor="ctr" anchorCtr="0"/>
          <a:lstStyle/>
          <a:p>
            <a:pPr algn="ctr" defTabSz="1243172"/>
            <a:r>
              <a:rPr lang="en-US" sz="1496" dirty="0">
                <a:ea typeface="Segoe UI" pitchFamily="34" charset="0"/>
                <a:cs typeface="Segoe UI" pitchFamily="34" charset="0"/>
              </a:rPr>
              <a:t>Virtual Network</a:t>
            </a:r>
          </a:p>
        </p:txBody>
      </p:sp>
      <p:sp>
        <p:nvSpPr>
          <p:cNvPr id="138" name="Rectangle 137"/>
          <p:cNvSpPr/>
          <p:nvPr/>
        </p:nvSpPr>
        <p:spPr>
          <a:xfrm>
            <a:off x="4342441" y="1434087"/>
            <a:ext cx="1671290" cy="652822"/>
          </a:xfrm>
          <a:prstGeom prst="rect">
            <a:avLst/>
          </a:prstGeom>
          <a:noFill/>
          <a:ln w="9525" cap="flat" cmpd="sng" algn="ctr">
            <a:noFill/>
            <a:prstDash val="solid"/>
          </a:ln>
          <a:effectLst/>
        </p:spPr>
        <p:txBody>
          <a:bodyPr lIns="93260" tIns="0" rIns="9326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070" fontAlgn="base">
              <a:spcAft>
                <a:spcPct val="0"/>
              </a:spcAft>
            </a:pPr>
            <a:r>
              <a:rPr lang="en-US" sz="2040" dirty="0">
                <a:solidFill>
                  <a:schemeClr val="tx1"/>
                </a:solidFill>
                <a:ea typeface="Kozuka Gothic Pro R" pitchFamily="34" charset="-128"/>
              </a:rPr>
              <a:t>Virtual Machines</a:t>
            </a:r>
            <a:endParaRPr lang="en-US" sz="1632" dirty="0">
              <a:solidFill>
                <a:schemeClr val="tx1"/>
              </a:solidFill>
              <a:ea typeface="Kozuka Gothic Pro R" pitchFamily="34" charset="-128"/>
            </a:endParaRPr>
          </a:p>
        </p:txBody>
      </p:sp>
      <p:sp>
        <p:nvSpPr>
          <p:cNvPr id="149" name="Rectangle 148"/>
          <p:cNvSpPr/>
          <p:nvPr/>
        </p:nvSpPr>
        <p:spPr>
          <a:xfrm>
            <a:off x="4342441" y="3570580"/>
            <a:ext cx="1671290" cy="388585"/>
          </a:xfrm>
          <a:prstGeom prst="rect">
            <a:avLst/>
          </a:prstGeom>
          <a:solidFill>
            <a:schemeClr val="accent6"/>
          </a:solidFill>
          <a:ln w="9525" cap="flat" cmpd="sng" algn="ctr">
            <a:solidFill>
              <a:schemeClr val="accent6"/>
            </a:solidFill>
            <a:prstDash val="solid"/>
          </a:ln>
          <a:effectLst/>
        </p:spPr>
        <p:txBody>
          <a:bodyPr lIns="0" tIns="46631" rIns="0" bIns="46631"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72"/>
            <a:r>
              <a:rPr lang="en-US" sz="1496" dirty="0">
                <a:solidFill>
                  <a:schemeClr val="tx1"/>
                </a:solidFill>
                <a:ea typeface="Segoe UI" pitchFamily="34" charset="0"/>
                <a:cs typeface="Segoe UI" pitchFamily="34" charset="0"/>
              </a:rPr>
              <a:t>Virtual Network</a:t>
            </a:r>
          </a:p>
        </p:txBody>
      </p:sp>
      <p:sp>
        <p:nvSpPr>
          <p:cNvPr id="150" name="Rectangle 149"/>
          <p:cNvSpPr/>
          <p:nvPr/>
        </p:nvSpPr>
        <p:spPr>
          <a:xfrm>
            <a:off x="4342441" y="2625513"/>
            <a:ext cx="1671290" cy="388585"/>
          </a:xfrm>
          <a:prstGeom prst="rect">
            <a:avLst/>
          </a:prstGeom>
          <a:solidFill>
            <a:schemeClr val="accent6"/>
          </a:solidFill>
          <a:ln w="9525" cap="flat" cmpd="sng" algn="ctr">
            <a:solidFill>
              <a:schemeClr val="accent6"/>
            </a:solidFill>
            <a:prstDash val="solid"/>
          </a:ln>
          <a:effectLst/>
        </p:spPr>
        <p:txBody>
          <a:bodyPr lIns="93260" tIns="46631" rIns="93260" bIns="46631" rtlCol="0" anchor="ctr" anchorCtr="0"/>
          <a:lstStyle/>
          <a:p>
            <a:pPr algn="ctr" defTabSz="1243172"/>
            <a:r>
              <a:rPr lang="en-US" sz="1496" dirty="0">
                <a:ea typeface="Segoe UI" pitchFamily="34" charset="0"/>
                <a:cs typeface="Segoe UI" pitchFamily="34" charset="0"/>
              </a:rPr>
              <a:t>Data</a:t>
            </a:r>
          </a:p>
        </p:txBody>
      </p:sp>
      <p:sp>
        <p:nvSpPr>
          <p:cNvPr id="151" name="Rectangle 150"/>
          <p:cNvSpPr/>
          <p:nvPr/>
        </p:nvSpPr>
        <p:spPr>
          <a:xfrm>
            <a:off x="4342441" y="2161641"/>
            <a:ext cx="1671290" cy="388585"/>
          </a:xfrm>
          <a:prstGeom prst="rect">
            <a:avLst/>
          </a:prstGeom>
          <a:solidFill>
            <a:schemeClr val="accent6"/>
          </a:solidFill>
          <a:ln w="9525" cap="flat" cmpd="sng" algn="ctr">
            <a:solidFill>
              <a:schemeClr val="accent6"/>
            </a:solidFill>
            <a:prstDash val="solid"/>
          </a:ln>
          <a:effectLst/>
        </p:spPr>
        <p:txBody>
          <a:bodyPr lIns="93260" tIns="46631" rIns="93260" bIns="46631" rtlCol="0" anchor="ctr" anchorCtr="0"/>
          <a:lstStyle/>
          <a:p>
            <a:pPr algn="ctr" defTabSz="1243172"/>
            <a:r>
              <a:rPr lang="en-US" sz="1496" dirty="0">
                <a:ea typeface="Segoe UI" pitchFamily="34" charset="0"/>
                <a:cs typeface="Segoe UI" pitchFamily="34" charset="0"/>
              </a:rPr>
              <a:t>Applications</a:t>
            </a:r>
          </a:p>
        </p:txBody>
      </p:sp>
      <p:sp>
        <p:nvSpPr>
          <p:cNvPr id="152" name="Rectangle 151"/>
          <p:cNvSpPr/>
          <p:nvPr/>
        </p:nvSpPr>
        <p:spPr>
          <a:xfrm>
            <a:off x="4342441" y="3106708"/>
            <a:ext cx="1671290" cy="388585"/>
          </a:xfrm>
          <a:prstGeom prst="rect">
            <a:avLst/>
          </a:prstGeom>
          <a:solidFill>
            <a:schemeClr val="accent6"/>
          </a:solidFill>
          <a:ln w="9525" cap="flat" cmpd="sng" algn="ctr">
            <a:solidFill>
              <a:schemeClr val="accent6"/>
            </a:solidFill>
            <a:prstDash val="solid"/>
          </a:ln>
          <a:effectLst/>
        </p:spPr>
        <p:txBody>
          <a:bodyPr lIns="93260" tIns="46631" rIns="93260" bIns="46631" rtlCol="0" anchor="ctr" anchorCtr="0"/>
          <a:lstStyle/>
          <a:p>
            <a:pPr algn="ctr" defTabSz="1243172"/>
            <a:r>
              <a:rPr lang="en-US" sz="1496" dirty="0">
                <a:ea typeface="Segoe UI" pitchFamily="34" charset="0"/>
                <a:cs typeface="Segoe UI" pitchFamily="34" charset="0"/>
              </a:rPr>
              <a:t>Firewall Rules</a:t>
            </a:r>
          </a:p>
        </p:txBody>
      </p:sp>
      <p:sp>
        <p:nvSpPr>
          <p:cNvPr id="71" name="Rectangle 70"/>
          <p:cNvSpPr/>
          <p:nvPr/>
        </p:nvSpPr>
        <p:spPr>
          <a:xfrm>
            <a:off x="4342441" y="4034454"/>
            <a:ext cx="1671290" cy="388585"/>
          </a:xfrm>
          <a:prstGeom prst="rect">
            <a:avLst/>
          </a:prstGeom>
          <a:solidFill>
            <a:schemeClr val="accent6"/>
          </a:solidFill>
          <a:ln w="9525" cap="flat" cmpd="sng" algn="ctr">
            <a:solidFill>
              <a:schemeClr val="accent6"/>
            </a:solidFill>
            <a:prstDash val="solid"/>
          </a:ln>
          <a:effectLst/>
        </p:spPr>
        <p:txBody>
          <a:bodyPr lIns="93260" tIns="46631" rIns="93260" bIns="46631" rtlCol="0" anchor="ctr" anchorCtr="0"/>
          <a:lstStyle/>
          <a:p>
            <a:pPr algn="ctr" defTabSz="1243172"/>
            <a:r>
              <a:rPr lang="en-US" sz="1496" dirty="0">
                <a:ea typeface="Segoe UI" pitchFamily="34" charset="0"/>
                <a:cs typeface="Segoe UI" pitchFamily="34" charset="0"/>
              </a:rPr>
              <a:t>O/S</a:t>
            </a:r>
          </a:p>
        </p:txBody>
      </p:sp>
      <p:sp>
        <p:nvSpPr>
          <p:cNvPr id="41" name="Pentagon 40"/>
          <p:cNvSpPr/>
          <p:nvPr/>
        </p:nvSpPr>
        <p:spPr bwMode="auto">
          <a:xfrm>
            <a:off x="608486" y="6071989"/>
            <a:ext cx="11077847" cy="68938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1" tIns="46631" rIns="46631" bIns="46631" numCol="1" spcCol="0" rtlCol="0" fromWordArt="0" anchor="ctr" anchorCtr="0" forceAA="0" compatLnSpc="1">
            <a:prstTxWarp prst="textNoShape">
              <a:avLst/>
            </a:prstTxWarp>
            <a:noAutofit/>
          </a:bodyPr>
          <a:lstStyle/>
          <a:p>
            <a:pPr algn="ctr" defTabSz="932274" fontAlgn="base">
              <a:spcBef>
                <a:spcPct val="0"/>
              </a:spcBef>
              <a:spcAft>
                <a:spcPct val="0"/>
              </a:spcAft>
            </a:pPr>
            <a:r>
              <a:rPr lang="en-US" sz="2448" dirty="0">
                <a:solidFill>
                  <a:schemeClr val="tx1"/>
                </a:solidFill>
                <a:ea typeface="Segoe UI" pitchFamily="34" charset="0"/>
                <a:cs typeface="Segoe UI" pitchFamily="34" charset="0"/>
              </a:rPr>
              <a:t>Focus on the Application</a:t>
            </a:r>
          </a:p>
        </p:txBody>
      </p:sp>
      <p:pic>
        <p:nvPicPr>
          <p:cNvPr id="1026" name="Picture 2" descr="C:\Users\Jonahs\Dropbox\Critical Resources\Helveticons Basic\Png\512x512\Company 512x512.png"/>
          <p:cNvPicPr>
            <a:picLocks noChangeAspect="1" noChangeArrowheads="1"/>
          </p:cNvPicPr>
          <p:nvPr/>
        </p:nvPicPr>
        <p:blipFill>
          <a:blip r:embed="rId7" cstate="print">
            <a:duotone>
              <a:prstClr val="black"/>
              <a:schemeClr val="bg2">
                <a:lumMod val="10000"/>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76000"/>
                    </a14:imgEffect>
                  </a14:imgLayer>
                </a14:imgProps>
              </a:ext>
              <a:ext uri="{28A0092B-C50C-407E-A947-70E740481C1C}">
                <a14:useLocalDpi xmlns:a14="http://schemas.microsoft.com/office/drawing/2010/main" val="0"/>
              </a:ext>
            </a:extLst>
          </a:blip>
          <a:srcRect/>
          <a:stretch>
            <a:fillRect/>
          </a:stretch>
        </p:blipFill>
        <p:spPr bwMode="auto">
          <a:xfrm>
            <a:off x="608482" y="4861127"/>
            <a:ext cx="1046314" cy="104604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 name="Straight Connector 3"/>
          <p:cNvCxnSpPr/>
          <p:nvPr/>
        </p:nvCxnSpPr>
        <p:spPr>
          <a:xfrm>
            <a:off x="3698950" y="939541"/>
            <a:ext cx="0" cy="48676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7487779" y="-1499879"/>
            <a:ext cx="453852" cy="534508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1242966"/>
            <a:endParaRPr lang="en-US" sz="2448"/>
          </a:p>
        </p:txBody>
      </p:sp>
      <p:sp>
        <p:nvSpPr>
          <p:cNvPr id="38" name="Rectangle 37"/>
          <p:cNvSpPr/>
          <p:nvPr/>
        </p:nvSpPr>
        <p:spPr>
          <a:xfrm>
            <a:off x="6371251" y="401382"/>
            <a:ext cx="2700702" cy="652822"/>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070" fontAlgn="base">
              <a:spcAft>
                <a:spcPct val="0"/>
              </a:spcAft>
            </a:pPr>
            <a:r>
              <a:rPr lang="en-US" sz="2040" dirty="0" smtClean="0">
                <a:solidFill>
                  <a:schemeClr val="tx1"/>
                </a:solidFill>
                <a:ea typeface="Kozuka Gothic Pro R" pitchFamily="34" charset="-128"/>
              </a:rPr>
              <a:t>Azure</a:t>
            </a:r>
            <a:endParaRPr lang="en-US" sz="2040" dirty="0">
              <a:solidFill>
                <a:schemeClr val="tx1"/>
              </a:solidFill>
              <a:ea typeface="Kozuka Gothic Pro R" pitchFamily="34" charset="-128"/>
            </a:endParaRPr>
          </a:p>
        </p:txBody>
      </p:sp>
    </p:spTree>
    <p:extLst>
      <p:ext uri="{BB962C8B-B14F-4D97-AF65-F5344CB8AC3E}">
        <p14:creationId xmlns:p14="http://schemas.microsoft.com/office/powerpoint/2010/main" val="18888190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fade">
                                      <p:cBhvr>
                                        <p:cTn id="54" dur="500"/>
                                        <p:tgtEl>
                                          <p:spTgt spid="138"/>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500"/>
                                        <p:tgtEl>
                                          <p:spTgt spid="150"/>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152"/>
                                        </p:tgtEl>
                                        <p:attrNameLst>
                                          <p:attrName>style.visibility</p:attrName>
                                        </p:attrNameLst>
                                      </p:cBhvr>
                                      <p:to>
                                        <p:strVal val="visible"/>
                                      </p:to>
                                    </p:set>
                                    <p:animEffect transition="in" filter="fade">
                                      <p:cBhvr>
                                        <p:cTn id="63" dur="500"/>
                                        <p:tgtEl>
                                          <p:spTgt spid="152"/>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par>
                                <p:cTn id="67" presetID="10" presetClass="entr" presetSubtype="0" fill="hold" grpId="0" nodeType="withEffect">
                                  <p:stCondLst>
                                    <p:cond delay="125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fade">
                                      <p:cBhvr>
                                        <p:cTn id="74" dur="500"/>
                                        <p:tgtEl>
                                          <p:spTgt spid="154"/>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68"/>
                                        </p:tgtEl>
                                        <p:attrNameLst>
                                          <p:attrName>style.visibility</p:attrName>
                                        </p:attrNameLst>
                                      </p:cBhvr>
                                      <p:to>
                                        <p:strVal val="visible"/>
                                      </p:to>
                                    </p:set>
                                    <p:animEffect transition="in" filter="fade">
                                      <p:cBhvr>
                                        <p:cTn id="80" dur="500"/>
                                        <p:tgtEl>
                                          <p:spTgt spid="168"/>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67"/>
                                        </p:tgtEl>
                                        <p:attrNameLst>
                                          <p:attrName>style.visibility</p:attrName>
                                        </p:attrNameLst>
                                      </p:cBhvr>
                                      <p:to>
                                        <p:strVal val="visible"/>
                                      </p:to>
                                    </p:set>
                                    <p:animEffect transition="in" filter="fade">
                                      <p:cBhvr>
                                        <p:cTn id="83" dur="500"/>
                                        <p:tgtEl>
                                          <p:spTgt spid="167"/>
                                        </p:tgtEl>
                                      </p:cBhvr>
                                    </p:animEffect>
                                  </p:childTnLst>
                                </p:cTn>
                              </p:par>
                              <p:par>
                                <p:cTn id="84" presetID="10" presetClass="entr" presetSubtype="0" fill="hold" grpId="0" nodeType="withEffect">
                                  <p:stCondLst>
                                    <p:cond delay="100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0"/>
                                        </p:tgtEl>
                                        <p:attrNameLst>
                                          <p:attrName>style.visibility</p:attrName>
                                        </p:attrNameLst>
                                      </p:cBhvr>
                                      <p:to>
                                        <p:strVal val="visible"/>
                                      </p:to>
                                    </p:set>
                                    <p:animEffect transition="in" filter="fade">
                                      <p:cBhvr>
                                        <p:cTn id="91" dur="500"/>
                                        <p:tgtEl>
                                          <p:spTgt spid="17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180"/>
                                        </p:tgtEl>
                                        <p:attrNameLst>
                                          <p:attrName>style.visibility</p:attrName>
                                        </p:attrNameLst>
                                      </p:cBhvr>
                                      <p:to>
                                        <p:strVal val="visible"/>
                                      </p:to>
                                    </p:set>
                                    <p:animEffect transition="in" filter="fade">
                                      <p:cBhvr>
                                        <p:cTn id="94" dur="500"/>
                                        <p:tgtEl>
                                          <p:spTgt spid="180"/>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182"/>
                                        </p:tgtEl>
                                        <p:attrNameLst>
                                          <p:attrName>style.visibility</p:attrName>
                                        </p:attrNameLst>
                                      </p:cBhvr>
                                      <p:to>
                                        <p:strVal val="visible"/>
                                      </p:to>
                                    </p:set>
                                    <p:animEffect transition="in" filter="fade">
                                      <p:cBhvr>
                                        <p:cTn id="97" dur="500"/>
                                        <p:tgtEl>
                                          <p:spTgt spid="182"/>
                                        </p:tgtEl>
                                      </p:cBhvr>
                                    </p:animEffect>
                                  </p:childTnLst>
                                </p:cTn>
                              </p:par>
                              <p:par>
                                <p:cTn id="98" presetID="22" presetClass="entr" presetSubtype="8" fill="hold" grpId="0" nodeType="withEffect">
                                  <p:stCondLst>
                                    <p:cond delay="5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2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8" grpId="0" animBg="1"/>
      <p:bldP spid="129" grpId="0" animBg="1"/>
      <p:bldP spid="130" grpId="0" animBg="1"/>
      <p:bldP spid="133" grpId="0" animBg="1"/>
      <p:bldP spid="134" grpId="0" animBg="1"/>
      <p:bldP spid="135" grpId="0" animBg="1"/>
      <p:bldP spid="136" grpId="0" animBg="1"/>
      <p:bldP spid="170" grpId="0"/>
      <p:bldP spid="180" grpId="0" animBg="1"/>
      <p:bldP spid="182" grpId="0" animBg="1"/>
      <p:bldP spid="154" grpId="0"/>
      <p:bldP spid="166" grpId="0" animBg="1"/>
      <p:bldP spid="167" grpId="0" animBg="1"/>
      <p:bldP spid="168" grpId="0" animBg="1"/>
      <p:bldP spid="77" grpId="0" animBg="1"/>
      <p:bldP spid="138" grpId="0"/>
      <p:bldP spid="149" grpId="0" animBg="1"/>
      <p:bldP spid="150" grpId="0" animBg="1"/>
      <p:bldP spid="151" grpId="0" animBg="1"/>
      <p:bldP spid="152" grpId="0" animBg="1"/>
      <p:bldP spid="71" grpId="0" animBg="1"/>
      <p:bldP spid="41" grpId="0" animBg="1"/>
      <p:bldP spid="3" grpId="0" animBg="1"/>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088835" y="3229230"/>
            <a:ext cx="6496316" cy="8309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6000" dirty="0">
                <a:solidFill>
                  <a:schemeClr val="tx1"/>
                </a:solidFill>
              </a:rPr>
              <a:t>Cloud Services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Tree>
    <p:extLst>
      <p:ext uri="{BB962C8B-B14F-4D97-AF65-F5344CB8AC3E}">
        <p14:creationId xmlns:p14="http://schemas.microsoft.com/office/powerpoint/2010/main" val="2410223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18330" y="1422928"/>
            <a:ext cx="11255709" cy="5104871"/>
          </a:xfrm>
        </p:spPr>
        <p:txBody>
          <a:bodyPr anchor="t"/>
          <a:lstStyle/>
          <a:p>
            <a:pPr>
              <a:lnSpc>
                <a:spcPct val="150000"/>
              </a:lnSpc>
            </a:pPr>
            <a:r>
              <a:rPr lang="en-US" sz="2860" dirty="0" smtClean="0">
                <a:solidFill>
                  <a:schemeClr val="tx1"/>
                </a:solidFill>
                <a:sym typeface="Wingdings" panose="05000000000000000000" pitchFamily="2" charset="2"/>
              </a:rPr>
              <a:t> </a:t>
            </a:r>
            <a:r>
              <a:rPr lang="en-IN" sz="2860" dirty="0">
                <a:solidFill>
                  <a:schemeClr val="tx1"/>
                </a:solidFill>
              </a:rPr>
              <a:t>Create highly-available, </a:t>
            </a:r>
            <a:r>
              <a:rPr lang="en-IN" sz="2860" dirty="0" smtClean="0">
                <a:solidFill>
                  <a:schemeClr val="tx1"/>
                </a:solidFill>
              </a:rPr>
              <a:t>infinitely-scalable applications </a:t>
            </a:r>
            <a:r>
              <a:rPr lang="en-IN" sz="2860" dirty="0">
                <a:solidFill>
                  <a:schemeClr val="tx1"/>
                </a:solidFill>
              </a:rPr>
              <a:t>and </a:t>
            </a:r>
            <a:r>
              <a:rPr lang="en-IN" sz="2860" dirty="0" smtClean="0">
                <a:solidFill>
                  <a:schemeClr val="tx1"/>
                </a:solidFill>
              </a:rPr>
              <a:t>APIs</a:t>
            </a:r>
            <a:br>
              <a:rPr lang="en-IN" sz="2860" dirty="0" smtClean="0">
                <a:solidFill>
                  <a:schemeClr val="tx1"/>
                </a:solidFill>
              </a:rPr>
            </a:br>
            <a:r>
              <a:rPr lang="en-US" sz="2860" dirty="0">
                <a:solidFill>
                  <a:schemeClr val="tx1"/>
                </a:solidFill>
                <a:sym typeface="Wingdings" panose="05000000000000000000" pitchFamily="2" charset="2"/>
              </a:rPr>
              <a:t> Supports rich multi-tier </a:t>
            </a:r>
            <a:r>
              <a:rPr lang="en-US" sz="2860" dirty="0" smtClean="0">
                <a:solidFill>
                  <a:schemeClr val="tx1"/>
                </a:solidFill>
                <a:sym typeface="Wingdings" panose="05000000000000000000" pitchFamily="2" charset="2"/>
              </a:rPr>
              <a:t>architectures</a:t>
            </a:r>
            <a:r>
              <a:rPr lang="en-US" sz="2860" dirty="0" smtClean="0">
                <a:solidFill>
                  <a:schemeClr val="tx1"/>
                </a:solidFill>
              </a:rPr>
              <a:t/>
            </a:r>
            <a:br>
              <a:rPr lang="en-US" sz="2860" dirty="0" smtClean="0">
                <a:solidFill>
                  <a:schemeClr val="tx1"/>
                </a:solidFill>
              </a:rPr>
            </a:br>
            <a:r>
              <a:rPr lang="en-US" sz="2860" dirty="0" smtClean="0">
                <a:solidFill>
                  <a:schemeClr val="tx1"/>
                </a:solidFill>
                <a:sym typeface="Wingdings" panose="05000000000000000000" pitchFamily="2" charset="2"/>
              </a:rPr>
              <a:t> </a:t>
            </a:r>
            <a:r>
              <a:rPr lang="en-IN" sz="2860" dirty="0">
                <a:solidFill>
                  <a:schemeClr val="tx1"/>
                </a:solidFill>
              </a:rPr>
              <a:t>Integrated development experience with </a:t>
            </a:r>
            <a:r>
              <a:rPr lang="en-IN" sz="2860" dirty="0" smtClean="0">
                <a:solidFill>
                  <a:schemeClr val="tx1"/>
                </a:solidFill>
              </a:rPr>
              <a:t>VS </a:t>
            </a:r>
            <a:r>
              <a:rPr lang="en-IN" sz="2860" dirty="0">
                <a:solidFill>
                  <a:schemeClr val="tx1"/>
                </a:solidFill>
              </a:rPr>
              <a:t>+ </a:t>
            </a:r>
            <a:r>
              <a:rPr lang="en-IN" sz="2860" dirty="0" smtClean="0">
                <a:solidFill>
                  <a:schemeClr val="tx1"/>
                </a:solidFill>
              </a:rPr>
              <a:t>Azure SDK</a:t>
            </a:r>
            <a:r>
              <a:rPr lang="en-IN" sz="2860" dirty="0">
                <a:solidFill>
                  <a:schemeClr val="tx1"/>
                </a:solidFill>
              </a:rPr>
              <a:t/>
            </a:r>
            <a:br>
              <a:rPr lang="en-IN" sz="2860" dirty="0">
                <a:solidFill>
                  <a:schemeClr val="tx1"/>
                </a:solidFill>
              </a:rPr>
            </a:br>
            <a:r>
              <a:rPr lang="en-US" sz="2860" dirty="0">
                <a:solidFill>
                  <a:schemeClr val="tx1"/>
                </a:solidFill>
                <a:sym typeface="Wingdings" panose="05000000000000000000" pitchFamily="2" charset="2"/>
              </a:rPr>
              <a:t> </a:t>
            </a:r>
            <a:r>
              <a:rPr lang="en-IN" sz="2860" dirty="0">
                <a:solidFill>
                  <a:schemeClr val="tx1"/>
                </a:solidFill>
              </a:rPr>
              <a:t>Focus on building great applications, not babysitting </a:t>
            </a:r>
            <a:r>
              <a:rPr lang="en-IN" sz="2860" dirty="0" smtClean="0">
                <a:solidFill>
                  <a:schemeClr val="tx1"/>
                </a:solidFill>
              </a:rPr>
              <a:t>hardware</a:t>
            </a:r>
            <a:r>
              <a:rPr lang="en-US" sz="2860" dirty="0">
                <a:solidFill>
                  <a:schemeClr val="tx1"/>
                </a:solidFill>
              </a:rPr>
              <a:t/>
            </a:r>
            <a:br>
              <a:rPr lang="en-US" sz="2860" dirty="0">
                <a:solidFill>
                  <a:schemeClr val="tx1"/>
                </a:solidFill>
              </a:rPr>
            </a:br>
            <a:r>
              <a:rPr lang="en-US" sz="2860" dirty="0">
                <a:solidFill>
                  <a:schemeClr val="tx1"/>
                </a:solidFill>
                <a:sym typeface="Wingdings" panose="05000000000000000000" pitchFamily="2" charset="2"/>
              </a:rPr>
              <a:t> </a:t>
            </a:r>
            <a:r>
              <a:rPr lang="en-IN" sz="2860" dirty="0">
                <a:solidFill>
                  <a:schemeClr val="tx1"/>
                </a:solidFill>
              </a:rPr>
              <a:t>Test your apps before deploying </a:t>
            </a:r>
            <a:r>
              <a:rPr lang="en-IN" sz="2860" dirty="0" smtClean="0">
                <a:solidFill>
                  <a:schemeClr val="tx1"/>
                </a:solidFill>
              </a:rPr>
              <a:t>them</a:t>
            </a:r>
            <a:r>
              <a:rPr lang="en-US" sz="2860" dirty="0">
                <a:solidFill>
                  <a:schemeClr val="tx1"/>
                </a:solidFill>
              </a:rPr>
              <a:t/>
            </a:r>
            <a:br>
              <a:rPr lang="en-US" sz="2860" dirty="0">
                <a:solidFill>
                  <a:schemeClr val="tx1"/>
                </a:solidFill>
              </a:rPr>
            </a:br>
            <a:r>
              <a:rPr lang="en-US" sz="2860" dirty="0">
                <a:solidFill>
                  <a:schemeClr val="tx1"/>
                </a:solidFill>
                <a:sym typeface="Wingdings" panose="05000000000000000000" pitchFamily="2" charset="2"/>
              </a:rPr>
              <a:t> </a:t>
            </a:r>
            <a:r>
              <a:rPr lang="en-IN" sz="2860" dirty="0">
                <a:solidFill>
                  <a:schemeClr val="tx1"/>
                </a:solidFill>
              </a:rPr>
              <a:t>Convenient health monitoring and </a:t>
            </a:r>
            <a:r>
              <a:rPr lang="en-IN" sz="2860" dirty="0" smtClean="0">
                <a:solidFill>
                  <a:schemeClr val="tx1"/>
                </a:solidFill>
              </a:rPr>
              <a:t>alerts</a:t>
            </a:r>
            <a:r>
              <a:rPr lang="en-US" sz="2860" dirty="0">
                <a:solidFill>
                  <a:schemeClr val="tx1"/>
                </a:solidFill>
              </a:rPr>
              <a:t/>
            </a:r>
            <a:br>
              <a:rPr lang="en-US" sz="2860" dirty="0">
                <a:solidFill>
                  <a:schemeClr val="tx1"/>
                </a:solidFill>
              </a:rPr>
            </a:br>
            <a:r>
              <a:rPr lang="en-US" sz="2860" dirty="0">
                <a:solidFill>
                  <a:schemeClr val="tx1"/>
                </a:solidFill>
                <a:sym typeface="Wingdings" panose="05000000000000000000" pitchFamily="2" charset="2"/>
              </a:rPr>
              <a:t> </a:t>
            </a:r>
            <a:r>
              <a:rPr lang="en-IN" sz="2860" dirty="0" err="1">
                <a:solidFill>
                  <a:schemeClr val="tx1"/>
                </a:solidFill>
              </a:rPr>
              <a:t>Autoscale</a:t>
            </a:r>
            <a:r>
              <a:rPr lang="en-IN" sz="2860" dirty="0">
                <a:solidFill>
                  <a:schemeClr val="tx1"/>
                </a:solidFill>
              </a:rPr>
              <a:t> to optimize cost and performance</a:t>
            </a:r>
            <a:endParaRPr lang="en-US" sz="2860" dirty="0">
              <a:solidFill>
                <a:schemeClr val="tx1"/>
              </a:solidFill>
            </a:endParaRPr>
          </a:p>
        </p:txBody>
      </p:sp>
      <p:sp>
        <p:nvSpPr>
          <p:cNvPr id="6" name="Title 3"/>
          <p:cNvSpPr txBox="1">
            <a:spLocks/>
          </p:cNvSpPr>
          <p:nvPr/>
        </p:nvSpPr>
        <p:spPr>
          <a:xfrm>
            <a:off x="618330" y="127529"/>
            <a:ext cx="11255709" cy="914400"/>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24376" b="0" kern="1200" cap="none" spc="-102" baseline="0">
                <a:ln w="3175">
                  <a:noFill/>
                </a:ln>
                <a:solidFill>
                  <a:schemeClr val="bg1"/>
                </a:solidFill>
                <a:effectLst/>
                <a:latin typeface="+mj-lt"/>
                <a:ea typeface="+mn-ea"/>
                <a:cs typeface="Segoe UI" pitchFamily="34" charset="0"/>
              </a:defRPr>
            </a:lvl1pPr>
          </a:lstStyle>
          <a:p>
            <a:pPr>
              <a:lnSpc>
                <a:spcPct val="100000"/>
              </a:lnSpc>
            </a:pPr>
            <a:r>
              <a:rPr lang="en-US" sz="4800" dirty="0" smtClean="0">
                <a:solidFill>
                  <a:schemeClr val="bg2">
                    <a:lumMod val="60000"/>
                    <a:lumOff val="40000"/>
                  </a:schemeClr>
                </a:solidFill>
                <a:sym typeface="Wingdings" panose="05000000000000000000" pitchFamily="2" charset="2"/>
              </a:rPr>
              <a:t>Cloud Services enables you to…</a:t>
            </a:r>
            <a:endParaRPr lang="en-US" sz="4800" dirty="0">
              <a:solidFill>
                <a:schemeClr val="bg2">
                  <a:lumMod val="60000"/>
                  <a:lumOff val="40000"/>
                </a:schemeClr>
              </a:solidFill>
            </a:endParaRPr>
          </a:p>
        </p:txBody>
      </p:sp>
    </p:spTree>
    <p:extLst>
      <p:ext uri="{BB962C8B-B14F-4D97-AF65-F5344CB8AC3E}">
        <p14:creationId xmlns:p14="http://schemas.microsoft.com/office/powerpoint/2010/main" val="103413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03629" y="2798029"/>
            <a:ext cx="7972526" cy="3059558"/>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2501" y="0"/>
          <a:ext cx="161910" cy="161910"/>
        </p:xfrm>
        <a:graphic>
          <a:graphicData uri="http://schemas.openxmlformats.org/presentationml/2006/ole">
            <mc:AlternateContent xmlns:mc="http://schemas.openxmlformats.org/markup-compatibility/2006">
              <mc:Choice xmlns:v="urn:schemas-microsoft-com:vml" Requires="v">
                <p:oleObj spid="_x0000_s1053" name="think-cell Slide" r:id="rId7" imgW="270" imgH="270" progId="TCLayout.ActiveDocument.1">
                  <p:embed/>
                </p:oleObj>
              </mc:Choice>
              <mc:Fallback>
                <p:oleObj name="think-cell Slide" r:id="rId7" imgW="270" imgH="270" progId="TCLayout.ActiveDocument.1">
                  <p:embed/>
                  <p:pic>
                    <p:nvPicPr>
                      <p:cNvPr id="4" name="Object 3" hidden="1"/>
                      <p:cNvPicPr/>
                      <p:nvPr/>
                    </p:nvPicPr>
                    <p:blipFill>
                      <a:blip r:embed="rId8"/>
                      <a:stretch>
                        <a:fillRect/>
                      </a:stretch>
                    </p:blipFill>
                    <p:spPr>
                      <a:xfrm>
                        <a:off x="2501" y="0"/>
                        <a:ext cx="161910" cy="161910"/>
                      </a:xfrm>
                      <a:prstGeom prst="rect">
                        <a:avLst/>
                      </a:prstGeom>
                    </p:spPr>
                  </p:pic>
                </p:oleObj>
              </mc:Fallback>
            </mc:AlternateContent>
          </a:graphicData>
        </a:graphic>
      </p:graphicFrame>
      <p:sp>
        <p:nvSpPr>
          <p:cNvPr id="12" name="Content Placeholder 2"/>
          <p:cNvSpPr txBox="1">
            <a:spLocks/>
          </p:cNvSpPr>
          <p:nvPr>
            <p:custDataLst>
              <p:tags r:id="rId3"/>
            </p:custDataLst>
          </p:nvPr>
        </p:nvSpPr>
        <p:spPr>
          <a:xfrm>
            <a:off x="530466" y="2798029"/>
            <a:ext cx="11377761" cy="64036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80" dirty="0">
                <a:solidFill>
                  <a:schemeClr val="bg1">
                    <a:alpha val="99000"/>
                  </a:schemeClr>
                </a:solidFill>
                <a:latin typeface="Segoe UI Light" pitchFamily="34" charset="0"/>
              </a:rPr>
              <a:t>A container of related service roles</a:t>
            </a:r>
            <a:endParaRPr lang="en-US" sz="3264" dirty="0">
              <a:solidFill>
                <a:schemeClr val="bg1">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98685" y="3630536"/>
            <a:ext cx="1333777" cy="112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922145" y="3638983"/>
            <a:ext cx="1333777" cy="112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98685" y="4775674"/>
            <a:ext cx="5330410" cy="448228"/>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56" dirty="0">
                <a:solidFill>
                  <a:schemeClr val="bg1">
                    <a:alpha val="99000"/>
                  </a:schemeClr>
                </a:solidFill>
                <a:latin typeface="Segoe UI Light" pitchFamily="34" charset="0"/>
              </a:rPr>
              <a:t>Web Roles      </a:t>
            </a:r>
            <a:r>
              <a:rPr lang="en-US" altLang="zh-CN" sz="2856" dirty="0" smtClean="0">
                <a:solidFill>
                  <a:schemeClr val="bg1">
                    <a:alpha val="99000"/>
                  </a:schemeClr>
                </a:solidFill>
                <a:latin typeface="Segoe UI Light" pitchFamily="34" charset="0"/>
              </a:rPr>
              <a:t>           Worker Roles</a:t>
            </a:r>
            <a:endParaRPr lang="en-US" sz="2040" dirty="0">
              <a:solidFill>
                <a:schemeClr val="bg1">
                  <a:alpha val="99000"/>
                </a:schemeClr>
              </a:solidFill>
              <a:latin typeface="Segoe UI Light" pitchFamily="34" charset="0"/>
            </a:endParaRPr>
          </a:p>
        </p:txBody>
      </p:sp>
      <p:sp>
        <p:nvSpPr>
          <p:cNvPr id="9" name="Title 8"/>
          <p:cNvSpPr>
            <a:spLocks noGrp="1"/>
          </p:cNvSpPr>
          <p:nvPr>
            <p:ph type="title"/>
          </p:nvPr>
        </p:nvSpPr>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56575928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2501" y="0"/>
          <a:ext cx="161910" cy="161910"/>
        </p:xfrm>
        <a:graphic>
          <a:graphicData uri="http://schemas.openxmlformats.org/presentationml/2006/ole">
            <mc:AlternateContent xmlns:mc="http://schemas.openxmlformats.org/markup-compatibility/2006">
              <mc:Choice xmlns:v="urn:schemas-microsoft-com:vml" Requires="v">
                <p:oleObj spid="_x0000_s2077" name="think-cell Slide" r:id="rId6" imgW="270" imgH="270" progId="TCLayout.ActiveDocument.1">
                  <p:embed/>
                </p:oleObj>
              </mc:Choice>
              <mc:Fallback>
                <p:oleObj name="think-cell Slide" r:id="rId6" imgW="270" imgH="270" progId="TCLayout.ActiveDocument.1">
                  <p:embed/>
                  <p:pic>
                    <p:nvPicPr>
                      <p:cNvPr id="6" name="Object 5" hidden="1"/>
                      <p:cNvPicPr/>
                      <p:nvPr/>
                    </p:nvPicPr>
                    <p:blipFill>
                      <a:blip r:embed="rId7"/>
                      <a:stretch>
                        <a:fillRect/>
                      </a:stretch>
                    </p:blipFill>
                    <p:spPr>
                      <a:xfrm>
                        <a:off x="2501" y="0"/>
                        <a:ext cx="161910" cy="161910"/>
                      </a:xfrm>
                      <a:prstGeom prst="rect">
                        <a:avLst/>
                      </a:prstGeom>
                    </p:spPr>
                  </p:pic>
                </p:oleObj>
              </mc:Fallback>
            </mc:AlternateContent>
          </a:graphicData>
        </a:graphic>
      </p:graphicFrame>
      <p:sp>
        <p:nvSpPr>
          <p:cNvPr id="4" name="Title 3"/>
          <p:cNvSpPr>
            <a:spLocks noGrp="1"/>
          </p:cNvSpPr>
          <p:nvPr>
            <p:ph type="title"/>
          </p:nvPr>
        </p:nvSpPr>
        <p:spPr/>
        <p:txBody>
          <a:bodyPr>
            <a:normAutofit/>
          </a:bodyPr>
          <a:lstStyle/>
          <a:p>
            <a:r>
              <a:rPr lang="en-US" dirty="0" smtClean="0">
                <a:solidFill>
                  <a:schemeClr val="tx1"/>
                </a:solidFill>
              </a:rPr>
              <a:t>Web </a:t>
            </a:r>
            <a:r>
              <a:rPr lang="en-US" altLang="zh-CN" dirty="0" smtClean="0">
                <a:solidFill>
                  <a:schemeClr val="tx1"/>
                </a:solidFill>
              </a:rPr>
              <a:t>Role</a:t>
            </a:r>
            <a:endParaRPr lang="en-US" dirty="0">
              <a:solidFill>
                <a:schemeClr val="tx1"/>
              </a:solidFill>
            </a:endParaRPr>
          </a:p>
        </p:txBody>
      </p:sp>
      <p:sp>
        <p:nvSpPr>
          <p:cNvPr id="3" name="Content Placeholder 2"/>
          <p:cNvSpPr>
            <a:spLocks noGrp="1"/>
          </p:cNvSpPr>
          <p:nvPr>
            <p:ph sz="quarter" idx="4294967295"/>
            <p:custDataLst>
              <p:tags r:id="rId3"/>
            </p:custDataLst>
          </p:nvPr>
        </p:nvSpPr>
        <p:spPr>
          <a:xfrm>
            <a:off x="530703" y="1492812"/>
            <a:ext cx="11377436" cy="2438168"/>
          </a:xfrm>
        </p:spPr>
        <p:txBody>
          <a:bodyPr/>
          <a:lstStyle/>
          <a:p>
            <a:r>
              <a:rPr lang="en-IN" dirty="0" smtClean="0">
                <a:latin typeface="Segoe UI Light" pitchFamily="34" charset="0"/>
              </a:rPr>
              <a:t>Web </a:t>
            </a:r>
            <a:r>
              <a:rPr lang="en-IN" dirty="0">
                <a:latin typeface="Segoe UI Light" pitchFamily="34" charset="0"/>
              </a:rPr>
              <a:t>roles run a variant of Windows Server with </a:t>
            </a:r>
            <a:r>
              <a:rPr lang="en-IN" dirty="0" smtClean="0">
                <a:latin typeface="Segoe UI Light" pitchFamily="34" charset="0"/>
              </a:rPr>
              <a:t>IIS</a:t>
            </a:r>
          </a:p>
          <a:p>
            <a:endParaRPr lang="en-IN" dirty="0">
              <a:latin typeface="Segoe UI Light" pitchFamily="34" charset="0"/>
            </a:endParaRPr>
          </a:p>
          <a:p>
            <a:r>
              <a:rPr lang="en-IN" dirty="0" smtClean="0">
                <a:latin typeface="Segoe UI Light" pitchFamily="34" charset="0"/>
              </a:rPr>
              <a:t>Used for hosting web applications</a:t>
            </a:r>
          </a:p>
          <a:p>
            <a:endParaRPr lang="en-US" sz="2040" dirty="0">
              <a:solidFill>
                <a:schemeClr val="accent4">
                  <a:lumMod val="50000"/>
                  <a:alpha val="99000"/>
                </a:schemeClr>
              </a:solidFill>
            </a:endParaRPr>
          </a:p>
        </p:txBody>
      </p:sp>
    </p:spTree>
    <p:extLst>
      <p:ext uri="{BB962C8B-B14F-4D97-AF65-F5344CB8AC3E}">
        <p14:creationId xmlns:p14="http://schemas.microsoft.com/office/powerpoint/2010/main" val="93103461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2501" y="0"/>
          <a:ext cx="161910" cy="161910"/>
        </p:xfrm>
        <a:graphic>
          <a:graphicData uri="http://schemas.openxmlformats.org/presentationml/2006/ole">
            <mc:AlternateContent xmlns:mc="http://schemas.openxmlformats.org/markup-compatibility/2006">
              <mc:Choice xmlns:v="urn:schemas-microsoft-com:vml" Requires="v">
                <p:oleObj spid="_x0000_s5147" name="think-cell Slide" r:id="rId6" imgW="270" imgH="270" progId="TCLayout.ActiveDocument.1">
                  <p:embed/>
                </p:oleObj>
              </mc:Choice>
              <mc:Fallback>
                <p:oleObj name="think-cell Slide" r:id="rId6" imgW="270" imgH="270" progId="TCLayout.ActiveDocument.1">
                  <p:embed/>
                  <p:pic>
                    <p:nvPicPr>
                      <p:cNvPr id="6" name="Object 5" hidden="1"/>
                      <p:cNvPicPr/>
                      <p:nvPr/>
                    </p:nvPicPr>
                    <p:blipFill>
                      <a:blip r:embed="rId7"/>
                      <a:stretch>
                        <a:fillRect/>
                      </a:stretch>
                    </p:blipFill>
                    <p:spPr>
                      <a:xfrm>
                        <a:off x="2501" y="0"/>
                        <a:ext cx="161910" cy="161910"/>
                      </a:xfrm>
                      <a:prstGeom prst="rect">
                        <a:avLst/>
                      </a:prstGeom>
                    </p:spPr>
                  </p:pic>
                </p:oleObj>
              </mc:Fallback>
            </mc:AlternateContent>
          </a:graphicData>
        </a:graphic>
      </p:graphicFrame>
      <p:sp>
        <p:nvSpPr>
          <p:cNvPr id="4" name="Title 3"/>
          <p:cNvSpPr>
            <a:spLocks noGrp="1"/>
          </p:cNvSpPr>
          <p:nvPr>
            <p:ph type="title"/>
          </p:nvPr>
        </p:nvSpPr>
        <p:spPr/>
        <p:txBody>
          <a:bodyPr>
            <a:normAutofit/>
          </a:bodyPr>
          <a:lstStyle/>
          <a:p>
            <a:r>
              <a:rPr lang="en-US" dirty="0" smtClean="0">
                <a:solidFill>
                  <a:schemeClr val="tx1"/>
                </a:solidFill>
              </a:rPr>
              <a:t>Worker </a:t>
            </a:r>
            <a:r>
              <a:rPr lang="en-US" altLang="zh-CN" dirty="0" smtClean="0">
                <a:solidFill>
                  <a:schemeClr val="tx1"/>
                </a:solidFill>
              </a:rPr>
              <a:t>Role</a:t>
            </a:r>
            <a:endParaRPr lang="en-US" dirty="0">
              <a:solidFill>
                <a:schemeClr val="tx1"/>
              </a:solidFill>
            </a:endParaRPr>
          </a:p>
        </p:txBody>
      </p:sp>
      <p:sp>
        <p:nvSpPr>
          <p:cNvPr id="3" name="Content Placeholder 2"/>
          <p:cNvSpPr>
            <a:spLocks noGrp="1"/>
          </p:cNvSpPr>
          <p:nvPr>
            <p:ph sz="quarter" idx="4294967295"/>
            <p:custDataLst>
              <p:tags r:id="rId3"/>
            </p:custDataLst>
          </p:nvPr>
        </p:nvSpPr>
        <p:spPr>
          <a:xfrm>
            <a:off x="530703" y="1492812"/>
            <a:ext cx="11377436" cy="2992166"/>
          </a:xfrm>
        </p:spPr>
        <p:txBody>
          <a:bodyPr/>
          <a:lstStyle/>
          <a:p>
            <a:r>
              <a:rPr lang="en-IN" dirty="0" smtClean="0">
                <a:latin typeface="Segoe UI Light" pitchFamily="34" charset="0"/>
              </a:rPr>
              <a:t>Worker </a:t>
            </a:r>
            <a:r>
              <a:rPr lang="en-IN" dirty="0">
                <a:latin typeface="Segoe UI Light" pitchFamily="34" charset="0"/>
              </a:rPr>
              <a:t>roles run the same Windows Server variant without </a:t>
            </a:r>
            <a:r>
              <a:rPr lang="en-IN" dirty="0" smtClean="0">
                <a:latin typeface="Segoe UI Light" pitchFamily="34" charset="0"/>
              </a:rPr>
              <a:t>IIS</a:t>
            </a:r>
          </a:p>
          <a:p>
            <a:endParaRPr lang="en-IN" dirty="0">
              <a:latin typeface="Segoe UI Light" pitchFamily="34" charset="0"/>
            </a:endParaRPr>
          </a:p>
          <a:p>
            <a:r>
              <a:rPr lang="en-IN" dirty="0" smtClean="0">
                <a:latin typeface="Segoe UI Light" pitchFamily="34" charset="0"/>
              </a:rPr>
              <a:t>Used for background processing</a:t>
            </a:r>
          </a:p>
          <a:p>
            <a:endParaRPr lang="en-US" sz="2040" dirty="0">
              <a:solidFill>
                <a:schemeClr val="accent4">
                  <a:lumMod val="50000"/>
                  <a:alpha val="99000"/>
                </a:schemeClr>
              </a:solidFill>
            </a:endParaRPr>
          </a:p>
        </p:txBody>
      </p:sp>
    </p:spTree>
    <p:extLst>
      <p:ext uri="{BB962C8B-B14F-4D97-AF65-F5344CB8AC3E}">
        <p14:creationId xmlns:p14="http://schemas.microsoft.com/office/powerpoint/2010/main" val="224250236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501" y="0"/>
          <a:ext cx="161910" cy="161910"/>
        </p:xfrm>
        <a:graphic>
          <a:graphicData uri="http://schemas.openxmlformats.org/presentationml/2006/ole">
            <mc:AlternateContent xmlns:mc="http://schemas.openxmlformats.org/markup-compatibility/2006">
              <mc:Choice xmlns:v="urn:schemas-microsoft-com:vml" Requires="v">
                <p:oleObj spid="_x0000_s3101"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2501" y="0"/>
                        <a:ext cx="161910" cy="16191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smtClean="0">
                <a:solidFill>
                  <a:schemeClr val="tx1"/>
                </a:solidFill>
              </a:rPr>
              <a:t>Worker Role Patterns</a:t>
            </a:r>
            <a:endParaRPr lang="en-US" dirty="0">
              <a:solidFill>
                <a:schemeClr val="tx1"/>
              </a:solidFill>
            </a:endParaRPr>
          </a:p>
        </p:txBody>
      </p:sp>
      <p:sp>
        <p:nvSpPr>
          <p:cNvPr id="3" name="Content Placeholder 2"/>
          <p:cNvSpPr>
            <a:spLocks noGrp="1"/>
          </p:cNvSpPr>
          <p:nvPr>
            <p:ph sz="quarter" idx="4294967295"/>
            <p:custDataLst>
              <p:tags r:id="rId3"/>
            </p:custDataLst>
          </p:nvPr>
        </p:nvSpPr>
        <p:spPr>
          <a:xfrm>
            <a:off x="529893" y="1545822"/>
            <a:ext cx="11379056" cy="4961358"/>
          </a:xfrm>
        </p:spPr>
        <p:txBody>
          <a:bodyPr/>
          <a:lstStyle/>
          <a:p>
            <a:r>
              <a:rPr lang="en-US" sz="3200" dirty="0">
                <a:solidFill>
                  <a:schemeClr val="tx1"/>
                </a:solidFill>
              </a:rPr>
              <a:t>Queue Polling Worker</a:t>
            </a:r>
          </a:p>
          <a:p>
            <a:pPr marL="558800" lvl="2" indent="-342900"/>
            <a:r>
              <a:rPr lang="en-US" sz="2400" dirty="0">
                <a:solidFill>
                  <a:schemeClr val="tx1"/>
                </a:solidFill>
                <a:latin typeface="+mj-lt"/>
              </a:rPr>
              <a:t>Poll and Pop Messages within while(true) loop</a:t>
            </a:r>
          </a:p>
          <a:p>
            <a:pPr marL="558800" lvl="2" indent="-342900"/>
            <a:r>
              <a:rPr lang="en-US" sz="2400" dirty="0">
                <a:solidFill>
                  <a:schemeClr val="tx1"/>
                </a:solidFill>
                <a:latin typeface="+mj-lt"/>
              </a:rPr>
              <a:t>E.g. Map/Reduce pattern, background image processing</a:t>
            </a:r>
          </a:p>
          <a:p>
            <a:r>
              <a:rPr lang="en-US" sz="3200" dirty="0">
                <a:solidFill>
                  <a:schemeClr val="tx1"/>
                </a:solidFill>
              </a:rPr>
              <a:t>Listening Worker Role</a:t>
            </a:r>
          </a:p>
          <a:p>
            <a:pPr marL="558800" lvl="2" indent="-342900"/>
            <a:r>
              <a:rPr lang="en-US" sz="2400" dirty="0">
                <a:solidFill>
                  <a:schemeClr val="tx1"/>
                </a:solidFill>
                <a:latin typeface="+mj-lt"/>
              </a:rPr>
              <a:t>Create TcpListener or WCF Service Host</a:t>
            </a:r>
          </a:p>
          <a:p>
            <a:pPr marL="558800" lvl="2" indent="-342900"/>
            <a:r>
              <a:rPr lang="en-US" sz="2400" dirty="0">
                <a:solidFill>
                  <a:schemeClr val="tx1"/>
                </a:solidFill>
                <a:latin typeface="+mj-lt"/>
              </a:rPr>
              <a:t>E.g. Run a .NET SMTP server or WCF Service</a:t>
            </a:r>
          </a:p>
          <a:p>
            <a:r>
              <a:rPr lang="en-US" sz="3200" dirty="0">
                <a:solidFill>
                  <a:schemeClr val="tx1"/>
                </a:solidFill>
              </a:rPr>
              <a:t>External Process Worker Role</a:t>
            </a:r>
          </a:p>
          <a:p>
            <a:pPr marL="558800" lvl="2" indent="-342900"/>
            <a:r>
              <a:rPr lang="en-US" sz="2400" dirty="0">
                <a:solidFill>
                  <a:schemeClr val="tx1"/>
                </a:solidFill>
                <a:latin typeface="+mj-lt"/>
              </a:rPr>
              <a:t>OnStart or Run method executes Process.Start()</a:t>
            </a:r>
          </a:p>
          <a:p>
            <a:pPr marL="558800" lvl="2" indent="-342900"/>
            <a:r>
              <a:rPr lang="en-US" sz="2400" dirty="0">
                <a:solidFill>
                  <a:schemeClr val="tx1"/>
                </a:solidFill>
                <a:latin typeface="+mj-lt"/>
              </a:rPr>
              <a:t>Startup Task installs or executes background/foreground process</a:t>
            </a:r>
          </a:p>
          <a:p>
            <a:pPr marL="558800" lvl="2" indent="-342900"/>
            <a:r>
              <a:rPr lang="en-US" sz="2400" dirty="0">
                <a:solidFill>
                  <a:schemeClr val="tx1"/>
                </a:solidFill>
                <a:latin typeface="+mj-lt"/>
              </a:rPr>
              <a:t>Custom Role Entry Point (executable or .Net assembly)</a:t>
            </a:r>
          </a:p>
          <a:p>
            <a:pPr marL="558800" lvl="2" indent="-342900"/>
            <a:r>
              <a:rPr lang="en-US" sz="2400" dirty="0">
                <a:solidFill>
                  <a:schemeClr val="tx1"/>
                </a:solidFill>
                <a:latin typeface="+mj-lt"/>
              </a:rPr>
              <a:t>E.g. Run a database server, web server, distributed cache</a:t>
            </a:r>
          </a:p>
        </p:txBody>
      </p:sp>
    </p:spTree>
    <p:extLst>
      <p:ext uri="{BB962C8B-B14F-4D97-AF65-F5344CB8AC3E}">
        <p14:creationId xmlns:p14="http://schemas.microsoft.com/office/powerpoint/2010/main" val="253849659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501" y="0"/>
          <a:ext cx="161910" cy="161910"/>
        </p:xfrm>
        <a:graphic>
          <a:graphicData uri="http://schemas.openxmlformats.org/presentationml/2006/ole">
            <mc:AlternateContent xmlns:mc="http://schemas.openxmlformats.org/markup-compatibility/2006">
              <mc:Choice xmlns:v="urn:schemas-microsoft-com:vml" Requires="v">
                <p:oleObj spid="_x0000_s412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2501" y="0"/>
                        <a:ext cx="161910" cy="161910"/>
                      </a:xfrm>
                      <a:prstGeom prst="rect">
                        <a:avLst/>
                      </a:prstGeom>
                    </p:spPr>
                  </p:pic>
                </p:oleObj>
              </mc:Fallback>
            </mc:AlternateContent>
          </a:graphicData>
        </a:graphic>
      </p:graphicFrame>
      <p:sp>
        <p:nvSpPr>
          <p:cNvPr id="5" name="Rectangle 4"/>
          <p:cNvSpPr/>
          <p:nvPr/>
        </p:nvSpPr>
        <p:spPr>
          <a:xfrm>
            <a:off x="530329" y="1729203"/>
            <a:ext cx="11380676" cy="41384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solidFill>
                <a:schemeClr val="tx1"/>
              </a:solidFill>
            </a:endParaRPr>
          </a:p>
        </p:txBody>
      </p:sp>
      <p:sp>
        <p:nvSpPr>
          <p:cNvPr id="6" name="Rounded Rectangle 5"/>
          <p:cNvSpPr/>
          <p:nvPr/>
        </p:nvSpPr>
        <p:spPr bwMode="auto">
          <a:xfrm>
            <a:off x="774816" y="1932866"/>
            <a:ext cx="5320372" cy="375130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43193"/>
            <a:r>
              <a:rPr lang="en-US" sz="1530" dirty="0">
                <a:latin typeface="Segoe UI"/>
                <a:ea typeface="Segoe UI" pitchFamily="34" charset="0"/>
                <a:cs typeface="Segoe UI" pitchFamily="34" charset="0"/>
              </a:rPr>
              <a:t> </a:t>
            </a:r>
          </a:p>
        </p:txBody>
      </p:sp>
      <p:sp>
        <p:nvSpPr>
          <p:cNvPr id="7" name="Rounded Rectangle 6"/>
          <p:cNvSpPr/>
          <p:nvPr/>
        </p:nvSpPr>
        <p:spPr bwMode="auto">
          <a:xfrm>
            <a:off x="6346150" y="1932866"/>
            <a:ext cx="5320372" cy="375130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43193"/>
            <a:r>
              <a:rPr lang="en-US" sz="1530" dirty="0">
                <a:latin typeface="Segoe UI"/>
                <a:ea typeface="Segoe UI" pitchFamily="34" charset="0"/>
                <a:cs typeface="Segoe UI" pitchFamily="34" charset="0"/>
              </a:rPr>
              <a:t> </a:t>
            </a:r>
          </a:p>
        </p:txBody>
      </p:sp>
      <p:sp>
        <p:nvSpPr>
          <p:cNvPr id="8" name="TextBox 7"/>
          <p:cNvSpPr txBox="1"/>
          <p:nvPr/>
        </p:nvSpPr>
        <p:spPr>
          <a:xfrm>
            <a:off x="6515436" y="2415443"/>
            <a:ext cx="4678305" cy="2618871"/>
          </a:xfrm>
          <a:prstGeom prst="rect">
            <a:avLst/>
          </a:prstGeom>
          <a:noFill/>
        </p:spPr>
        <p:txBody>
          <a:bodyPr wrap="square" lIns="0" tIns="0" rIns="0" bIns="0" rtlCol="0">
            <a:spAutoFit/>
          </a:bodyPr>
          <a:lstStyle/>
          <a:p>
            <a:pPr>
              <a:lnSpc>
                <a:spcPts val="3876"/>
              </a:lnSpc>
            </a:pPr>
            <a:r>
              <a:rPr lang="en-US" sz="3672" dirty="0">
                <a:latin typeface="Segoe UI Light" pitchFamily="34" charset="0"/>
              </a:rPr>
              <a:t>At runtime each Role will execute on one or more instances </a:t>
            </a:r>
          </a:p>
          <a:p>
            <a:pPr marL="0" lvl="1"/>
            <a:endParaRPr lang="en-US" sz="816" dirty="0"/>
          </a:p>
          <a:p>
            <a:pPr marL="0" lvl="1"/>
            <a:r>
              <a:rPr lang="en-US" sz="2040" dirty="0"/>
              <a:t>A role instance is a set of code, configuration, and local data, deployed in a dedicated VM</a:t>
            </a:r>
          </a:p>
        </p:txBody>
      </p:sp>
      <p:sp>
        <p:nvSpPr>
          <p:cNvPr id="9" name="TextBox 8"/>
          <p:cNvSpPr txBox="1"/>
          <p:nvPr/>
        </p:nvSpPr>
        <p:spPr>
          <a:xfrm>
            <a:off x="911435" y="2415444"/>
            <a:ext cx="5046158" cy="2749141"/>
          </a:xfrm>
          <a:prstGeom prst="rect">
            <a:avLst/>
          </a:prstGeom>
          <a:noFill/>
        </p:spPr>
        <p:txBody>
          <a:bodyPr wrap="square" lIns="0" tIns="0" rIns="0" bIns="0" rtlCol="0">
            <a:spAutoFit/>
          </a:bodyPr>
          <a:lstStyle/>
          <a:p>
            <a:pPr>
              <a:lnSpc>
                <a:spcPts val="3876"/>
              </a:lnSpc>
            </a:pPr>
            <a:r>
              <a:rPr lang="en-US" sz="3672" dirty="0">
                <a:latin typeface="Segoe UI Light" pitchFamily="34" charset="0"/>
              </a:rPr>
              <a:t>Roles are defined in a Hosted Service</a:t>
            </a:r>
          </a:p>
          <a:p>
            <a:pPr marL="0" lvl="1"/>
            <a:endParaRPr lang="en-US" sz="816" dirty="0"/>
          </a:p>
          <a:p>
            <a:pPr marL="0" lvl="1"/>
            <a:r>
              <a:rPr lang="en-US" sz="2040" b="1" dirty="0"/>
              <a:t>A role definition specifies:</a:t>
            </a:r>
          </a:p>
          <a:p>
            <a:pPr marL="0" lvl="1"/>
            <a:r>
              <a:rPr lang="en-US" sz="2040" dirty="0"/>
              <a:t>VM size</a:t>
            </a:r>
          </a:p>
          <a:p>
            <a:pPr marL="0" lvl="1"/>
            <a:r>
              <a:rPr lang="en-US" sz="2040" dirty="0"/>
              <a:t>Communication Endpoints</a:t>
            </a:r>
          </a:p>
          <a:p>
            <a:pPr marL="0" lvl="1"/>
            <a:r>
              <a:rPr lang="en-US" sz="2040" dirty="0"/>
              <a:t>Local storage resources</a:t>
            </a:r>
          </a:p>
          <a:p>
            <a:pPr marL="0" lvl="1"/>
            <a:r>
              <a:rPr lang="en-US" sz="2040" dirty="0"/>
              <a:t>etc.</a:t>
            </a:r>
          </a:p>
        </p:txBody>
      </p:sp>
      <p:sp>
        <p:nvSpPr>
          <p:cNvPr id="3" name="Title 2"/>
          <p:cNvSpPr>
            <a:spLocks noGrp="1"/>
          </p:cNvSpPr>
          <p:nvPr>
            <p:ph type="title"/>
          </p:nvPr>
        </p:nvSpPr>
        <p:spPr/>
        <p:txBody>
          <a:bodyPr>
            <a:normAutofit fontScale="90000"/>
          </a:bodyPr>
          <a:lstStyle/>
          <a:p>
            <a:r>
              <a:rPr lang="en-US" altLang="zh-CN" dirty="0" smtClean="0">
                <a:solidFill>
                  <a:schemeClr val="tx1"/>
                </a:solidFill>
              </a:rPr>
              <a:t>Roles and Instances</a:t>
            </a:r>
            <a:endParaRPr lang="en-US" dirty="0">
              <a:solidFill>
                <a:schemeClr val="tx1"/>
              </a:solidFill>
            </a:endParaRPr>
          </a:p>
        </p:txBody>
      </p:sp>
    </p:spTree>
    <p:extLst>
      <p:ext uri="{BB962C8B-B14F-4D97-AF65-F5344CB8AC3E}">
        <p14:creationId xmlns:p14="http://schemas.microsoft.com/office/powerpoint/2010/main" val="272099285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
          <p:cNvSpPr txBox="1"/>
          <p:nvPr/>
        </p:nvSpPr>
        <p:spPr>
          <a:xfrm>
            <a:off x="5917967" y="1505612"/>
            <a:ext cx="1161247"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36" dirty="0"/>
              <a:t>VIP Swap</a:t>
            </a:r>
          </a:p>
        </p:txBody>
      </p:sp>
      <p:cxnSp>
        <p:nvCxnSpPr>
          <p:cNvPr id="76" name="Straight Arrow Connector 75"/>
          <p:cNvCxnSpPr/>
          <p:nvPr/>
        </p:nvCxnSpPr>
        <p:spPr>
          <a:xfrm>
            <a:off x="5693708" y="1350044"/>
            <a:ext cx="1704432" cy="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3276325" y="2009955"/>
            <a:ext cx="0" cy="15525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9558" y="272939"/>
            <a:ext cx="5122490" cy="1525047"/>
            <a:chOff x="751171" y="727587"/>
            <a:chExt cx="5022505" cy="1495280"/>
          </a:xfrm>
        </p:grpSpPr>
        <p:grpSp>
          <p:nvGrpSpPr>
            <p:cNvPr id="5" name="Group 4"/>
            <p:cNvGrpSpPr/>
            <p:nvPr/>
          </p:nvGrpSpPr>
          <p:grpSpPr>
            <a:xfrm>
              <a:off x="1526776" y="885605"/>
              <a:ext cx="4246900" cy="1337262"/>
              <a:chOff x="2079890" y="967026"/>
              <a:chExt cx="4246900" cy="1337262"/>
            </a:xfrm>
          </p:grpSpPr>
          <p:sp>
            <p:nvSpPr>
              <p:cNvPr id="19" name="Rounded Rectangle 18"/>
              <p:cNvSpPr/>
              <p:nvPr/>
            </p:nvSpPr>
            <p:spPr bwMode="auto">
              <a:xfrm rot="5400000">
                <a:off x="3534709" y="-487793"/>
                <a:ext cx="1337262" cy="4246900"/>
              </a:xfrm>
              <a:prstGeom prst="roundRect">
                <a:avLst/>
              </a:prstGeom>
              <a:solidFill>
                <a:schemeClr val="tx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US" sz="2448" dirty="0" err="1">
                  <a:solidFill>
                    <a:schemeClr val="bg1"/>
                  </a:solidFill>
                  <a:ea typeface="Segoe UI" pitchFamily="34" charset="0"/>
                  <a:cs typeface="Segoe UI" pitchFamily="34" charset="0"/>
                </a:endParaRPr>
              </a:p>
            </p:txBody>
          </p:sp>
          <p:grpSp>
            <p:nvGrpSpPr>
              <p:cNvPr id="4" name="Group 3"/>
              <p:cNvGrpSpPr>
                <a:grpSpLocks noChangeAspect="1"/>
              </p:cNvGrpSpPr>
              <p:nvPr/>
            </p:nvGrpSpPr>
            <p:grpSpPr>
              <a:xfrm>
                <a:off x="2358848" y="1157638"/>
                <a:ext cx="3706623" cy="576500"/>
                <a:chOff x="2965055" y="1204343"/>
                <a:chExt cx="5596076" cy="870371"/>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65" name="Group 64"/>
            <p:cNvGrpSpPr>
              <a:grpSpLocks noChangeAspect="1"/>
            </p:cNvGrpSpPr>
            <p:nvPr/>
          </p:nvGrpSpPr>
          <p:grpSpPr bwMode="black">
            <a:xfrm>
              <a:off x="751171" y="727587"/>
              <a:ext cx="856889" cy="697259"/>
              <a:chOff x="5184775" y="225425"/>
              <a:chExt cx="1500188" cy="1220788"/>
            </a:xfrm>
            <a:solidFill>
              <a:srgbClr val="FFFFFF"/>
            </a:solidFill>
          </p:grpSpPr>
          <p:sp>
            <p:nvSpPr>
              <p:cNvPr id="7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18565"/>
                <a:endParaRPr lang="en-US" sz="1938" dirty="0">
                  <a:solidFill>
                    <a:schemeClr val="bg1"/>
                  </a:solidFill>
                </a:endParaRPr>
              </a:p>
            </p:txBody>
          </p:sp>
          <p:sp>
            <p:nvSpPr>
              <p:cNvPr id="7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18565"/>
                <a:endParaRPr lang="en-US" sz="1938" dirty="0">
                  <a:solidFill>
                    <a:schemeClr val="bg1"/>
                  </a:solidFill>
                </a:endParaRPr>
              </a:p>
            </p:txBody>
          </p:sp>
          <p:sp>
            <p:nvSpPr>
              <p:cNvPr id="7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18565"/>
                <a:endParaRPr lang="en-US" sz="1938" dirty="0">
                  <a:solidFill>
                    <a:schemeClr val="bg1"/>
                  </a:solidFill>
                </a:endParaRPr>
              </a:p>
            </p:txBody>
          </p:sp>
        </p:grpSp>
      </p:grpSp>
      <p:grpSp>
        <p:nvGrpSpPr>
          <p:cNvPr id="77" name="Group 76"/>
          <p:cNvGrpSpPr/>
          <p:nvPr/>
        </p:nvGrpSpPr>
        <p:grpSpPr>
          <a:xfrm>
            <a:off x="6916977" y="272939"/>
            <a:ext cx="5122490" cy="1525047"/>
            <a:chOff x="751171" y="727587"/>
            <a:chExt cx="5022505" cy="1495280"/>
          </a:xfrm>
        </p:grpSpPr>
        <p:grpSp>
          <p:nvGrpSpPr>
            <p:cNvPr id="78" name="Group 77"/>
            <p:cNvGrpSpPr/>
            <p:nvPr/>
          </p:nvGrpSpPr>
          <p:grpSpPr>
            <a:xfrm>
              <a:off x="1526776" y="885605"/>
              <a:ext cx="4246900" cy="1337262"/>
              <a:chOff x="2079890" y="967026"/>
              <a:chExt cx="4246900" cy="1337262"/>
            </a:xfrm>
          </p:grpSpPr>
          <p:sp>
            <p:nvSpPr>
              <p:cNvPr id="85" name="Rounded Rectangle 84"/>
              <p:cNvSpPr/>
              <p:nvPr/>
            </p:nvSpPr>
            <p:spPr bwMode="auto">
              <a:xfrm rot="5400000">
                <a:off x="3534709" y="-487793"/>
                <a:ext cx="1337262" cy="4246900"/>
              </a:xfrm>
              <a:prstGeom prst="roundRect">
                <a:avLst/>
              </a:prstGeom>
              <a:solidFill>
                <a:schemeClr val="tx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86" name="Group 85"/>
              <p:cNvGrpSpPr>
                <a:grpSpLocks noChangeAspect="1"/>
              </p:cNvGrpSpPr>
              <p:nvPr/>
            </p:nvGrpSpPr>
            <p:grpSpPr>
              <a:xfrm>
                <a:off x="2358848" y="1157638"/>
                <a:ext cx="3706623" cy="576500"/>
                <a:chOff x="2965055" y="1204343"/>
                <a:chExt cx="5596076" cy="870371"/>
              </a:xfrm>
            </p:grpSpPr>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79" name="Group 78"/>
            <p:cNvGrpSpPr>
              <a:grpSpLocks noChangeAspect="1"/>
            </p:cNvGrpSpPr>
            <p:nvPr/>
          </p:nvGrpSpPr>
          <p:grpSpPr bwMode="black">
            <a:xfrm>
              <a:off x="751171" y="727587"/>
              <a:ext cx="856889" cy="697259"/>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18565"/>
                <a:endParaRPr lang="en-US" sz="1938" dirty="0"/>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18565"/>
                <a:endParaRPr lang="en-US" sz="1938" dirty="0"/>
              </a:p>
            </p:txBody>
          </p:sp>
          <p:sp>
            <p:nvSpPr>
              <p:cNvPr id="8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18565"/>
                <a:endParaRPr lang="en-US" sz="1938" dirty="0"/>
              </a:p>
            </p:txBody>
          </p:sp>
        </p:grpSp>
      </p:grpSp>
      <p:pic>
        <p:nvPicPr>
          <p:cNvPr id="8194" name="Picture 2" descr=".cscfg クラウド サービス構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4600" y="5335005"/>
            <a:ext cx="792713" cy="79271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1187281" y="5298516"/>
            <a:ext cx="2358280" cy="1257558"/>
            <a:chOff x="1933947" y="3686460"/>
            <a:chExt cx="2638053" cy="1406748"/>
          </a:xfrm>
        </p:grpSpPr>
        <p:pic>
          <p:nvPicPr>
            <p:cNvPr id="91"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346837" y="4103083"/>
              <a:ext cx="684839" cy="70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csdef クラウド サービス定義"/>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2462" y="4123948"/>
              <a:ext cx="889769" cy="88976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auto">
            <a:xfrm>
              <a:off x="1933947" y="3686460"/>
              <a:ext cx="2638053" cy="1406748"/>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cxnSp>
        <p:nvCxnSpPr>
          <p:cNvPr id="93" name="Straight Arrow Connector 92"/>
          <p:cNvCxnSpPr/>
          <p:nvPr/>
        </p:nvCxnSpPr>
        <p:spPr>
          <a:xfrm flipV="1">
            <a:off x="4154457" y="4003549"/>
            <a:ext cx="0" cy="116771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1227" y="3807652"/>
            <a:ext cx="11498999" cy="37803"/>
          </a:xfrm>
          <a:prstGeom prst="line">
            <a:avLst/>
          </a:prstGeom>
          <a:ln w="31750">
            <a:solidFill>
              <a:schemeClr val="accent3"/>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577576" y="2836376"/>
            <a:ext cx="1859683" cy="898418"/>
          </a:xfrm>
          <a:prstGeom prst="rect">
            <a:avLst/>
          </a:prstGeom>
          <a:noFill/>
        </p:spPr>
        <p:txBody>
          <a:bodyPr wrap="none" lIns="186521" tIns="149217" rIns="186521" bIns="149217" rtlCol="0">
            <a:spAutoFit/>
          </a:bodyPr>
          <a:lstStyle/>
          <a:p>
            <a:pPr>
              <a:lnSpc>
                <a:spcPct val="90000"/>
              </a:lnSpc>
              <a:spcAft>
                <a:spcPts val="612"/>
              </a:spcAft>
            </a:pPr>
            <a:r>
              <a:rPr lang="en-US" sz="1836" dirty="0"/>
              <a:t>Provision </a:t>
            </a:r>
          </a:p>
          <a:p>
            <a:pPr>
              <a:lnSpc>
                <a:spcPct val="90000"/>
              </a:lnSpc>
              <a:spcAft>
                <a:spcPts val="612"/>
              </a:spcAft>
            </a:pPr>
            <a:r>
              <a:rPr lang="en-US" sz="1836" dirty="0"/>
              <a:t>Infrastructure </a:t>
            </a:r>
          </a:p>
        </p:txBody>
      </p:sp>
      <p:sp>
        <p:nvSpPr>
          <p:cNvPr id="95" name="TextBox 94"/>
          <p:cNvSpPr txBox="1"/>
          <p:nvPr/>
        </p:nvSpPr>
        <p:spPr>
          <a:xfrm>
            <a:off x="2698365" y="1265180"/>
            <a:ext cx="1106235" cy="527358"/>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chemeClr val="bg1"/>
                </a:solidFill>
              </a:rPr>
              <a:t>Staging</a:t>
            </a:r>
          </a:p>
        </p:txBody>
      </p:sp>
      <p:cxnSp>
        <p:nvCxnSpPr>
          <p:cNvPr id="96" name="Straight Arrow Connector 95"/>
          <p:cNvCxnSpPr/>
          <p:nvPr/>
        </p:nvCxnSpPr>
        <p:spPr>
          <a:xfrm flipV="1">
            <a:off x="2273991" y="4003549"/>
            <a:ext cx="0" cy="116771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474098" y="2705193"/>
            <a:ext cx="1264375" cy="1264375"/>
            <a:chOff x="5334961" y="2880229"/>
            <a:chExt cx="1239696" cy="1239696"/>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961" y="2880229"/>
              <a:ext cx="1239696" cy="1239696"/>
            </a:xfrm>
            <a:prstGeom prst="rect">
              <a:avLst/>
            </a:prstGeom>
          </p:spPr>
        </p:pic>
        <p:sp>
          <p:nvSpPr>
            <p:cNvPr id="101" name="TextBox 100"/>
            <p:cNvSpPr txBox="1"/>
            <p:nvPr/>
          </p:nvSpPr>
          <p:spPr>
            <a:xfrm>
              <a:off x="5504564" y="3332883"/>
              <a:ext cx="962571" cy="549702"/>
            </a:xfrm>
            <a:prstGeom prst="rect">
              <a:avLst/>
            </a:prstGeom>
            <a:noFill/>
          </p:spPr>
          <p:txBody>
            <a:bodyPr wrap="none" lIns="186521" tIns="149217" rIns="186521" bIns="149217" rtlCol="0">
              <a:spAutoFit/>
            </a:bodyPr>
            <a:lstStyle/>
            <a:p>
              <a:pPr>
                <a:lnSpc>
                  <a:spcPct val="90000"/>
                </a:lnSpc>
                <a:spcAft>
                  <a:spcPts val="612"/>
                </a:spcAft>
              </a:pPr>
              <a:r>
                <a:rPr lang="en-US" sz="1836" dirty="0"/>
                <a:t>Azure</a:t>
              </a:r>
            </a:p>
          </p:txBody>
        </p:sp>
      </p:grpSp>
      <p:sp>
        <p:nvSpPr>
          <p:cNvPr id="106" name="TextBox 105"/>
          <p:cNvSpPr txBox="1"/>
          <p:nvPr/>
        </p:nvSpPr>
        <p:spPr>
          <a:xfrm>
            <a:off x="2039782" y="5699420"/>
            <a:ext cx="546715" cy="560645"/>
          </a:xfrm>
          <a:prstGeom prst="rect">
            <a:avLst/>
          </a:prstGeom>
          <a:noFill/>
        </p:spPr>
        <p:txBody>
          <a:bodyPr wrap="none" lIns="186521" tIns="149217" rIns="186521" bIns="149217" rtlCol="0">
            <a:spAutoFit/>
          </a:bodyPr>
          <a:lstStyle/>
          <a:p>
            <a:pPr>
              <a:lnSpc>
                <a:spcPct val="90000"/>
              </a:lnSpc>
              <a:spcAft>
                <a:spcPts val="612"/>
              </a:spcAft>
            </a:pPr>
            <a:r>
              <a:rPr lang="en-US" sz="1836" b="1" dirty="0"/>
              <a:t>+</a:t>
            </a:r>
          </a:p>
        </p:txBody>
      </p:sp>
      <p:sp>
        <p:nvSpPr>
          <p:cNvPr id="10" name="TextBox 9"/>
          <p:cNvSpPr txBox="1"/>
          <p:nvPr/>
        </p:nvSpPr>
        <p:spPr>
          <a:xfrm>
            <a:off x="1825549" y="5143810"/>
            <a:ext cx="976894" cy="555610"/>
          </a:xfrm>
          <a:prstGeom prst="rect">
            <a:avLst/>
          </a:prstGeom>
          <a:noFill/>
        </p:spPr>
        <p:txBody>
          <a:bodyPr wrap="none" lIns="186521" tIns="149217" rIns="186521" bIns="149217" rtlCol="0">
            <a:spAutoFit/>
          </a:bodyPr>
          <a:lstStyle/>
          <a:p>
            <a:pPr>
              <a:lnSpc>
                <a:spcPct val="90000"/>
              </a:lnSpc>
              <a:spcAft>
                <a:spcPts val="612"/>
              </a:spcAft>
            </a:pPr>
            <a:r>
              <a:rPr lang="en-US" sz="1836" dirty="0" err="1"/>
              <a:t>cspkg</a:t>
            </a:r>
            <a:endParaRPr lang="en-US" sz="1836" dirty="0"/>
          </a:p>
        </p:txBody>
      </p:sp>
      <p:sp>
        <p:nvSpPr>
          <p:cNvPr id="107" name="TextBox 106"/>
          <p:cNvSpPr txBox="1"/>
          <p:nvPr/>
        </p:nvSpPr>
        <p:spPr>
          <a:xfrm>
            <a:off x="3254492" y="1904838"/>
            <a:ext cx="1748378" cy="560645"/>
          </a:xfrm>
          <a:prstGeom prst="rect">
            <a:avLst/>
          </a:prstGeom>
          <a:noFill/>
        </p:spPr>
        <p:txBody>
          <a:bodyPr wrap="none" lIns="186521" tIns="149217" rIns="186521" bIns="149217" rtlCol="0">
            <a:spAutoFit/>
          </a:bodyPr>
          <a:lstStyle/>
          <a:p>
            <a:pPr>
              <a:lnSpc>
                <a:spcPct val="90000"/>
              </a:lnSpc>
              <a:spcAft>
                <a:spcPts val="612"/>
              </a:spcAft>
            </a:pPr>
            <a:r>
              <a:rPr lang="en-US" sz="1836" dirty="0"/>
              <a:t>Deploy Code</a:t>
            </a:r>
          </a:p>
        </p:txBody>
      </p:sp>
      <p:sp>
        <p:nvSpPr>
          <p:cNvPr id="108" name="TextBox 107"/>
          <p:cNvSpPr txBox="1"/>
          <p:nvPr/>
        </p:nvSpPr>
        <p:spPr>
          <a:xfrm>
            <a:off x="9295784" y="1238676"/>
            <a:ext cx="1451729" cy="527358"/>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chemeClr val="bg1"/>
                </a:solidFill>
              </a:rPr>
              <a:t>Production</a:t>
            </a: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90399" y="4880627"/>
            <a:ext cx="466302" cy="466302"/>
          </a:xfrm>
          <a:prstGeom prst="rect">
            <a:avLst/>
          </a:prstGeom>
        </p:spPr>
      </p:pic>
      <p:pic>
        <p:nvPicPr>
          <p:cNvPr id="111" name="Picture 2" descr=".cscfg クラウド サービス構成"/>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0399" y="5496856"/>
            <a:ext cx="532343" cy="53234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sdef クラウド サービス定義"/>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90399" y="6073803"/>
            <a:ext cx="531584" cy="531584"/>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9509225" y="4947913"/>
            <a:ext cx="2067447" cy="560645"/>
          </a:xfrm>
          <a:prstGeom prst="rect">
            <a:avLst/>
          </a:prstGeom>
          <a:noFill/>
        </p:spPr>
        <p:txBody>
          <a:bodyPr wrap="none" lIns="186521" tIns="149217" rIns="186521" bIns="149217" rtlCol="0">
            <a:spAutoFit/>
          </a:bodyPr>
          <a:lstStyle/>
          <a:p>
            <a:pPr>
              <a:lnSpc>
                <a:spcPct val="90000"/>
              </a:lnSpc>
              <a:spcAft>
                <a:spcPts val="612"/>
              </a:spcAft>
            </a:pPr>
            <a:r>
              <a:rPr lang="en-US" sz="1836" dirty="0"/>
              <a:t>Service Package</a:t>
            </a:r>
          </a:p>
        </p:txBody>
      </p:sp>
      <p:sp>
        <p:nvSpPr>
          <p:cNvPr id="114" name="TextBox 113"/>
          <p:cNvSpPr txBox="1"/>
          <p:nvPr/>
        </p:nvSpPr>
        <p:spPr>
          <a:xfrm>
            <a:off x="9521983" y="6135243"/>
            <a:ext cx="223865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t>Service Definition</a:t>
            </a:r>
          </a:p>
        </p:txBody>
      </p:sp>
      <p:sp>
        <p:nvSpPr>
          <p:cNvPr id="115" name="TextBox 114"/>
          <p:cNvSpPr txBox="1"/>
          <p:nvPr/>
        </p:nvSpPr>
        <p:spPr>
          <a:xfrm>
            <a:off x="9521984" y="5548128"/>
            <a:ext cx="2657194" cy="560645"/>
          </a:xfrm>
          <a:prstGeom prst="rect">
            <a:avLst/>
          </a:prstGeom>
          <a:noFill/>
        </p:spPr>
        <p:txBody>
          <a:bodyPr wrap="none" lIns="186521" tIns="149217" rIns="186521" bIns="149217" rtlCol="0">
            <a:spAutoFit/>
          </a:bodyPr>
          <a:lstStyle/>
          <a:p>
            <a:pPr>
              <a:lnSpc>
                <a:spcPct val="90000"/>
              </a:lnSpc>
              <a:spcAft>
                <a:spcPts val="612"/>
              </a:spcAft>
            </a:pPr>
            <a:r>
              <a:rPr lang="en-US" sz="1836" dirty="0"/>
              <a:t>Service Configuration</a:t>
            </a:r>
          </a:p>
        </p:txBody>
      </p:sp>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200" y="5036701"/>
            <a:ext cx="523630" cy="523630"/>
          </a:xfrm>
          <a:prstGeom prst="rect">
            <a:avLst/>
          </a:prstGeom>
        </p:spPr>
      </p:pic>
    </p:spTree>
    <p:extLst>
      <p:ext uri="{BB962C8B-B14F-4D97-AF65-F5344CB8AC3E}">
        <p14:creationId xmlns:p14="http://schemas.microsoft.com/office/powerpoint/2010/main" val="428649076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5683746" y="1438061"/>
            <a:ext cx="2356556" cy="875019"/>
          </a:xfrm>
          <a:prstGeom prst="roundRect">
            <a:avLst>
              <a:gd name="adj" fmla="val 32755"/>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19" name="Rounded Rectangle 18"/>
          <p:cNvSpPr/>
          <p:nvPr/>
        </p:nvSpPr>
        <p:spPr bwMode="auto">
          <a:xfrm>
            <a:off x="4362027" y="1135020"/>
            <a:ext cx="2325274" cy="1055422"/>
          </a:xfrm>
          <a:prstGeom prst="roundRect">
            <a:avLst>
              <a:gd name="adj" fmla="val 19324"/>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20" name="Rounded Rectangle 19"/>
          <p:cNvSpPr/>
          <p:nvPr/>
        </p:nvSpPr>
        <p:spPr bwMode="auto">
          <a:xfrm>
            <a:off x="4968613" y="770868"/>
            <a:ext cx="2508330" cy="1647419"/>
          </a:xfrm>
          <a:prstGeom prst="roundRect">
            <a:avLst>
              <a:gd name="adj" fmla="val 19746"/>
            </a:avLst>
          </a:prstGeom>
          <a:solidFill>
            <a:srgbClr val="FFFFFF">
              <a:alpha val="9411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21" name="Rounded Rectangle 20"/>
          <p:cNvSpPr/>
          <p:nvPr/>
        </p:nvSpPr>
        <p:spPr bwMode="auto">
          <a:xfrm>
            <a:off x="4620576" y="1241020"/>
            <a:ext cx="1301062" cy="607895"/>
          </a:xfrm>
          <a:prstGeom prst="roundRect">
            <a:avLst>
              <a:gd name="adj" fmla="val 34453"/>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sp>
        <p:nvSpPr>
          <p:cNvPr id="22" name="Rounded Rectangle 21"/>
          <p:cNvSpPr/>
          <p:nvPr/>
        </p:nvSpPr>
        <p:spPr bwMode="auto">
          <a:xfrm>
            <a:off x="5316323" y="1458898"/>
            <a:ext cx="1733300" cy="1129067"/>
          </a:xfrm>
          <a:prstGeom prst="roundRect">
            <a:avLst>
              <a:gd name="adj" fmla="val 27395"/>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5810" y="5059148"/>
            <a:ext cx="2404854" cy="1390788"/>
          </a:xfrm>
          <a:prstGeom prst="rect">
            <a:avLst/>
          </a:prstGeom>
        </p:spPr>
      </p:pic>
      <p:grpSp>
        <p:nvGrpSpPr>
          <p:cNvPr id="2" name="Group 1"/>
          <p:cNvGrpSpPr/>
          <p:nvPr/>
        </p:nvGrpSpPr>
        <p:grpSpPr>
          <a:xfrm>
            <a:off x="5412192" y="5182639"/>
            <a:ext cx="1598749" cy="999219"/>
            <a:chOff x="5412192" y="5182639"/>
            <a:chExt cx="1598749" cy="999219"/>
          </a:xfrm>
        </p:grpSpPr>
        <p:sp>
          <p:nvSpPr>
            <p:cNvPr id="14" name="Rounded Rectangle 13"/>
            <p:cNvSpPr/>
            <p:nvPr/>
          </p:nvSpPr>
          <p:spPr bwMode="auto">
            <a:xfrm>
              <a:off x="5412192" y="5182639"/>
              <a:ext cx="1598749" cy="999219"/>
            </a:xfrm>
            <a:prstGeom prst="roundRect">
              <a:avLst>
                <a:gd name="adj" fmla="val 2011"/>
              </a:avLst>
            </a:prstGeom>
            <a:solidFill>
              <a:schemeClr val="bg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19353" y="5416921"/>
              <a:ext cx="536825" cy="536825"/>
            </a:xfrm>
            <a:prstGeom prst="rect">
              <a:avLst/>
            </a:prstGeom>
          </p:spPr>
        </p:pic>
        <p:sp>
          <p:nvSpPr>
            <p:cNvPr id="15" name="TextBox 14"/>
            <p:cNvSpPr txBox="1"/>
            <p:nvPr/>
          </p:nvSpPr>
          <p:spPr>
            <a:xfrm>
              <a:off x="6112632" y="5477021"/>
              <a:ext cx="780312" cy="409906"/>
            </a:xfrm>
            <a:prstGeom prst="rect">
              <a:avLst/>
            </a:prstGeom>
            <a:noFill/>
          </p:spPr>
          <p:txBody>
            <a:bodyPr wrap="none" lIns="0" tIns="0" rIns="0" bIns="0" rtlCol="0">
              <a:spAutoFit/>
            </a:bodyPr>
            <a:lstStyle/>
            <a:p>
              <a:pPr>
                <a:lnSpc>
                  <a:spcPct val="80000"/>
                </a:lnSpc>
                <a:buSzPct val="80000"/>
              </a:pPr>
              <a:r>
                <a:rPr lang="en-US" sz="1632" dirty="0"/>
                <a:t>service</a:t>
              </a:r>
              <a:br>
                <a:rPr lang="en-US" sz="1632" dirty="0"/>
              </a:br>
              <a:r>
                <a:rPr lang="en-US" sz="1632" dirty="0"/>
                <a:t>package</a:t>
              </a:r>
            </a:p>
          </p:txBody>
        </p:sp>
      </p:grpSp>
      <p:sp>
        <p:nvSpPr>
          <p:cNvPr id="10" name="Up Arrow 9"/>
          <p:cNvSpPr/>
          <p:nvPr/>
        </p:nvSpPr>
        <p:spPr bwMode="auto">
          <a:xfrm>
            <a:off x="5540836" y="2790536"/>
            <a:ext cx="1321188" cy="2266256"/>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26" name="Group 25"/>
          <p:cNvGrpSpPr/>
          <p:nvPr/>
        </p:nvGrpSpPr>
        <p:grpSpPr>
          <a:xfrm>
            <a:off x="5413248" y="1124712"/>
            <a:ext cx="1598749" cy="999219"/>
            <a:chOff x="2038541" y="3557736"/>
            <a:chExt cx="1567543" cy="979715"/>
          </a:xfrm>
        </p:grpSpPr>
        <p:sp>
          <p:nvSpPr>
            <p:cNvPr id="27" name="Rounded Rectangle 26"/>
            <p:cNvSpPr/>
            <p:nvPr/>
          </p:nvSpPr>
          <p:spPr bwMode="auto">
            <a:xfrm>
              <a:off x="2038541" y="3557736"/>
              <a:ext cx="1567543" cy="979715"/>
            </a:xfrm>
            <a:prstGeom prst="roundRect">
              <a:avLst>
                <a:gd name="adj" fmla="val 2011"/>
              </a:avLst>
            </a:prstGeom>
            <a:solidFill>
              <a:schemeClr val="bg2"/>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46127" y="3787445"/>
              <a:ext cx="526347" cy="526347"/>
            </a:xfrm>
            <a:prstGeom prst="rect">
              <a:avLst/>
            </a:prstGeom>
          </p:spPr>
        </p:pic>
        <p:sp>
          <p:nvSpPr>
            <p:cNvPr id="29" name="TextBox 28"/>
            <p:cNvSpPr txBox="1"/>
            <p:nvPr/>
          </p:nvSpPr>
          <p:spPr>
            <a:xfrm>
              <a:off x="2728886" y="3846372"/>
              <a:ext cx="765081" cy="401905"/>
            </a:xfrm>
            <a:prstGeom prst="rect">
              <a:avLst/>
            </a:prstGeom>
            <a:noFill/>
          </p:spPr>
          <p:txBody>
            <a:bodyPr wrap="none" lIns="0" tIns="0" rIns="0" bIns="0" rtlCol="0">
              <a:spAutoFit/>
            </a:bodyPr>
            <a:lstStyle/>
            <a:p>
              <a:pPr>
                <a:lnSpc>
                  <a:spcPct val="80000"/>
                </a:lnSpc>
                <a:buSzPct val="80000"/>
              </a:pPr>
              <a:r>
                <a:rPr lang="en-US" sz="1632" dirty="0"/>
                <a:t>service</a:t>
              </a:r>
              <a:br>
                <a:rPr lang="en-US" sz="1632" dirty="0"/>
              </a:br>
              <a:r>
                <a:rPr lang="en-US" sz="1632" dirty="0"/>
                <a:t>package</a:t>
              </a:r>
            </a:p>
          </p:txBody>
        </p:sp>
      </p:grpSp>
    </p:spTree>
    <p:extLst>
      <p:ext uri="{BB962C8B-B14F-4D97-AF65-F5344CB8AC3E}">
        <p14:creationId xmlns:p14="http://schemas.microsoft.com/office/powerpoint/2010/main" val="3644640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500"/>
                                        <p:tgtEl>
                                          <p:spTgt spid="22"/>
                                        </p:tgtEl>
                                      </p:cBhvr>
                                    </p:animEffect>
                                    <p:anim calcmode="lin" valueType="num">
                                      <p:cBhvr>
                                        <p:cTn id="13" dur="1500" fill="hold"/>
                                        <p:tgtEl>
                                          <p:spTgt spid="22"/>
                                        </p:tgtEl>
                                        <p:attrNameLst>
                                          <p:attrName>ppt_x</p:attrName>
                                        </p:attrNameLst>
                                      </p:cBhvr>
                                      <p:tavLst>
                                        <p:tav tm="0">
                                          <p:val>
                                            <p:strVal val="#ppt_x"/>
                                          </p:val>
                                        </p:tav>
                                        <p:tav tm="100000">
                                          <p:val>
                                            <p:strVal val="#ppt_x"/>
                                          </p:val>
                                        </p:tav>
                                      </p:tavLst>
                                    </p:anim>
                                    <p:anim calcmode="lin" valueType="num">
                                      <p:cBhvr>
                                        <p:cTn id="14" dur="1500" fill="hold"/>
                                        <p:tgtEl>
                                          <p:spTgt spid="22"/>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500"/>
                                        <p:tgtEl>
                                          <p:spTgt spid="20"/>
                                        </p:tgtEl>
                                      </p:cBhvr>
                                    </p:animEffect>
                                  </p:childTnLst>
                                </p:cTn>
                              </p:par>
                              <p:par>
                                <p:cTn id="18" presetID="42" presetClass="entr" presetSubtype="0" fill="hold" grpId="0" nodeType="withEffect">
                                  <p:stCondLst>
                                    <p:cond delay="10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500"/>
                                        <p:tgtEl>
                                          <p:spTgt spid="21"/>
                                        </p:tgtEl>
                                      </p:cBhvr>
                                    </p:animEffect>
                                    <p:anim calcmode="lin" valueType="num">
                                      <p:cBhvr>
                                        <p:cTn id="21" dur="1500" fill="hold"/>
                                        <p:tgtEl>
                                          <p:spTgt spid="21"/>
                                        </p:tgtEl>
                                        <p:attrNameLst>
                                          <p:attrName>ppt_x</p:attrName>
                                        </p:attrNameLst>
                                      </p:cBhvr>
                                      <p:tavLst>
                                        <p:tav tm="0">
                                          <p:val>
                                            <p:strVal val="#ppt_x"/>
                                          </p:val>
                                        </p:tav>
                                        <p:tav tm="100000">
                                          <p:val>
                                            <p:strVal val="#ppt_x"/>
                                          </p:val>
                                        </p:tav>
                                      </p:tavLst>
                                    </p:anim>
                                    <p:anim calcmode="lin" valueType="num">
                                      <p:cBhvr>
                                        <p:cTn id="22" dur="15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10" presetClass="exit" presetSubtype="0" fill="hold" grpId="1" nodeType="withEffect">
                                  <p:stCondLst>
                                    <p:cond delay="500"/>
                                  </p:stCondLst>
                                  <p:childTnLst>
                                    <p:animEffect transition="out" filter="fade">
                                      <p:cBhvr>
                                        <p:cTn id="35" dur="3500"/>
                                        <p:tgtEl>
                                          <p:spTgt spid="10"/>
                                        </p:tgtEl>
                                      </p:cBhvr>
                                    </p:animEffect>
                                    <p:set>
                                      <p:cBhvr>
                                        <p:cTn id="36" dur="1" fill="hold">
                                          <p:stCondLst>
                                            <p:cond delay="3499"/>
                                          </p:stCondLst>
                                        </p:cTn>
                                        <p:tgtEl>
                                          <p:spTgt spid="10"/>
                                        </p:tgtEl>
                                        <p:attrNameLst>
                                          <p:attrName>style.visibility</p:attrName>
                                        </p:attrNameLst>
                                      </p:cBhvr>
                                      <p:to>
                                        <p:strVal val="hidden"/>
                                      </p:to>
                                    </p:set>
                                  </p:childTnLst>
                                </p:cTn>
                              </p:par>
                              <p:par>
                                <p:cTn id="37" presetID="10" presetClass="entr" presetSubtype="0" fill="hold" nodeType="withEffect">
                                  <p:stCondLst>
                                    <p:cond delay="27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6500"/>
                            </p:stCondLst>
                            <p:childTnLst>
                              <p:par>
                                <p:cTn id="41" presetID="42" presetClass="exit" presetSubtype="0" fill="hold" nodeType="afterEffect">
                                  <p:stCondLst>
                                    <p:cond delay="0"/>
                                  </p:stCondLst>
                                  <p:childTnLst>
                                    <p:animEffect transition="out" filter="fade">
                                      <p:cBhvr>
                                        <p:cTn id="42" dur="500"/>
                                        <p:tgtEl>
                                          <p:spTgt spid="4"/>
                                        </p:tgtEl>
                                      </p:cBhvr>
                                    </p:animEffect>
                                    <p:anim calcmode="lin" valueType="num">
                                      <p:cBhvr>
                                        <p:cTn id="43" dur="500"/>
                                        <p:tgtEl>
                                          <p:spTgt spid="4"/>
                                        </p:tgtEl>
                                        <p:attrNameLst>
                                          <p:attrName>ppt_x</p:attrName>
                                        </p:attrNameLst>
                                      </p:cBhvr>
                                      <p:tavLst>
                                        <p:tav tm="0">
                                          <p:val>
                                            <p:strVal val="ppt_x"/>
                                          </p:val>
                                        </p:tav>
                                        <p:tav tm="100000">
                                          <p:val>
                                            <p:strVal val="ppt_x"/>
                                          </p:val>
                                        </p:tav>
                                      </p:tavLst>
                                    </p:anim>
                                    <p:anim calcmode="lin" valueType="num">
                                      <p:cBhvr>
                                        <p:cTn id="44" dur="500"/>
                                        <p:tgtEl>
                                          <p:spTgt spid="4"/>
                                        </p:tgtEl>
                                        <p:attrNameLst>
                                          <p:attrName>ppt_y</p:attrName>
                                        </p:attrNameLst>
                                      </p:cBhvr>
                                      <p:tavLst>
                                        <p:tav tm="0">
                                          <p:val>
                                            <p:strVal val="ppt_y"/>
                                          </p:val>
                                        </p:tav>
                                        <p:tav tm="100000">
                                          <p:val>
                                            <p:strVal val="ppt_y+.1"/>
                                          </p:val>
                                        </p:tav>
                                      </p:tavLst>
                                    </p:anim>
                                    <p:set>
                                      <p:cBhvr>
                                        <p:cTn id="45" dur="1" fill="hold">
                                          <p:stCondLst>
                                            <p:cond delay="499"/>
                                          </p:stCondLst>
                                        </p:cTn>
                                        <p:tgtEl>
                                          <p:spTgt spid="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1000"/>
                                        <p:tgtEl>
                                          <p:spTgt spid="22"/>
                                        </p:tgtEl>
                                      </p:cBhvr>
                                    </p:animEffect>
                                    <p:set>
                                      <p:cBhvr>
                                        <p:cTn id="51" dur="1" fill="hold">
                                          <p:stCondLst>
                                            <p:cond delay="999"/>
                                          </p:stCondLst>
                                        </p:cTn>
                                        <p:tgtEl>
                                          <p:spTgt spid="22"/>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750"/>
                                        <p:tgtEl>
                                          <p:spTgt spid="21"/>
                                        </p:tgtEl>
                                      </p:cBhvr>
                                    </p:animEffect>
                                    <p:set>
                                      <p:cBhvr>
                                        <p:cTn id="57" dur="1" fill="hold">
                                          <p:stCondLst>
                                            <p:cond delay="749"/>
                                          </p:stCondLst>
                                        </p:cTn>
                                        <p:tgtEl>
                                          <p:spTgt spid="21"/>
                                        </p:tgtEl>
                                        <p:attrNameLst>
                                          <p:attrName>style.visibility</p:attrName>
                                        </p:attrNameLst>
                                      </p:cBhvr>
                                      <p:to>
                                        <p:strVal val="hidden"/>
                                      </p:to>
                                    </p:set>
                                  </p:childTnLst>
                                </p:cTn>
                              </p:par>
                              <p:par>
                                <p:cTn id="58" presetID="10" presetClass="exit" presetSubtype="0" fill="hold" grpId="1" nodeType="withEffect">
                                  <p:stCondLst>
                                    <p:cond delay="250"/>
                                  </p:stCondLst>
                                  <p:childTnLst>
                                    <p:animEffect transition="out" filter="fade">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1" presetClass="exit" presetSubtype="0" fill="hold" nodeType="withEffect">
                                  <p:stCondLst>
                                    <p:cond delay="250"/>
                                  </p:stCondLst>
                                  <p:childTnLst>
                                    <p:set>
                                      <p:cBhvr>
                                        <p:cTn id="6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10" grpId="0" animBg="1"/>
      <p:bldP spid="1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ihandform 49"/>
          <p:cNvSpPr/>
          <p:nvPr/>
        </p:nvSpPr>
        <p:spPr>
          <a:xfrm>
            <a:off x="5968102" y="3020095"/>
            <a:ext cx="483214" cy="559214"/>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Lst>
            <a:ahLst/>
            <a:cxnLst>
              <a:cxn ang="0">
                <a:pos x="connsiteX0" y="connsiteY0"/>
              </a:cxn>
              <a:cxn ang="0">
                <a:pos x="connsiteX1" y="connsiteY1"/>
              </a:cxn>
              <a:cxn ang="0">
                <a:pos x="connsiteX2" y="connsiteY2"/>
              </a:cxn>
              <a:cxn ang="0">
                <a:pos x="connsiteX3" y="connsiteY3"/>
              </a:cxn>
            </a:cxnLst>
            <a:rect l="l" t="t" r="r" b="b"/>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ln/>
        </p:spPr>
        <p:style>
          <a:lnRef idx="1">
            <a:schemeClr val="accent2"/>
          </a:lnRef>
          <a:fillRef idx="3">
            <a:schemeClr val="accent2"/>
          </a:fillRef>
          <a:effectRef idx="2">
            <a:schemeClr val="accent2"/>
          </a:effectRef>
          <a:fontRef idx="minor">
            <a:schemeClr val="lt1"/>
          </a:fontRef>
        </p:style>
        <p:txBody>
          <a:bodyPr lIns="124342" tIns="62171" rIns="124342" bIns="62171" rtlCol="0" anchor="ctr"/>
          <a:lstStyle/>
          <a:p>
            <a:pPr algn="ctr"/>
            <a:endParaRPr lang="de-DE" sz="2448">
              <a:solidFill>
                <a:srgbClr val="28347E"/>
              </a:solidFill>
              <a:latin typeface="+mj-lt"/>
              <a:cs typeface="Arial" pitchFamily="34" charset="0"/>
            </a:endParaRPr>
          </a:p>
        </p:txBody>
      </p:sp>
      <p:sp>
        <p:nvSpPr>
          <p:cNvPr id="57" name="Freihandform 56"/>
          <p:cNvSpPr/>
          <p:nvPr/>
        </p:nvSpPr>
        <p:spPr>
          <a:xfrm>
            <a:off x="2341574" y="3570124"/>
            <a:ext cx="3603533" cy="2404385"/>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ln/>
        </p:spPr>
        <p:style>
          <a:lnRef idx="1">
            <a:schemeClr val="accent1"/>
          </a:lnRef>
          <a:fillRef idx="3">
            <a:schemeClr val="accent1"/>
          </a:fillRef>
          <a:effectRef idx="2">
            <a:schemeClr val="accent1"/>
          </a:effectRef>
          <a:fontRef idx="minor">
            <a:schemeClr val="lt1"/>
          </a:fontRef>
        </p:style>
        <p:txBody>
          <a:bodyPr lIns="124342" tIns="62171" rIns="124342" bIns="62171" rtlCol="0" anchor="ctr"/>
          <a:lstStyle/>
          <a:p>
            <a:pPr algn="ctr"/>
            <a:endParaRPr lang="de-DE" sz="2448" dirty="0">
              <a:solidFill>
                <a:srgbClr val="28347E"/>
              </a:solidFill>
              <a:latin typeface="+mj-lt"/>
              <a:cs typeface="Arial" pitchFamily="34" charset="0"/>
            </a:endParaRPr>
          </a:p>
        </p:txBody>
      </p:sp>
      <p:grpSp>
        <p:nvGrpSpPr>
          <p:cNvPr id="3" name="Group 2"/>
          <p:cNvGrpSpPr/>
          <p:nvPr/>
        </p:nvGrpSpPr>
        <p:grpSpPr>
          <a:xfrm>
            <a:off x="2344863" y="1794285"/>
            <a:ext cx="7793747" cy="2878455"/>
            <a:chOff x="1653059" y="1759262"/>
            <a:chExt cx="5731216" cy="2822270"/>
          </a:xfrm>
        </p:grpSpPr>
        <p:cxnSp>
          <p:nvCxnSpPr>
            <p:cNvPr id="22" name="Gerade Verbindung 21"/>
            <p:cNvCxnSpPr/>
            <p:nvPr/>
          </p:nvCxnSpPr>
          <p:spPr>
            <a:xfrm>
              <a:off x="1653059" y="4572008"/>
              <a:ext cx="1500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rot="5400000" flipH="1" flipV="1">
              <a:off x="2612219" y="4045747"/>
              <a:ext cx="1071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a:xfrm>
              <a:off x="3140389" y="3500438"/>
              <a:ext cx="1533104" cy="69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rot="5400000" flipH="1" flipV="1">
              <a:off x="4149630" y="2994120"/>
              <a:ext cx="104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a:xfrm>
              <a:off x="4662487" y="2483637"/>
              <a:ext cx="1082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rot="5400000" flipH="1" flipV="1">
              <a:off x="5384957" y="2125022"/>
              <a:ext cx="731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5741201" y="1769259"/>
              <a:ext cx="16430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Gerade Verbindung mit Pfeil 5"/>
          <p:cNvCxnSpPr/>
          <p:nvPr/>
        </p:nvCxnSpPr>
        <p:spPr>
          <a:xfrm>
            <a:off x="2253522" y="6047368"/>
            <a:ext cx="9617539" cy="1620"/>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rot="5400000" flipH="1" flipV="1">
            <a:off x="-115512" y="3679144"/>
            <a:ext cx="4735910" cy="2159"/>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139398" y="6081352"/>
            <a:ext cx="1845790" cy="376684"/>
          </a:xfrm>
          <a:prstGeom prst="rect">
            <a:avLst/>
          </a:prstGeom>
          <a:noFill/>
        </p:spPr>
        <p:txBody>
          <a:bodyPr wrap="none" lIns="124342" tIns="62171" rIns="124342" bIns="62171" rtlCol="0">
            <a:noAutofit/>
          </a:bodyPr>
          <a:lstStyle/>
          <a:p>
            <a:pPr algn="ctr"/>
            <a:r>
              <a:rPr lang="de-DE" sz="2448" dirty="0">
                <a:latin typeface="+mj-lt"/>
                <a:cs typeface="Arial" pitchFamily="34" charset="0"/>
              </a:rPr>
              <a:t>TIME</a:t>
            </a:r>
          </a:p>
        </p:txBody>
      </p:sp>
      <p:sp>
        <p:nvSpPr>
          <p:cNvPr id="13" name="Textfeld 12"/>
          <p:cNvSpPr txBox="1"/>
          <p:nvPr/>
        </p:nvSpPr>
        <p:spPr>
          <a:xfrm rot="16200000">
            <a:off x="1299302" y="3425540"/>
            <a:ext cx="1228453" cy="509370"/>
          </a:xfrm>
          <a:prstGeom prst="rect">
            <a:avLst/>
          </a:prstGeom>
          <a:noFill/>
        </p:spPr>
        <p:txBody>
          <a:bodyPr wrap="none" lIns="124342" tIns="62171" rIns="124342" bIns="62171" rtlCol="0">
            <a:noAutofit/>
          </a:bodyPr>
          <a:lstStyle/>
          <a:p>
            <a:pPr algn="ctr"/>
            <a:r>
              <a:rPr lang="de-DE" sz="2448" dirty="0">
                <a:latin typeface="+mj-lt"/>
                <a:cs typeface="Arial" pitchFamily="34" charset="0"/>
              </a:rPr>
              <a:t>IT CAPACITY</a:t>
            </a:r>
          </a:p>
        </p:txBody>
      </p:sp>
      <p:cxnSp>
        <p:nvCxnSpPr>
          <p:cNvPr id="16" name="Gerade Verbindung mit Pfeil 15"/>
          <p:cNvCxnSpPr/>
          <p:nvPr/>
        </p:nvCxnSpPr>
        <p:spPr>
          <a:xfrm flipV="1">
            <a:off x="2350669" y="1748621"/>
            <a:ext cx="8160336" cy="4225888"/>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51" name="Freihandform 50"/>
          <p:cNvSpPr/>
          <p:nvPr/>
        </p:nvSpPr>
        <p:spPr>
          <a:xfrm>
            <a:off x="7358533" y="2736126"/>
            <a:ext cx="1404338" cy="1790675"/>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24342" tIns="62171" rIns="124342" bIns="62171" rtlCol="0" anchor="ctr"/>
          <a:lstStyle/>
          <a:p>
            <a:pPr algn="ctr"/>
            <a:endParaRPr lang="de-DE" sz="2448" baseline="-25000">
              <a:solidFill>
                <a:srgbClr val="28347E"/>
              </a:solidFill>
              <a:latin typeface="+mj-lt"/>
              <a:cs typeface="Arial" pitchFamily="34" charset="0"/>
            </a:endParaRPr>
          </a:p>
        </p:txBody>
      </p:sp>
      <p:sp>
        <p:nvSpPr>
          <p:cNvPr id="53" name="Freihandform 52"/>
          <p:cNvSpPr/>
          <p:nvPr/>
        </p:nvSpPr>
        <p:spPr>
          <a:xfrm>
            <a:off x="8760478" y="2014056"/>
            <a:ext cx="1085948" cy="2808935"/>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24342" tIns="62171" rIns="124342" bIns="62171" rtlCol="0" anchor="ctr"/>
          <a:lstStyle/>
          <a:p>
            <a:pPr algn="ctr"/>
            <a:endParaRPr lang="de-DE" sz="2448" baseline="-25000">
              <a:solidFill>
                <a:srgbClr val="28347E"/>
              </a:solidFill>
              <a:latin typeface="+mj-lt"/>
              <a:cs typeface="Arial" pitchFamily="34" charset="0"/>
            </a:endParaRPr>
          </a:p>
        </p:txBody>
      </p:sp>
      <p:sp>
        <p:nvSpPr>
          <p:cNvPr id="48" name="Freihandform 47"/>
          <p:cNvSpPr/>
          <p:nvPr/>
        </p:nvSpPr>
        <p:spPr>
          <a:xfrm>
            <a:off x="2340233" y="3620878"/>
            <a:ext cx="3604670" cy="2368184"/>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24342" tIns="62171" rIns="124342" bIns="62171" rtlCol="0" anchor="ctr"/>
          <a:lstStyle/>
          <a:p>
            <a:pPr algn="ctr"/>
            <a:endParaRPr lang="de-DE" sz="2448" baseline="-25000">
              <a:solidFill>
                <a:srgbClr val="28347E"/>
              </a:solidFill>
              <a:latin typeface="+mj-lt"/>
              <a:cs typeface="Arial" pitchFamily="34" charset="0"/>
            </a:endParaRPr>
          </a:p>
        </p:txBody>
      </p:sp>
      <p:sp>
        <p:nvSpPr>
          <p:cNvPr id="49" name="Freihandform 48"/>
          <p:cNvSpPr/>
          <p:nvPr/>
        </p:nvSpPr>
        <p:spPr>
          <a:xfrm>
            <a:off x="5946633" y="2766845"/>
            <a:ext cx="1415379" cy="856415"/>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24342" tIns="62171" rIns="124342" bIns="62171" rtlCol="0" anchor="ctr"/>
          <a:lstStyle/>
          <a:p>
            <a:pPr algn="ctr"/>
            <a:endParaRPr lang="de-DE" sz="2448" baseline="-25000">
              <a:solidFill>
                <a:srgbClr val="28347E"/>
              </a:solidFill>
              <a:latin typeface="+mj-lt"/>
              <a:cs typeface="Arial" pitchFamily="34" charset="0"/>
            </a:endParaRPr>
          </a:p>
        </p:txBody>
      </p:sp>
      <p:sp>
        <p:nvSpPr>
          <p:cNvPr id="61" name="Textfeld 60"/>
          <p:cNvSpPr txBox="1"/>
          <p:nvPr/>
        </p:nvSpPr>
        <p:spPr>
          <a:xfrm>
            <a:off x="4717822" y="5190078"/>
            <a:ext cx="1612635" cy="509369"/>
          </a:xfrm>
          <a:prstGeom prst="roundRect">
            <a:avLst/>
          </a:prstGeom>
          <a:noFill/>
          <a:ln w="6350">
            <a:noFill/>
          </a:ln>
        </p:spPr>
        <p:txBody>
          <a:bodyPr wrap="square" lIns="0" tIns="62171" rIns="0" bIns="62171" rtlCol="0">
            <a:spAutoFit/>
          </a:bodyPr>
          <a:lstStyle/>
          <a:p>
            <a:pPr algn="ctr"/>
            <a:r>
              <a:rPr lang="de-DE" sz="2176" dirty="0" err="1">
                <a:latin typeface="+mj-lt"/>
                <a:cs typeface="Arial" pitchFamily="34" charset="0"/>
              </a:rPr>
              <a:t>Actual</a:t>
            </a:r>
            <a:r>
              <a:rPr lang="de-DE" sz="2176" dirty="0">
                <a:latin typeface="+mj-lt"/>
                <a:cs typeface="Arial" pitchFamily="34" charset="0"/>
              </a:rPr>
              <a:t> </a:t>
            </a:r>
            <a:r>
              <a:rPr lang="de-DE" sz="2176" dirty="0" err="1">
                <a:latin typeface="+mj-lt"/>
                <a:cs typeface="Arial" pitchFamily="34" charset="0"/>
              </a:rPr>
              <a:t>Load</a:t>
            </a:r>
            <a:endParaRPr lang="de-DE" sz="2176" dirty="0">
              <a:latin typeface="+mj-lt"/>
              <a:cs typeface="Arial" pitchFamily="34" charset="0"/>
            </a:endParaRPr>
          </a:p>
        </p:txBody>
      </p:sp>
      <p:sp>
        <p:nvSpPr>
          <p:cNvPr id="62" name="Textfeld 61"/>
          <p:cNvSpPr txBox="1"/>
          <p:nvPr/>
        </p:nvSpPr>
        <p:spPr>
          <a:xfrm>
            <a:off x="6042253" y="1602900"/>
            <a:ext cx="1774537" cy="791574"/>
          </a:xfrm>
          <a:prstGeom prst="roundRect">
            <a:avLst/>
          </a:prstGeom>
          <a:noFill/>
          <a:ln w="6350">
            <a:noFill/>
          </a:ln>
        </p:spPr>
        <p:txBody>
          <a:bodyPr wrap="square" lIns="0" tIns="62171" rIns="0" bIns="62171" rtlCol="0">
            <a:spAutoFit/>
          </a:bodyPr>
          <a:lstStyle/>
          <a:p>
            <a:pPr algn="ctr">
              <a:lnSpc>
                <a:spcPts val="2312"/>
              </a:lnSpc>
            </a:pPr>
            <a:r>
              <a:rPr lang="de-DE" sz="2176" dirty="0">
                <a:latin typeface="+mj-lt"/>
                <a:cs typeface="Arial" pitchFamily="34" charset="0"/>
              </a:rPr>
              <a:t>Allocated </a:t>
            </a:r>
            <a:br>
              <a:rPr lang="de-DE" sz="2176" dirty="0">
                <a:latin typeface="+mj-lt"/>
                <a:cs typeface="Arial" pitchFamily="34" charset="0"/>
              </a:rPr>
            </a:br>
            <a:r>
              <a:rPr lang="de-DE" sz="2176" dirty="0">
                <a:latin typeface="+mj-lt"/>
                <a:cs typeface="Arial" pitchFamily="34" charset="0"/>
              </a:rPr>
              <a:t>IT-capacities</a:t>
            </a:r>
          </a:p>
        </p:txBody>
      </p:sp>
      <p:sp>
        <p:nvSpPr>
          <p:cNvPr id="63" name="Textfeld 62"/>
          <p:cNvSpPr txBox="1"/>
          <p:nvPr/>
        </p:nvSpPr>
        <p:spPr>
          <a:xfrm>
            <a:off x="2661542" y="2914383"/>
            <a:ext cx="1670939" cy="791574"/>
          </a:xfrm>
          <a:prstGeom prst="roundRect">
            <a:avLst/>
          </a:prstGeom>
          <a:noFill/>
          <a:ln w="6350">
            <a:noFill/>
          </a:ln>
        </p:spPr>
        <p:txBody>
          <a:bodyPr wrap="square" lIns="0" tIns="62171" rIns="0" bIns="62171" rtlCol="0">
            <a:spAutoFit/>
          </a:bodyPr>
          <a:lstStyle/>
          <a:p>
            <a:pPr algn="ctr">
              <a:lnSpc>
                <a:spcPts val="2312"/>
              </a:lnSpc>
            </a:pPr>
            <a:r>
              <a:rPr lang="de-DE" sz="2176" dirty="0">
                <a:latin typeface="+mj-lt"/>
                <a:cs typeface="Arial" pitchFamily="34" charset="0"/>
              </a:rPr>
              <a:t>Too Much Power</a:t>
            </a:r>
          </a:p>
        </p:txBody>
      </p:sp>
      <p:sp>
        <p:nvSpPr>
          <p:cNvPr id="66" name="Textfeld 65"/>
          <p:cNvSpPr txBox="1"/>
          <p:nvPr/>
        </p:nvSpPr>
        <p:spPr>
          <a:xfrm>
            <a:off x="3357763" y="2025489"/>
            <a:ext cx="2166377" cy="791574"/>
          </a:xfrm>
          <a:prstGeom prst="roundRect">
            <a:avLst/>
          </a:prstGeom>
          <a:noFill/>
          <a:ln w="6350">
            <a:noFill/>
          </a:ln>
        </p:spPr>
        <p:txBody>
          <a:bodyPr wrap="square" lIns="0" tIns="62171" rIns="0" bIns="62171" rtlCol="0">
            <a:spAutoFit/>
          </a:bodyPr>
          <a:lstStyle/>
          <a:p>
            <a:pPr algn="ctr">
              <a:lnSpc>
                <a:spcPts val="2312"/>
              </a:lnSpc>
            </a:pPr>
            <a:r>
              <a:rPr lang="de-DE" sz="2176" dirty="0">
                <a:latin typeface="+mj-lt"/>
                <a:cs typeface="Arial" pitchFamily="34" charset="0"/>
              </a:rPr>
              <a:t>Not Enough Power</a:t>
            </a:r>
          </a:p>
        </p:txBody>
      </p:sp>
      <p:cxnSp>
        <p:nvCxnSpPr>
          <p:cNvPr id="67" name="Gerade Verbindung mit Pfeil 66"/>
          <p:cNvCxnSpPr>
            <a:stCxn id="66" idx="2"/>
          </p:cNvCxnSpPr>
          <p:nvPr/>
        </p:nvCxnSpPr>
        <p:spPr>
          <a:xfrm>
            <a:off x="4440953" y="2820409"/>
            <a:ext cx="1795593" cy="6039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 name="Gerade Verbindung mit Pfeil 64"/>
          <p:cNvCxnSpPr>
            <a:stCxn id="63" idx="2"/>
          </p:cNvCxnSpPr>
          <p:nvPr/>
        </p:nvCxnSpPr>
        <p:spPr>
          <a:xfrm>
            <a:off x="3497011" y="3709303"/>
            <a:ext cx="1185187" cy="37083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419427" y="1564507"/>
            <a:ext cx="1865207" cy="420509"/>
          </a:xfrm>
          <a:prstGeom prst="rect">
            <a:avLst/>
          </a:prstGeom>
          <a:noFill/>
        </p:spPr>
        <p:txBody>
          <a:bodyPr wrap="square" lIns="124342" tIns="62171" rIns="124342" bIns="62171" rtlCol="0">
            <a:spAutoFit/>
          </a:bodyPr>
          <a:lstStyle/>
          <a:p>
            <a:pPr algn="ctr">
              <a:lnSpc>
                <a:spcPts val="2312"/>
              </a:lnSpc>
            </a:pPr>
            <a:r>
              <a:rPr lang="de-DE" sz="2176" dirty="0">
                <a:latin typeface="+mj-lt"/>
                <a:cs typeface="Arial" pitchFamily="34" charset="0"/>
              </a:rPr>
              <a:t>Load </a:t>
            </a:r>
            <a:r>
              <a:rPr lang="de-DE" sz="2176" dirty="0" smtClean="0">
                <a:latin typeface="+mj-lt"/>
                <a:cs typeface="Arial" pitchFamily="34" charset="0"/>
              </a:rPr>
              <a:t>Forecast</a:t>
            </a:r>
            <a:endParaRPr lang="de-DE" sz="2176" dirty="0">
              <a:latin typeface="+mj-lt"/>
              <a:cs typeface="Arial" pitchFamily="34" charset="0"/>
            </a:endParaRPr>
          </a:p>
        </p:txBody>
      </p:sp>
    </p:spTree>
    <p:extLst>
      <p:ext uri="{BB962C8B-B14F-4D97-AF65-F5344CB8AC3E}">
        <p14:creationId xmlns:p14="http://schemas.microsoft.com/office/powerpoint/2010/main" val="3225482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500"/>
                                        <p:tgtEl>
                                          <p:spTgt spid="51"/>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63"/>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65"/>
                                        </p:tgtEl>
                                        <p:attrNameLst>
                                          <p:attrName>style.visibility</p:attrName>
                                        </p:attrNameLst>
                                      </p:cBhvr>
                                      <p:to>
                                        <p:strVal val="hidden"/>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6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7" grpId="0" animBg="1"/>
      <p:bldP spid="12" grpId="0"/>
      <p:bldP spid="13" grpId="0"/>
      <p:bldP spid="51" grpId="0" animBg="1"/>
      <p:bldP spid="53" grpId="0" animBg="1"/>
      <p:bldP spid="48" grpId="0" animBg="1"/>
      <p:bldP spid="49" grpId="0" animBg="1"/>
      <p:bldP spid="61" grpId="0"/>
      <p:bldP spid="62" grpId="0"/>
      <p:bldP spid="63" grpId="0"/>
      <p:bldP spid="63" grpId="1"/>
      <p:bldP spid="66"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164008" y="4825940"/>
            <a:ext cx="1513634" cy="1391415"/>
          </a:xfrm>
          <a:prstGeom prst="rect">
            <a:avLst/>
          </a:prstGeom>
        </p:spPr>
      </p:pic>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7336" y="4825940"/>
            <a:ext cx="1513634" cy="1391415"/>
          </a:xfrm>
          <a:prstGeom prst="rect">
            <a:avLst/>
          </a:prstGeom>
        </p:spPr>
      </p:pic>
      <p:grpSp>
        <p:nvGrpSpPr>
          <p:cNvPr id="17" name="Group 16"/>
          <p:cNvGrpSpPr/>
          <p:nvPr/>
        </p:nvGrpSpPr>
        <p:grpSpPr>
          <a:xfrm>
            <a:off x="5412192" y="1121054"/>
            <a:ext cx="1598749" cy="999219"/>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bg2"/>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solidFill>
                  <a:schemeClr val="tx1"/>
                </a:solidFill>
              </a:endParaRPr>
            </a:p>
          </p:txBody>
        </p:sp>
        <p:pic>
          <p:nvPicPr>
            <p:cNvPr id="19" name="Picture 18"/>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65081" cy="401905"/>
            </a:xfrm>
            <a:prstGeom prst="rect">
              <a:avLst/>
            </a:prstGeom>
            <a:noFill/>
          </p:spPr>
          <p:txBody>
            <a:bodyPr wrap="none" lIns="0" tIns="0" rIns="0" bIns="0" rtlCol="0">
              <a:spAutoFit/>
            </a:bodyPr>
            <a:lstStyle/>
            <a:p>
              <a:pPr>
                <a:lnSpc>
                  <a:spcPct val="80000"/>
                </a:lnSpc>
                <a:buSzPct val="80000"/>
              </a:pPr>
              <a:r>
                <a:rPr lang="en-US" sz="1632" dirty="0"/>
                <a:t>service</a:t>
              </a:r>
              <a:br>
                <a:rPr lang="en-US" sz="1632" dirty="0"/>
              </a:br>
              <a:r>
                <a:rPr lang="en-US" sz="1632" dirty="0"/>
                <a:t>package</a:t>
              </a:r>
            </a:p>
          </p:txBody>
        </p:sp>
      </p:grpSp>
      <p:grpSp>
        <p:nvGrpSpPr>
          <p:cNvPr id="39" name="Group 38"/>
          <p:cNvGrpSpPr/>
          <p:nvPr/>
        </p:nvGrpSpPr>
        <p:grpSpPr>
          <a:xfrm>
            <a:off x="4477226" y="2832352"/>
            <a:ext cx="1795199" cy="3615527"/>
            <a:chOff x="4327712" y="2777068"/>
            <a:chExt cx="1760159" cy="3544956"/>
          </a:xfrm>
        </p:grpSpPr>
        <p:sp>
          <p:nvSpPr>
            <p:cNvPr id="26" name="TextBox 25"/>
            <p:cNvSpPr txBox="1"/>
            <p:nvPr/>
          </p:nvSpPr>
          <p:spPr>
            <a:xfrm>
              <a:off x="4327712" y="6096000"/>
              <a:ext cx="1760159" cy="226024"/>
            </a:xfrm>
            <a:prstGeom prst="rect">
              <a:avLst/>
            </a:prstGeom>
            <a:noFill/>
          </p:spPr>
          <p:txBody>
            <a:bodyPr wrap="square" lIns="0" tIns="0" rIns="0" bIns="0" rtlCol="0">
              <a:spAutoFit/>
            </a:bodyPr>
            <a:lstStyle/>
            <a:p>
              <a:pPr algn="ctr">
                <a:lnSpc>
                  <a:spcPct val="90000"/>
                </a:lnSpc>
                <a:spcBef>
                  <a:spcPct val="20000"/>
                </a:spcBef>
                <a:buSzPct val="80000"/>
              </a:pPr>
              <a:r>
                <a:rPr lang="en-US" sz="1632" dirty="0"/>
                <a:t>Server Rack 1</a:t>
              </a: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954" y="2829700"/>
                <a:ext cx="1607803" cy="694552"/>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954" y="3580375"/>
                <a:ext cx="1607803" cy="694552"/>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954" y="4331050"/>
                <a:ext cx="1607803" cy="694552"/>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954" y="5081725"/>
                <a:ext cx="1607803" cy="694552"/>
              </a:xfrm>
              <a:prstGeom prst="rect">
                <a:avLst/>
              </a:prstGeom>
            </p:spPr>
          </p:pic>
        </p:grpSp>
      </p:grpSp>
      <p:grpSp>
        <p:nvGrpSpPr>
          <p:cNvPr id="41" name="Group 40"/>
          <p:cNvGrpSpPr/>
          <p:nvPr/>
        </p:nvGrpSpPr>
        <p:grpSpPr>
          <a:xfrm>
            <a:off x="6211519" y="2832352"/>
            <a:ext cx="1795199" cy="3615527"/>
            <a:chOff x="4327712" y="2777068"/>
            <a:chExt cx="1760159" cy="3544956"/>
          </a:xfrm>
        </p:grpSpPr>
        <p:sp>
          <p:nvSpPr>
            <p:cNvPr id="42" name="TextBox 41"/>
            <p:cNvSpPr txBox="1"/>
            <p:nvPr/>
          </p:nvSpPr>
          <p:spPr>
            <a:xfrm>
              <a:off x="4327712" y="6096000"/>
              <a:ext cx="1760159" cy="226024"/>
            </a:xfrm>
            <a:prstGeom prst="rect">
              <a:avLst/>
            </a:prstGeom>
            <a:noFill/>
          </p:spPr>
          <p:txBody>
            <a:bodyPr wrap="square" lIns="0" tIns="0" rIns="0" bIns="0" rtlCol="0">
              <a:spAutoFit/>
            </a:bodyPr>
            <a:lstStyle/>
            <a:p>
              <a:pPr algn="ctr">
                <a:lnSpc>
                  <a:spcPct val="90000"/>
                </a:lnSpc>
                <a:spcBef>
                  <a:spcPct val="20000"/>
                </a:spcBef>
                <a:buSzPct val="80000"/>
              </a:pPr>
              <a:r>
                <a:rPr lang="en-US" sz="1632" dirty="0"/>
                <a:t>Server Rack 2</a:t>
              </a: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954" y="2829700"/>
                <a:ext cx="1607803" cy="694552"/>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954" y="3580375"/>
                <a:ext cx="1607803" cy="694552"/>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954" y="4331050"/>
                <a:ext cx="1607803" cy="694552"/>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954" y="5081725"/>
                <a:ext cx="1607803" cy="694552"/>
              </a:xfrm>
              <a:prstGeom prst="rect">
                <a:avLst/>
              </a:prstGeom>
            </p:spPr>
          </p:pic>
        </p:grpSp>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7336" y="4825940"/>
            <a:ext cx="1513634" cy="1391415"/>
          </a:xfrm>
          <a:prstGeom prst="rect">
            <a:avLst/>
          </a:prstGeom>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164008" y="4825940"/>
            <a:ext cx="1513634" cy="1391415"/>
          </a:xfrm>
          <a:prstGeom prst="rect">
            <a:avLst/>
          </a:prstGeom>
        </p:spPr>
      </p:pic>
      <p:grpSp>
        <p:nvGrpSpPr>
          <p:cNvPr id="57" name="Group 56"/>
          <p:cNvGrpSpPr/>
          <p:nvPr/>
        </p:nvGrpSpPr>
        <p:grpSpPr>
          <a:xfrm>
            <a:off x="2897153" y="5262744"/>
            <a:ext cx="6637426" cy="859158"/>
            <a:chOff x="2691988" y="4355929"/>
            <a:chExt cx="6507871" cy="842388"/>
          </a:xfrm>
        </p:grpSpPr>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91988" y="5028783"/>
              <a:ext cx="1059329" cy="169534"/>
            </a:xfrm>
            <a:prstGeom prst="rect">
              <a:avLst/>
            </a:prstGeom>
            <a:noFill/>
          </p:spPr>
          <p:txBody>
            <a:bodyPr wrap="none" lIns="0" tIns="0" rIns="0" bIns="0" rtlCol="0">
              <a:spAutoFit/>
            </a:bodyPr>
            <a:lstStyle/>
            <a:p>
              <a:pPr algn="ctr">
                <a:lnSpc>
                  <a:spcPct val="90000"/>
                </a:lnSpc>
                <a:spcBef>
                  <a:spcPct val="20000"/>
                </a:spcBef>
                <a:buSzPct val="80000"/>
              </a:pPr>
              <a:r>
                <a:rPr lang="en-US" sz="1224" dirty="0">
                  <a:solidFill>
                    <a:schemeClr val="bg1"/>
                  </a:solidFill>
                </a:rPr>
                <a:t>virtual machine</a:t>
              </a:r>
            </a:p>
          </p:txBody>
        </p:sp>
        <p:sp>
          <p:nvSpPr>
            <p:cNvPr id="58" name="TextBox 57"/>
            <p:cNvSpPr txBox="1"/>
            <p:nvPr/>
          </p:nvSpPr>
          <p:spPr>
            <a:xfrm>
              <a:off x="8140530" y="5028783"/>
              <a:ext cx="1059329" cy="169534"/>
            </a:xfrm>
            <a:prstGeom prst="rect">
              <a:avLst/>
            </a:prstGeom>
            <a:noFill/>
          </p:spPr>
          <p:txBody>
            <a:bodyPr wrap="none" lIns="0" tIns="0" rIns="0" bIns="0" rtlCol="0">
              <a:spAutoFit/>
            </a:bodyPr>
            <a:lstStyle/>
            <a:p>
              <a:pPr algn="ctr">
                <a:lnSpc>
                  <a:spcPct val="90000"/>
                </a:lnSpc>
                <a:spcBef>
                  <a:spcPct val="20000"/>
                </a:spcBef>
                <a:buSzPct val="80000"/>
              </a:pPr>
              <a:r>
                <a:rPr lang="en-US" sz="1224" dirty="0">
                  <a:solidFill>
                    <a:schemeClr val="bg1"/>
                  </a:solidFill>
                </a:rPr>
                <a:t>virtual machine</a:t>
              </a:r>
            </a:p>
          </p:txBody>
        </p:sp>
        <p:pic>
          <p:nvPicPr>
            <p:cNvPr id="59" name="Picture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526427" y="3651650"/>
            <a:ext cx="3374105" cy="708379"/>
            <a:chOff x="4408729" y="3580375"/>
            <a:chExt cx="3308246" cy="694552"/>
          </a:xfrm>
        </p:grpSpPr>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3580375"/>
              <a:ext cx="1607803" cy="694552"/>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9172" y="3580375"/>
              <a:ext cx="1607803" cy="694552"/>
            </a:xfrm>
            <a:prstGeom prst="rect">
              <a:avLst/>
            </a:prstGeom>
          </p:spPr>
        </p:pic>
      </p:grpSp>
      <p:sp>
        <p:nvSpPr>
          <p:cNvPr id="61" name="TextBox 60"/>
          <p:cNvSpPr txBox="1"/>
          <p:nvPr/>
        </p:nvSpPr>
        <p:spPr>
          <a:xfrm>
            <a:off x="316450" y="383904"/>
            <a:ext cx="3635901" cy="1021364"/>
          </a:xfrm>
          <a:prstGeom prst="rect">
            <a:avLst/>
          </a:prstGeom>
          <a:noFill/>
        </p:spPr>
        <p:txBody>
          <a:bodyPr wrap="square" lIns="0" tIns="0" rIns="0" bIns="0" rtlCol="0">
            <a:spAutoFit/>
          </a:bodyPr>
          <a:lstStyle/>
          <a:p>
            <a:pPr>
              <a:lnSpc>
                <a:spcPct val="90000"/>
              </a:lnSpc>
              <a:spcAft>
                <a:spcPts val="612"/>
              </a:spcAft>
              <a:buSzPct val="80000"/>
            </a:pPr>
            <a:r>
              <a:rPr lang="en-US" sz="2040" dirty="0">
                <a:solidFill>
                  <a:srgbClr val="92D050"/>
                </a:solidFill>
                <a:sym typeface="Wingdings" pitchFamily="2" charset="2"/>
              </a:rPr>
              <a:t> </a:t>
            </a:r>
            <a:r>
              <a:rPr lang="en-US" sz="2040" dirty="0">
                <a:solidFill>
                  <a:srgbClr val="92D050"/>
                </a:solidFill>
              </a:rPr>
              <a:t>Provision Role Instances</a:t>
            </a:r>
          </a:p>
          <a:p>
            <a:pPr>
              <a:lnSpc>
                <a:spcPct val="90000"/>
              </a:lnSpc>
              <a:spcAft>
                <a:spcPts val="612"/>
              </a:spcAft>
              <a:buSzPct val="80000"/>
            </a:pPr>
            <a:r>
              <a:rPr lang="en-US" sz="2040" dirty="0">
                <a:solidFill>
                  <a:srgbClr val="92D050"/>
                </a:solidFill>
                <a:sym typeface="Wingdings" pitchFamily="2" charset="2"/>
              </a:rPr>
              <a:t> </a:t>
            </a:r>
            <a:r>
              <a:rPr lang="en-US" sz="2040" dirty="0">
                <a:solidFill>
                  <a:schemeClr val="bg1"/>
                </a:solidFill>
              </a:rPr>
              <a:t>Deploy App Code</a:t>
            </a:r>
          </a:p>
          <a:p>
            <a:pPr>
              <a:lnSpc>
                <a:spcPct val="90000"/>
              </a:lnSpc>
              <a:spcAft>
                <a:spcPts val="612"/>
              </a:spcAft>
              <a:buSzPct val="80000"/>
            </a:pPr>
            <a:r>
              <a:rPr lang="en-US" sz="2040" dirty="0">
                <a:solidFill>
                  <a:srgbClr val="92D050"/>
                </a:solidFill>
                <a:sym typeface="Wingdings" pitchFamily="2" charset="2"/>
              </a:rPr>
              <a:t> </a:t>
            </a:r>
            <a:r>
              <a:rPr lang="en-US" sz="2040" dirty="0">
                <a:solidFill>
                  <a:schemeClr val="bg1"/>
                </a:solidFill>
              </a:rPr>
              <a:t>Configure Network</a:t>
            </a:r>
          </a:p>
        </p:txBody>
      </p:sp>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8164008" y="2782012"/>
            <a:ext cx="1513634" cy="1391415"/>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2737336" y="2782012"/>
            <a:ext cx="1513634" cy="1391415"/>
          </a:xfrm>
          <a:prstGeom prst="rect">
            <a:avLst/>
          </a:prstGeom>
        </p:spPr>
      </p:pic>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2737336" y="2782012"/>
            <a:ext cx="1513634" cy="1391415"/>
          </a:xfrm>
          <a:prstGeom prst="rect">
            <a:avLst/>
          </a:prstGeom>
        </p:spPr>
      </p:pic>
      <p:pic>
        <p:nvPicPr>
          <p:cNvPr id="68" name="Picture 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flipV="1">
            <a:off x="8164008" y="2782012"/>
            <a:ext cx="1513634" cy="1391415"/>
          </a:xfrm>
          <a:prstGeom prst="rect">
            <a:avLst/>
          </a:prstGeom>
        </p:spPr>
      </p:pic>
      <p:grpSp>
        <p:nvGrpSpPr>
          <p:cNvPr id="62" name="Group 61"/>
          <p:cNvGrpSpPr/>
          <p:nvPr/>
        </p:nvGrpSpPr>
        <p:grpSpPr>
          <a:xfrm>
            <a:off x="2908662" y="3218816"/>
            <a:ext cx="6656855" cy="859158"/>
            <a:chOff x="2703273" y="4355929"/>
            <a:chExt cx="6526921" cy="842388"/>
          </a:xfrm>
        </p:grpSpPr>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703273" y="5028783"/>
              <a:ext cx="1059329" cy="169534"/>
            </a:xfrm>
            <a:prstGeom prst="rect">
              <a:avLst/>
            </a:prstGeom>
            <a:noFill/>
          </p:spPr>
          <p:txBody>
            <a:bodyPr wrap="none" lIns="0" tIns="0" rIns="0" bIns="0" rtlCol="0">
              <a:spAutoFit/>
            </a:bodyPr>
            <a:lstStyle/>
            <a:p>
              <a:pPr>
                <a:lnSpc>
                  <a:spcPct val="90000"/>
                </a:lnSpc>
                <a:spcBef>
                  <a:spcPct val="20000"/>
                </a:spcBef>
                <a:buSzPct val="80000"/>
              </a:pPr>
              <a:r>
                <a:rPr lang="en-US" sz="1224" dirty="0">
                  <a:solidFill>
                    <a:schemeClr val="bg1"/>
                  </a:solidFill>
                </a:rPr>
                <a:t>virtual machine</a:t>
              </a:r>
            </a:p>
          </p:txBody>
        </p:sp>
        <p:sp>
          <p:nvSpPr>
            <p:cNvPr id="65" name="TextBox 64"/>
            <p:cNvSpPr txBox="1"/>
            <p:nvPr/>
          </p:nvSpPr>
          <p:spPr>
            <a:xfrm>
              <a:off x="8170865" y="5028783"/>
              <a:ext cx="1059329" cy="169534"/>
            </a:xfrm>
            <a:prstGeom prst="rect">
              <a:avLst/>
            </a:prstGeom>
            <a:noFill/>
          </p:spPr>
          <p:txBody>
            <a:bodyPr wrap="none" lIns="0" tIns="0" rIns="0" bIns="0" rtlCol="0">
              <a:spAutoFit/>
            </a:bodyPr>
            <a:lstStyle/>
            <a:p>
              <a:pPr>
                <a:lnSpc>
                  <a:spcPct val="90000"/>
                </a:lnSpc>
                <a:spcBef>
                  <a:spcPct val="20000"/>
                </a:spcBef>
                <a:buSzPct val="80000"/>
              </a:pPr>
              <a:r>
                <a:rPr lang="en-US" sz="1224" dirty="0">
                  <a:solidFill>
                    <a:schemeClr val="bg1"/>
                  </a:solidFill>
                </a:rPr>
                <a:t>virtual machine</a:t>
              </a:r>
            </a:p>
          </p:txBody>
        </p:sp>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526427" y="4418893"/>
            <a:ext cx="3374104" cy="708379"/>
            <a:chOff x="4408729" y="3580375"/>
            <a:chExt cx="3308245" cy="694552"/>
          </a:xfrm>
        </p:grpSpPr>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3580375"/>
              <a:ext cx="1607803" cy="694552"/>
            </a:xfrm>
            <a:prstGeom prst="rect">
              <a:avLst/>
            </a:prstGeom>
          </p:spPr>
        </p:pic>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9171" y="3580375"/>
              <a:ext cx="1607803" cy="694552"/>
            </a:xfrm>
            <a:prstGeom prst="rect">
              <a:avLst/>
            </a:prstGeom>
          </p:spPr>
        </p:pic>
      </p:grpSp>
    </p:spTree>
    <p:extLst>
      <p:ext uri="{BB962C8B-B14F-4D97-AF65-F5344CB8AC3E}">
        <p14:creationId xmlns:p14="http://schemas.microsoft.com/office/powerpoint/2010/main" val="3738668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412192" y="1121054"/>
            <a:ext cx="1598749" cy="999219"/>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bg2"/>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solidFill>
                  <a:schemeClr val="tx1"/>
                </a:solidFill>
              </a:endParaRPr>
            </a:p>
          </p:txBody>
        </p:sp>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65081" cy="401905"/>
            </a:xfrm>
            <a:prstGeom prst="rect">
              <a:avLst/>
            </a:prstGeom>
            <a:noFill/>
          </p:spPr>
          <p:txBody>
            <a:bodyPr wrap="none" lIns="0" tIns="0" rIns="0" bIns="0" rtlCol="0">
              <a:spAutoFit/>
            </a:bodyPr>
            <a:lstStyle/>
            <a:p>
              <a:pPr>
                <a:lnSpc>
                  <a:spcPct val="80000"/>
                </a:lnSpc>
                <a:buSzPct val="80000"/>
              </a:pPr>
              <a:r>
                <a:rPr lang="en-US" sz="1632" dirty="0"/>
                <a:t>service</a:t>
              </a:r>
              <a:br>
                <a:rPr lang="en-US" sz="1632" dirty="0"/>
              </a:br>
              <a:r>
                <a:rPr lang="en-US" sz="1632" dirty="0"/>
                <a:t>package</a:t>
              </a:r>
            </a:p>
          </p:txBody>
        </p:sp>
      </p:grpSp>
      <p:grpSp>
        <p:nvGrpSpPr>
          <p:cNvPr id="2" name="Group 1"/>
          <p:cNvGrpSpPr/>
          <p:nvPr/>
        </p:nvGrpSpPr>
        <p:grpSpPr>
          <a:xfrm>
            <a:off x="-687737" y="4930563"/>
            <a:ext cx="13806190" cy="2347184"/>
            <a:chOff x="-703661" y="4378191"/>
            <a:chExt cx="13536709" cy="2301370"/>
          </a:xfrm>
        </p:grpSpPr>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85" name="Picture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grpSp>
        <p:nvGrpSpPr>
          <p:cNvPr id="88" name="Group 87"/>
          <p:cNvGrpSpPr/>
          <p:nvPr/>
        </p:nvGrpSpPr>
        <p:grpSpPr>
          <a:xfrm>
            <a:off x="4526427" y="3651650"/>
            <a:ext cx="3377464" cy="708379"/>
            <a:chOff x="4408729" y="3580375"/>
            <a:chExt cx="3311540" cy="694552"/>
          </a:xfrm>
        </p:grpSpPr>
        <p:pic>
          <p:nvPicPr>
            <p:cNvPr id="89" name="Picture 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3580375"/>
              <a:ext cx="1607803" cy="694552"/>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3580375"/>
              <a:ext cx="1607803" cy="694552"/>
            </a:xfrm>
            <a:prstGeom prst="rect">
              <a:avLst/>
            </a:prstGeom>
          </p:spPr>
        </p:pic>
      </p:grpSp>
      <p:sp>
        <p:nvSpPr>
          <p:cNvPr id="92" name="TextBox 91"/>
          <p:cNvSpPr txBox="1"/>
          <p:nvPr/>
        </p:nvSpPr>
        <p:spPr>
          <a:xfrm>
            <a:off x="348277" y="4505547"/>
            <a:ext cx="3707825" cy="230524"/>
          </a:xfrm>
          <a:prstGeom prst="rect">
            <a:avLst/>
          </a:prstGeom>
          <a:noFill/>
        </p:spPr>
        <p:txBody>
          <a:bodyPr wrap="square" lIns="0" tIns="0" rIns="0" bIns="0" rtlCol="0">
            <a:spAutoFit/>
          </a:bodyPr>
          <a:lstStyle/>
          <a:p>
            <a:pPr algn="ctr">
              <a:lnSpc>
                <a:spcPct val="80000"/>
              </a:lnSpc>
              <a:buSzPct val="80000"/>
            </a:pPr>
            <a:r>
              <a:rPr lang="en-US" sz="1836" dirty="0" smtClean="0">
                <a:gradFill>
                  <a:gsLst>
                    <a:gs pos="0">
                      <a:srgbClr val="FFFFFF"/>
                    </a:gs>
                    <a:gs pos="100000">
                      <a:srgbClr val="FFFFFF"/>
                    </a:gs>
                  </a:gsLst>
                  <a:lin ang="5400000" scaled="0"/>
                </a:gradFill>
              </a:rPr>
              <a:t>Azure </a:t>
            </a:r>
            <a:r>
              <a:rPr lang="en-US" sz="1836" dirty="0">
                <a:gradFill>
                  <a:gsLst>
                    <a:gs pos="0">
                      <a:srgbClr val="FFFFFF"/>
                    </a:gs>
                    <a:gs pos="100000">
                      <a:srgbClr val="FFFFFF"/>
                    </a:gs>
                  </a:gsLst>
                  <a:lin ang="5400000" scaled="0"/>
                </a:gradFill>
              </a:rPr>
              <a:t>Datacenter</a:t>
            </a:r>
          </a:p>
        </p:txBody>
      </p:sp>
      <p:sp>
        <p:nvSpPr>
          <p:cNvPr id="39" name="TextBox 38"/>
          <p:cNvSpPr txBox="1"/>
          <p:nvPr/>
        </p:nvSpPr>
        <p:spPr>
          <a:xfrm>
            <a:off x="316450" y="383904"/>
            <a:ext cx="3635901" cy="1021364"/>
          </a:xfrm>
          <a:prstGeom prst="rect">
            <a:avLst/>
          </a:prstGeom>
          <a:noFill/>
        </p:spPr>
        <p:txBody>
          <a:bodyPr wrap="square" lIns="0" tIns="0" rIns="0" bIns="0" rtlCol="0">
            <a:spAutoFit/>
          </a:bodyPr>
          <a:lstStyle/>
          <a:p>
            <a:pPr>
              <a:lnSpc>
                <a:spcPct val="90000"/>
              </a:lnSpc>
              <a:spcAft>
                <a:spcPts val="612"/>
              </a:spcAft>
              <a:buSzPct val="80000"/>
            </a:pPr>
            <a:r>
              <a:rPr lang="en-US" sz="2040" dirty="0">
                <a:solidFill>
                  <a:srgbClr val="92D050"/>
                </a:solidFill>
                <a:sym typeface="Wingdings" pitchFamily="2" charset="2"/>
              </a:rPr>
              <a:t> </a:t>
            </a:r>
            <a:r>
              <a:rPr lang="en-US" sz="2040" dirty="0">
                <a:solidFill>
                  <a:srgbClr val="92D050"/>
                </a:solidFill>
              </a:rPr>
              <a:t>Provision Role Instances</a:t>
            </a:r>
          </a:p>
          <a:p>
            <a:pPr>
              <a:lnSpc>
                <a:spcPct val="90000"/>
              </a:lnSpc>
              <a:spcAft>
                <a:spcPts val="612"/>
              </a:spcAft>
              <a:buSzPct val="80000"/>
            </a:pPr>
            <a:r>
              <a:rPr lang="en-US" sz="2040" dirty="0">
                <a:solidFill>
                  <a:srgbClr val="92D050"/>
                </a:solidFill>
                <a:sym typeface="Wingdings" pitchFamily="2" charset="2"/>
              </a:rPr>
              <a:t> </a:t>
            </a:r>
            <a:r>
              <a:rPr lang="en-US" sz="2040" dirty="0">
                <a:solidFill>
                  <a:schemeClr val="bg1"/>
                </a:solidFill>
              </a:rPr>
              <a:t>Deploy App Code</a:t>
            </a:r>
          </a:p>
          <a:p>
            <a:pPr>
              <a:lnSpc>
                <a:spcPct val="90000"/>
              </a:lnSpc>
              <a:spcAft>
                <a:spcPts val="612"/>
              </a:spcAft>
              <a:buSzPct val="80000"/>
            </a:pPr>
            <a:r>
              <a:rPr lang="en-US" sz="2040" dirty="0">
                <a:solidFill>
                  <a:srgbClr val="92D050"/>
                </a:solidFill>
                <a:sym typeface="Wingdings" pitchFamily="2" charset="2"/>
              </a:rPr>
              <a:t> </a:t>
            </a:r>
            <a:r>
              <a:rPr lang="en-US" sz="2040" dirty="0">
                <a:solidFill>
                  <a:schemeClr val="bg1"/>
                </a:solidFill>
              </a:rPr>
              <a:t>Configure Network</a:t>
            </a:r>
          </a:p>
        </p:txBody>
      </p:sp>
      <p:grpSp>
        <p:nvGrpSpPr>
          <p:cNvPr id="42" name="Group 41"/>
          <p:cNvGrpSpPr/>
          <p:nvPr/>
        </p:nvGrpSpPr>
        <p:grpSpPr>
          <a:xfrm>
            <a:off x="4526427" y="4429865"/>
            <a:ext cx="3377464" cy="708379"/>
            <a:chOff x="4408729" y="3580375"/>
            <a:chExt cx="3311540" cy="694552"/>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3580375"/>
              <a:ext cx="1607803" cy="694552"/>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3580375"/>
              <a:ext cx="1607803" cy="694552"/>
            </a:xfrm>
            <a:prstGeom prst="rect">
              <a:avLst/>
            </a:prstGeom>
          </p:spPr>
        </p:pic>
      </p:grpSp>
    </p:spTree>
    <p:extLst>
      <p:ext uri="{BB962C8B-B14F-4D97-AF65-F5344CB8AC3E}">
        <p14:creationId xmlns:p14="http://schemas.microsoft.com/office/powerpoint/2010/main" val="2776496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44865" y="1981971"/>
            <a:ext cx="1113149" cy="2726425"/>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rgbClr val="85BCE6">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rgbClr val="85BCE6">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2" name="Group 1"/>
          <p:cNvGrpSpPr/>
          <p:nvPr/>
        </p:nvGrpSpPr>
        <p:grpSpPr>
          <a:xfrm>
            <a:off x="-687737" y="4930563"/>
            <a:ext cx="13806190" cy="2347184"/>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grpSp>
        <p:nvGrpSpPr>
          <p:cNvPr id="4" name="Group 3"/>
          <p:cNvGrpSpPr/>
          <p:nvPr/>
        </p:nvGrpSpPr>
        <p:grpSpPr>
          <a:xfrm>
            <a:off x="5438826" y="1230584"/>
            <a:ext cx="1539797" cy="751387"/>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sp>
        <p:nvSpPr>
          <p:cNvPr id="50" name="TextBox 49"/>
          <p:cNvSpPr txBox="1"/>
          <p:nvPr/>
        </p:nvSpPr>
        <p:spPr>
          <a:xfrm>
            <a:off x="348277" y="4505547"/>
            <a:ext cx="3707825" cy="230524"/>
          </a:xfrm>
          <a:prstGeom prst="rect">
            <a:avLst/>
          </a:prstGeom>
          <a:noFill/>
        </p:spPr>
        <p:txBody>
          <a:bodyPr wrap="square" lIns="0" tIns="0" rIns="0" bIns="0" rtlCol="0">
            <a:spAutoFit/>
          </a:bodyPr>
          <a:lstStyle/>
          <a:p>
            <a:pPr algn="ctr">
              <a:lnSpc>
                <a:spcPct val="80000"/>
              </a:lnSpc>
              <a:buSzPct val="80000"/>
            </a:pPr>
            <a:r>
              <a:rPr lang="en-US" sz="1836" dirty="0" smtClean="0">
                <a:gradFill>
                  <a:gsLst>
                    <a:gs pos="0">
                      <a:srgbClr val="FFFFFF"/>
                    </a:gs>
                    <a:gs pos="100000">
                      <a:srgbClr val="FFFFFF"/>
                    </a:gs>
                  </a:gsLst>
                  <a:lin ang="5400000" scaled="0"/>
                </a:gradFill>
              </a:rPr>
              <a:t>Azure </a:t>
            </a:r>
            <a:r>
              <a:rPr lang="en-US" sz="1836" dirty="0">
                <a:gradFill>
                  <a:gsLst>
                    <a:gs pos="0">
                      <a:srgbClr val="FFFFFF"/>
                    </a:gs>
                    <a:gs pos="100000">
                      <a:srgbClr val="FFFFFF"/>
                    </a:gs>
                  </a:gsLst>
                  <a:lin ang="5400000" scaled="0"/>
                </a:gradFill>
              </a:rPr>
              <a:t>Datacenter</a:t>
            </a:r>
          </a:p>
        </p:txBody>
      </p:sp>
      <p:grpSp>
        <p:nvGrpSpPr>
          <p:cNvPr id="51" name="Group 50"/>
          <p:cNvGrpSpPr/>
          <p:nvPr/>
        </p:nvGrpSpPr>
        <p:grpSpPr>
          <a:xfrm>
            <a:off x="5412192" y="1121054"/>
            <a:ext cx="1598749" cy="999219"/>
            <a:chOff x="2075433" y="3557736"/>
            <a:chExt cx="1567543" cy="979715"/>
          </a:xfrm>
        </p:grpSpPr>
        <p:sp>
          <p:nvSpPr>
            <p:cNvPr id="52" name="Rounded Rectangle 51"/>
            <p:cNvSpPr/>
            <p:nvPr/>
          </p:nvSpPr>
          <p:spPr bwMode="auto">
            <a:xfrm>
              <a:off x="2075433" y="3557736"/>
              <a:ext cx="1567543" cy="979715"/>
            </a:xfrm>
            <a:prstGeom prst="roundRect">
              <a:avLst>
                <a:gd name="adj" fmla="val 2011"/>
              </a:avLst>
            </a:prstGeom>
            <a:solidFill>
              <a:schemeClr val="bg2"/>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53" name="Picture 52"/>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54" name="TextBox 53"/>
            <p:cNvSpPr txBox="1"/>
            <p:nvPr/>
          </p:nvSpPr>
          <p:spPr>
            <a:xfrm>
              <a:off x="2762201" y="3846372"/>
              <a:ext cx="765081" cy="401905"/>
            </a:xfrm>
            <a:prstGeom prst="rect">
              <a:avLst/>
            </a:prstGeom>
            <a:noFill/>
          </p:spPr>
          <p:txBody>
            <a:bodyPr wrap="none" lIns="0" tIns="0" rIns="0" bIns="0" rtlCol="0">
              <a:spAutoFit/>
            </a:bodyPr>
            <a:lstStyle/>
            <a:p>
              <a:pPr>
                <a:lnSpc>
                  <a:spcPct val="80000"/>
                </a:lnSpc>
                <a:buSzPct val="80000"/>
              </a:pPr>
              <a:r>
                <a:rPr lang="en-US" sz="1632" dirty="0"/>
                <a:t>service</a:t>
              </a:r>
              <a:br>
                <a:rPr lang="en-US" sz="1632" dirty="0"/>
              </a:br>
              <a:r>
                <a:rPr lang="en-US" sz="1632" dirty="0"/>
                <a:t>package</a:t>
              </a:r>
            </a:p>
          </p:txBody>
        </p:sp>
      </p:grpSp>
      <p:sp>
        <p:nvSpPr>
          <p:cNvPr id="49" name="TextBox 48"/>
          <p:cNvSpPr txBox="1"/>
          <p:nvPr/>
        </p:nvSpPr>
        <p:spPr>
          <a:xfrm>
            <a:off x="316450" y="383904"/>
            <a:ext cx="3635901" cy="1021364"/>
          </a:xfrm>
          <a:prstGeom prst="rect">
            <a:avLst/>
          </a:prstGeom>
          <a:noFill/>
        </p:spPr>
        <p:txBody>
          <a:bodyPr wrap="square" lIns="0" tIns="0" rIns="0" bIns="0" rtlCol="0">
            <a:spAutoFit/>
          </a:bodyPr>
          <a:lstStyle/>
          <a:p>
            <a:pPr>
              <a:lnSpc>
                <a:spcPct val="90000"/>
              </a:lnSpc>
              <a:spcAft>
                <a:spcPts val="612"/>
              </a:spcAft>
              <a:buSzPct val="80000"/>
            </a:pPr>
            <a:r>
              <a:rPr lang="en-US" sz="2040" dirty="0">
                <a:solidFill>
                  <a:srgbClr val="92D050"/>
                </a:solidFill>
                <a:sym typeface="Wingdings" pitchFamily="2" charset="2"/>
              </a:rPr>
              <a:t> </a:t>
            </a:r>
            <a:r>
              <a:rPr lang="en-US" sz="2040" dirty="0">
                <a:solidFill>
                  <a:schemeClr val="bg1"/>
                </a:solidFill>
              </a:rPr>
              <a:t>Provision Role Instances</a:t>
            </a:r>
          </a:p>
          <a:p>
            <a:pPr>
              <a:lnSpc>
                <a:spcPct val="90000"/>
              </a:lnSpc>
              <a:spcAft>
                <a:spcPts val="612"/>
              </a:spcAft>
              <a:buSzPct val="80000"/>
            </a:pPr>
            <a:r>
              <a:rPr lang="en-US" sz="2040" dirty="0">
                <a:solidFill>
                  <a:srgbClr val="92D050"/>
                </a:solidFill>
                <a:sym typeface="Wingdings" pitchFamily="2" charset="2"/>
              </a:rPr>
              <a:t> </a:t>
            </a:r>
            <a:r>
              <a:rPr lang="en-US" sz="2040" dirty="0">
                <a:solidFill>
                  <a:srgbClr val="92D050"/>
                </a:solidFill>
              </a:rPr>
              <a:t>Deploy App Code</a:t>
            </a:r>
          </a:p>
          <a:p>
            <a:pPr>
              <a:lnSpc>
                <a:spcPct val="90000"/>
              </a:lnSpc>
              <a:spcAft>
                <a:spcPts val="612"/>
              </a:spcAft>
              <a:buSzPct val="80000"/>
            </a:pPr>
            <a:r>
              <a:rPr lang="en-US" sz="2040" dirty="0">
                <a:solidFill>
                  <a:srgbClr val="92D050"/>
                </a:solidFill>
                <a:sym typeface="Wingdings" pitchFamily="2" charset="2"/>
              </a:rPr>
              <a:t> </a:t>
            </a:r>
            <a:r>
              <a:rPr lang="en-US" sz="2040" dirty="0">
                <a:solidFill>
                  <a:schemeClr val="bg1"/>
                </a:solidFill>
              </a:rPr>
              <a:t>Configure Network</a:t>
            </a:r>
          </a:p>
        </p:txBody>
      </p:sp>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6427" y="4930591"/>
            <a:ext cx="1639810" cy="70837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4081" y="4930591"/>
            <a:ext cx="1639810" cy="708379"/>
          </a:xfrm>
          <a:prstGeom prst="rect">
            <a:avLst/>
          </a:prstGeom>
        </p:spPr>
      </p:pic>
      <p:grpSp>
        <p:nvGrpSpPr>
          <p:cNvPr id="6" name="Group 5"/>
          <p:cNvGrpSpPr/>
          <p:nvPr/>
        </p:nvGrpSpPr>
        <p:grpSpPr>
          <a:xfrm>
            <a:off x="4526427" y="4930591"/>
            <a:ext cx="3377464" cy="708379"/>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ect">
              <a:avLst/>
            </a:prstGeom>
          </p:spPr>
        </p:pic>
      </p:grpSp>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6424" y="5749966"/>
            <a:ext cx="1639810" cy="708378"/>
          </a:xfrm>
          <a:prstGeom prst="rect">
            <a:avLst/>
          </a:prstGeom>
        </p:spPr>
      </p:pic>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4478" y="5749966"/>
            <a:ext cx="1639810" cy="708378"/>
          </a:xfrm>
          <a:prstGeom prst="rect">
            <a:avLst/>
          </a:prstGeom>
        </p:spPr>
      </p:pic>
      <p:grpSp>
        <p:nvGrpSpPr>
          <p:cNvPr id="60" name="Group 59"/>
          <p:cNvGrpSpPr/>
          <p:nvPr/>
        </p:nvGrpSpPr>
        <p:grpSpPr>
          <a:xfrm>
            <a:off x="4526427" y="5751053"/>
            <a:ext cx="3377464" cy="708379"/>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ect">
              <a:avLst/>
            </a:prstGeom>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ect">
              <a:avLst/>
            </a:prstGeom>
          </p:spPr>
        </p:pic>
      </p:grpSp>
    </p:spTree>
    <p:extLst>
      <p:ext uri="{BB962C8B-B14F-4D97-AF65-F5344CB8AC3E}">
        <p14:creationId xmlns:p14="http://schemas.microsoft.com/office/powerpoint/2010/main" val="2644179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51"/>
                                        </p:tgtEl>
                                      </p:cBhvr>
                                    </p:animEffect>
                                    <p:set>
                                      <p:cBhvr>
                                        <p:cTn id="13" dur="1" fill="hold">
                                          <p:stCondLst>
                                            <p:cond delay="249"/>
                                          </p:stCondLst>
                                        </p:cTn>
                                        <p:tgtEl>
                                          <p:spTgt spid="51"/>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786877" y="1836085"/>
            <a:ext cx="1227950" cy="1303461"/>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719197" y="3196411"/>
            <a:ext cx="5017060" cy="636485"/>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244" dirty="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2217" y="291659"/>
            <a:ext cx="1721645" cy="1516312"/>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2814" y="833482"/>
            <a:ext cx="1619503" cy="995822"/>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9677" y="713309"/>
            <a:ext cx="578190" cy="1090678"/>
          </a:xfrm>
          <a:prstGeom prst="rect">
            <a:avLst/>
          </a:prstGeom>
        </p:spPr>
      </p:pic>
      <p:sp>
        <p:nvSpPr>
          <p:cNvPr id="14348" name="Oval 14347"/>
          <p:cNvSpPr/>
          <p:nvPr/>
        </p:nvSpPr>
        <p:spPr bwMode="auto">
          <a:xfrm>
            <a:off x="6572209" y="3101790"/>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415111" y="1658848"/>
            <a:ext cx="1227950" cy="1657934"/>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681142" y="3101790"/>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4" name="Oval 53"/>
          <p:cNvSpPr/>
          <p:nvPr/>
        </p:nvSpPr>
        <p:spPr bwMode="auto">
          <a:xfrm>
            <a:off x="6130704" y="3101790"/>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307616" y="1873840"/>
            <a:ext cx="334" cy="1227950"/>
          </a:xfrm>
          <a:prstGeom prst="straightConnector1">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875670" y="1520016"/>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 name="Oval 65"/>
          <p:cNvSpPr/>
          <p:nvPr/>
        </p:nvSpPr>
        <p:spPr bwMode="auto">
          <a:xfrm>
            <a:off x="4023208" y="1520016"/>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 name="Oval 72"/>
          <p:cNvSpPr/>
          <p:nvPr/>
        </p:nvSpPr>
        <p:spPr bwMode="auto">
          <a:xfrm>
            <a:off x="6131037" y="1520016"/>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44" name="Group 43"/>
          <p:cNvGrpSpPr/>
          <p:nvPr/>
        </p:nvGrpSpPr>
        <p:grpSpPr>
          <a:xfrm>
            <a:off x="5200040" y="3937921"/>
            <a:ext cx="2030633" cy="941239"/>
            <a:chOff x="5096089" y="3861057"/>
            <a:chExt cx="1990997" cy="922867"/>
          </a:xfrm>
        </p:grpSpPr>
        <p:sp>
          <p:nvSpPr>
            <p:cNvPr id="11" name="Down Arrow 10"/>
            <p:cNvSpPr/>
            <p:nvPr/>
          </p:nvSpPr>
          <p:spPr bwMode="auto">
            <a:xfrm>
              <a:off x="5096089"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79" name="Group 78"/>
          <p:cNvGrpSpPr/>
          <p:nvPr/>
        </p:nvGrpSpPr>
        <p:grpSpPr>
          <a:xfrm>
            <a:off x="-687737" y="4930563"/>
            <a:ext cx="13806190" cy="2347184"/>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89" name="Picture 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grpSp>
        <p:nvGrpSpPr>
          <p:cNvPr id="102" name="Group 101"/>
          <p:cNvGrpSpPr/>
          <p:nvPr/>
        </p:nvGrpSpPr>
        <p:grpSpPr>
          <a:xfrm>
            <a:off x="4526427" y="4930591"/>
            <a:ext cx="3377464" cy="708379"/>
            <a:chOff x="4408729" y="4834352"/>
            <a:chExt cx="3311540" cy="694552"/>
          </a:xfrm>
        </p:grpSpPr>
        <p:pic>
          <p:nvPicPr>
            <p:cNvPr id="103" name="Picture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ect">
              <a:avLst/>
            </a:prstGeom>
          </p:spPr>
        </p:pic>
        <p:pic>
          <p:nvPicPr>
            <p:cNvPr id="104" name="Picture 1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ect">
              <a:avLst/>
            </a:prstGeom>
          </p:spPr>
        </p:pic>
      </p:grpSp>
      <p:sp>
        <p:nvSpPr>
          <p:cNvPr id="113" name="TextBox 112"/>
          <p:cNvSpPr txBox="1"/>
          <p:nvPr/>
        </p:nvSpPr>
        <p:spPr>
          <a:xfrm>
            <a:off x="348277" y="4505547"/>
            <a:ext cx="3707825" cy="230524"/>
          </a:xfrm>
          <a:prstGeom prst="rect">
            <a:avLst/>
          </a:prstGeom>
          <a:noFill/>
        </p:spPr>
        <p:txBody>
          <a:bodyPr wrap="square" lIns="0" tIns="0" rIns="0" bIns="0" rtlCol="0">
            <a:spAutoFit/>
          </a:bodyPr>
          <a:lstStyle/>
          <a:p>
            <a:pPr algn="ctr">
              <a:lnSpc>
                <a:spcPct val="80000"/>
              </a:lnSpc>
              <a:buSzPct val="80000"/>
            </a:pPr>
            <a:r>
              <a:rPr lang="en-US" sz="1836" dirty="0" smtClean="0">
                <a:gradFill>
                  <a:gsLst>
                    <a:gs pos="0">
                      <a:srgbClr val="FFFFFF"/>
                    </a:gs>
                    <a:gs pos="100000">
                      <a:srgbClr val="FFFFFF"/>
                    </a:gs>
                  </a:gsLst>
                  <a:lin ang="5400000" scaled="0"/>
                </a:gradFill>
              </a:rPr>
              <a:t>Azure </a:t>
            </a:r>
            <a:r>
              <a:rPr lang="en-US" sz="1836" dirty="0">
                <a:gradFill>
                  <a:gsLst>
                    <a:gs pos="0">
                      <a:srgbClr val="FFFFFF"/>
                    </a:gs>
                    <a:gs pos="100000">
                      <a:srgbClr val="FFFFFF"/>
                    </a:gs>
                  </a:gsLst>
                  <a:lin ang="5400000" scaled="0"/>
                </a:gradFill>
              </a:rPr>
              <a:t>Datacenter</a:t>
            </a:r>
          </a:p>
        </p:txBody>
      </p:sp>
      <p:sp>
        <p:nvSpPr>
          <p:cNvPr id="52" name="TextBox 51"/>
          <p:cNvSpPr txBox="1"/>
          <p:nvPr/>
        </p:nvSpPr>
        <p:spPr>
          <a:xfrm>
            <a:off x="9043802" y="3233884"/>
            <a:ext cx="3145023" cy="576274"/>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6294" indent="-296294">
              <a:buNone/>
            </a:pPr>
            <a:r>
              <a:rPr lang="en-US" sz="2040" b="0" dirty="0">
                <a:solidFill>
                  <a:schemeClr val="tx1"/>
                </a:solidFill>
                <a:sym typeface="Wingdings" pitchFamily="2" charset="2"/>
              </a:rPr>
              <a:t> </a:t>
            </a:r>
            <a:r>
              <a:rPr lang="en-US" sz="2040" b="0" dirty="0">
                <a:solidFill>
                  <a:schemeClr val="tx1"/>
                </a:solidFill>
              </a:rPr>
              <a:t>Network load-balancer  configured for traffic</a:t>
            </a:r>
          </a:p>
        </p:txBody>
      </p:sp>
      <p:sp>
        <p:nvSpPr>
          <p:cNvPr id="53" name="TextBox 52"/>
          <p:cNvSpPr txBox="1"/>
          <p:nvPr/>
        </p:nvSpPr>
        <p:spPr>
          <a:xfrm>
            <a:off x="316450" y="383904"/>
            <a:ext cx="3635901" cy="1021364"/>
          </a:xfrm>
          <a:prstGeom prst="rect">
            <a:avLst/>
          </a:prstGeom>
          <a:noFill/>
        </p:spPr>
        <p:txBody>
          <a:bodyPr wrap="square" lIns="0" tIns="0" rIns="0" bIns="0" rtlCol="0">
            <a:spAutoFit/>
          </a:bodyPr>
          <a:lstStyle/>
          <a:p>
            <a:pPr>
              <a:lnSpc>
                <a:spcPct val="90000"/>
              </a:lnSpc>
              <a:spcAft>
                <a:spcPts val="612"/>
              </a:spcAft>
              <a:buSzPct val="80000"/>
            </a:pPr>
            <a:r>
              <a:rPr lang="en-US" sz="2040" dirty="0">
                <a:solidFill>
                  <a:srgbClr val="92D050"/>
                </a:solidFill>
                <a:sym typeface="Wingdings" pitchFamily="2" charset="2"/>
              </a:rPr>
              <a:t> </a:t>
            </a:r>
            <a:r>
              <a:rPr lang="en-US" sz="2040" dirty="0">
                <a:solidFill>
                  <a:schemeClr val="bg1"/>
                </a:solidFill>
              </a:rPr>
              <a:t>Provision Role Instances</a:t>
            </a:r>
          </a:p>
          <a:p>
            <a:pPr>
              <a:lnSpc>
                <a:spcPct val="90000"/>
              </a:lnSpc>
              <a:spcAft>
                <a:spcPts val="612"/>
              </a:spcAft>
              <a:buSzPct val="80000"/>
            </a:pPr>
            <a:r>
              <a:rPr lang="en-US" sz="2040" dirty="0">
                <a:solidFill>
                  <a:srgbClr val="92D050"/>
                </a:solidFill>
                <a:sym typeface="Wingdings" pitchFamily="2" charset="2"/>
              </a:rPr>
              <a:t> </a:t>
            </a:r>
            <a:r>
              <a:rPr lang="en-US" sz="2040" dirty="0">
                <a:solidFill>
                  <a:schemeClr val="bg1"/>
                </a:solidFill>
              </a:rPr>
              <a:t>Deploy App Code</a:t>
            </a:r>
          </a:p>
          <a:p>
            <a:pPr>
              <a:lnSpc>
                <a:spcPct val="90000"/>
              </a:lnSpc>
              <a:spcAft>
                <a:spcPts val="612"/>
              </a:spcAft>
              <a:buSzPct val="80000"/>
            </a:pPr>
            <a:r>
              <a:rPr lang="en-US" sz="2040" dirty="0">
                <a:solidFill>
                  <a:srgbClr val="92D050"/>
                </a:solidFill>
                <a:sym typeface="Wingdings" pitchFamily="2" charset="2"/>
              </a:rPr>
              <a:t> </a:t>
            </a:r>
            <a:r>
              <a:rPr lang="en-US" sz="2040" dirty="0">
                <a:solidFill>
                  <a:srgbClr val="92D050"/>
                </a:solidFill>
              </a:rPr>
              <a:t>Configure Network</a:t>
            </a:r>
          </a:p>
        </p:txBody>
      </p:sp>
      <p:grpSp>
        <p:nvGrpSpPr>
          <p:cNvPr id="55" name="Group 54"/>
          <p:cNvGrpSpPr/>
          <p:nvPr/>
        </p:nvGrpSpPr>
        <p:grpSpPr>
          <a:xfrm>
            <a:off x="4526427" y="5751053"/>
            <a:ext cx="3377464" cy="708379"/>
            <a:chOff x="4408729" y="4834352"/>
            <a:chExt cx="3311540" cy="694552"/>
          </a:xfrm>
        </p:grpSpPr>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ect">
              <a:avLst/>
            </a:prstGeom>
          </p:spPr>
        </p:pic>
        <p:pic>
          <p:nvPicPr>
            <p:cNvPr id="57" name="Picture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ect">
              <a:avLst/>
            </a:prstGeom>
          </p:spPr>
        </p:pic>
      </p:grpSp>
    </p:spTree>
    <p:extLst>
      <p:ext uri="{BB962C8B-B14F-4D97-AF65-F5344CB8AC3E}">
        <p14:creationId xmlns:p14="http://schemas.microsoft.com/office/powerpoint/2010/main" val="3951737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4485" y="4933352"/>
            <a:ext cx="1639810" cy="708379"/>
          </a:xfrm>
          <a:prstGeom prst="rect">
            <a:avLst/>
          </a:prstGeom>
        </p:spPr>
      </p:pic>
      <p:cxnSp>
        <p:nvCxnSpPr>
          <p:cNvPr id="12" name="Elbow Connector 11"/>
          <p:cNvCxnSpPr>
            <a:stCxn id="65" idx="4"/>
            <a:endCxn id="14348" idx="0"/>
          </p:cNvCxnSpPr>
          <p:nvPr/>
        </p:nvCxnSpPr>
        <p:spPr>
          <a:xfrm rot="5400000">
            <a:off x="6786877" y="1836085"/>
            <a:ext cx="1227950" cy="1303461"/>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719197" y="3196411"/>
            <a:ext cx="5017060" cy="636485"/>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244" dirty="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572209" y="3101790"/>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415111" y="1658848"/>
            <a:ext cx="1227950" cy="1657934"/>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681142" y="3101790"/>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4" name="Oval 53"/>
          <p:cNvSpPr/>
          <p:nvPr/>
        </p:nvSpPr>
        <p:spPr bwMode="auto">
          <a:xfrm>
            <a:off x="6130704" y="3101790"/>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307616" y="1873840"/>
            <a:ext cx="334" cy="1227950"/>
          </a:xfrm>
          <a:prstGeom prst="straightConnector1">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875670" y="1520016"/>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 name="Oval 65"/>
          <p:cNvSpPr/>
          <p:nvPr/>
        </p:nvSpPr>
        <p:spPr bwMode="auto">
          <a:xfrm>
            <a:off x="4023208" y="1520016"/>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 name="Oval 72"/>
          <p:cNvSpPr/>
          <p:nvPr/>
        </p:nvSpPr>
        <p:spPr bwMode="auto">
          <a:xfrm>
            <a:off x="6131037" y="1520016"/>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Down Arrow 10"/>
          <p:cNvSpPr/>
          <p:nvPr/>
        </p:nvSpPr>
        <p:spPr bwMode="auto">
          <a:xfrm>
            <a:off x="5200040" y="3937921"/>
            <a:ext cx="292582" cy="941239"/>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 name="Down Arrow 77"/>
          <p:cNvSpPr/>
          <p:nvPr/>
        </p:nvSpPr>
        <p:spPr bwMode="auto">
          <a:xfrm>
            <a:off x="6938091" y="3937921"/>
            <a:ext cx="292582" cy="941239"/>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79" name="Group 78"/>
          <p:cNvGrpSpPr/>
          <p:nvPr/>
        </p:nvGrpSpPr>
        <p:grpSpPr>
          <a:xfrm>
            <a:off x="-687737" y="4930563"/>
            <a:ext cx="13806190" cy="2347184"/>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90" name="Picture 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6427" y="4930591"/>
            <a:ext cx="1639810" cy="708379"/>
          </a:xfrm>
          <a:prstGeom prst="rect">
            <a:avLst/>
          </a:prstGeom>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081" y="4930591"/>
            <a:ext cx="1639810" cy="708379"/>
          </a:xfrm>
          <a:prstGeom prst="rect">
            <a:avLst/>
          </a:prstGeom>
        </p:spPr>
      </p:pic>
      <p:sp>
        <p:nvSpPr>
          <p:cNvPr id="113" name="TextBox 112"/>
          <p:cNvSpPr txBox="1"/>
          <p:nvPr/>
        </p:nvSpPr>
        <p:spPr>
          <a:xfrm>
            <a:off x="348277" y="4505547"/>
            <a:ext cx="3707825" cy="230524"/>
          </a:xfrm>
          <a:prstGeom prst="rect">
            <a:avLst/>
          </a:prstGeom>
          <a:noFill/>
        </p:spPr>
        <p:txBody>
          <a:bodyPr wrap="square" lIns="0" tIns="0" rIns="0" bIns="0" rtlCol="0">
            <a:spAutoFit/>
          </a:bodyPr>
          <a:lstStyle/>
          <a:p>
            <a:pPr algn="ctr">
              <a:lnSpc>
                <a:spcPct val="80000"/>
              </a:lnSpc>
              <a:buSzPct val="80000"/>
            </a:pPr>
            <a:r>
              <a:rPr lang="en-US" sz="1836" dirty="0" smtClean="0">
                <a:gradFill>
                  <a:gsLst>
                    <a:gs pos="0">
                      <a:srgbClr val="FFFFFF"/>
                    </a:gs>
                    <a:gs pos="100000">
                      <a:srgbClr val="FFFFFF"/>
                    </a:gs>
                  </a:gsLst>
                  <a:lin ang="5400000" scaled="0"/>
                </a:gradFill>
              </a:rPr>
              <a:t>Azure </a:t>
            </a:r>
            <a:r>
              <a:rPr lang="en-US" sz="1836" dirty="0">
                <a:gradFill>
                  <a:gsLst>
                    <a:gs pos="0">
                      <a:srgbClr val="FFFFFF"/>
                    </a:gs>
                    <a:gs pos="100000">
                      <a:srgbClr val="FFFFFF"/>
                    </a:gs>
                  </a:gsLst>
                  <a:lin ang="5400000" scaled="0"/>
                </a:gradFill>
              </a:rPr>
              <a:t>Datacenter</a:t>
            </a:r>
          </a:p>
        </p:txBody>
      </p:sp>
      <p:grpSp>
        <p:nvGrpSpPr>
          <p:cNvPr id="2" name="Group 1"/>
          <p:cNvGrpSpPr/>
          <p:nvPr/>
        </p:nvGrpSpPr>
        <p:grpSpPr>
          <a:xfrm>
            <a:off x="6289022" y="4956177"/>
            <a:ext cx="1590738" cy="659893"/>
            <a:chOff x="6143874" y="4848820"/>
            <a:chExt cx="1603514" cy="665193"/>
          </a:xfrm>
        </p:grpSpPr>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3874" y="4848820"/>
              <a:ext cx="1603514" cy="665193"/>
            </a:xfrm>
            <a:prstGeom prst="rect">
              <a:avLst/>
            </a:prstGeom>
          </p:spPr>
        </p:pic>
        <p:pic>
          <p:nvPicPr>
            <p:cNvPr id="51" name="Picture 5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73511" y="4899227"/>
              <a:ext cx="540279" cy="540279"/>
            </a:xfrm>
            <a:prstGeom prst="rect">
              <a:avLst/>
            </a:prstGeom>
          </p:spPr>
        </p:pic>
      </p:grpSp>
      <p:grpSp>
        <p:nvGrpSpPr>
          <p:cNvPr id="3" name="Group 2"/>
          <p:cNvGrpSpPr/>
          <p:nvPr/>
        </p:nvGrpSpPr>
        <p:grpSpPr>
          <a:xfrm>
            <a:off x="8003387" y="4932729"/>
            <a:ext cx="1639810" cy="708379"/>
            <a:chOff x="9644337" y="5637733"/>
            <a:chExt cx="1607803" cy="694552"/>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477462" y="3544840"/>
            <a:ext cx="951894" cy="1738054"/>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645524" y="4889814"/>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9" name="Oval 58"/>
          <p:cNvSpPr/>
          <p:nvPr/>
        </p:nvSpPr>
        <p:spPr bwMode="auto">
          <a:xfrm>
            <a:off x="6907470" y="3584096"/>
            <a:ext cx="353824" cy="35382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03387" y="4932729"/>
            <a:ext cx="1639810" cy="708379"/>
          </a:xfrm>
          <a:prstGeom prst="rect">
            <a:avLst/>
          </a:prstGeom>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5358" y="4932729"/>
            <a:ext cx="1639810" cy="708379"/>
          </a:xfrm>
          <a:prstGeom prst="rect">
            <a:avLst/>
          </a:prstGeom>
        </p:spPr>
      </p:pic>
      <p:grpSp>
        <p:nvGrpSpPr>
          <p:cNvPr id="68" name="Group 67"/>
          <p:cNvGrpSpPr/>
          <p:nvPr/>
        </p:nvGrpSpPr>
        <p:grpSpPr>
          <a:xfrm>
            <a:off x="8033155" y="4963240"/>
            <a:ext cx="1593894" cy="657689"/>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rgbClr val="85BCE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12" cstate="print">
              <a:duotone>
                <a:prstClr val="black"/>
                <a:schemeClr val="bg1">
                  <a:tint val="45000"/>
                  <a:satMod val="400000"/>
                </a:schemeClr>
              </a:duotone>
              <a:extLst>
                <a:ext uri="{BEBA8EAE-BF5A-486C-A8C5-ECC9F3942E4B}">
                  <a14:imgProps xmlns:a14="http://schemas.microsoft.com/office/drawing/2010/main">
                    <a14:imgLayer r:embed="rId13">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grpSp>
        <p:nvGrpSpPr>
          <p:cNvPr id="67" name="Group 66"/>
          <p:cNvGrpSpPr/>
          <p:nvPr/>
        </p:nvGrpSpPr>
        <p:grpSpPr>
          <a:xfrm>
            <a:off x="4526427" y="5751053"/>
            <a:ext cx="3377464" cy="708379"/>
            <a:chOff x="4408729" y="4834352"/>
            <a:chExt cx="3311540" cy="694552"/>
          </a:xfrm>
        </p:grpSpPr>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ect">
              <a:avLst/>
            </a:prstGeom>
          </p:spPr>
        </p:pic>
      </p:grpSp>
      <p:pic>
        <p:nvPicPr>
          <p:cNvPr id="75" name="Picture 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52217" y="291659"/>
            <a:ext cx="1721645" cy="1516312"/>
          </a:xfrm>
          <a:prstGeom prst="rect">
            <a:avLst/>
          </a:prstGeom>
        </p:spPr>
      </p:pic>
      <p:pic>
        <p:nvPicPr>
          <p:cNvPr id="76" name="Picture 7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92814" y="833482"/>
            <a:ext cx="1619503" cy="995822"/>
          </a:xfrm>
          <a:prstGeom prst="rect">
            <a:avLst/>
          </a:prstGeom>
        </p:spPr>
      </p:pic>
      <p:pic>
        <p:nvPicPr>
          <p:cNvPr id="77" name="Picture 7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769677" y="713309"/>
            <a:ext cx="578190" cy="1090678"/>
          </a:xfrm>
          <a:prstGeom prst="rect">
            <a:avLst/>
          </a:prstGeom>
        </p:spPr>
      </p:pic>
    </p:spTree>
    <p:extLst>
      <p:ext uri="{BB962C8B-B14F-4D97-AF65-F5344CB8AC3E}">
        <p14:creationId xmlns:p14="http://schemas.microsoft.com/office/powerpoint/2010/main" val="713818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100000" contrast="-47000"/>
                    </a14:imgEffect>
                  </a14:imgLayer>
                </a14:imgProps>
              </a:ext>
              <a:ext uri="{28A0092B-C50C-407E-A947-70E740481C1C}">
                <a14:useLocalDpi xmlns:a14="http://schemas.microsoft.com/office/drawing/2010/main" val="0"/>
              </a:ext>
            </a:extLst>
          </a:blip>
          <a:stretch>
            <a:fillRect/>
          </a:stretch>
        </p:blipFill>
        <p:spPr>
          <a:xfrm>
            <a:off x="9597848" y="1917253"/>
            <a:ext cx="1082429" cy="1082429"/>
          </a:xfrm>
          <a:prstGeom prst="rect">
            <a:avLst/>
          </a:prstGeom>
        </p:spPr>
      </p:pic>
      <p:sp>
        <p:nvSpPr>
          <p:cNvPr id="4" name="Rectangle 3"/>
          <p:cNvSpPr/>
          <p:nvPr/>
        </p:nvSpPr>
        <p:spPr bwMode="auto">
          <a:xfrm>
            <a:off x="2712165" y="2337330"/>
            <a:ext cx="6787280" cy="267692"/>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Rectangle 15"/>
          <p:cNvSpPr/>
          <p:nvPr/>
        </p:nvSpPr>
        <p:spPr bwMode="auto">
          <a:xfrm>
            <a:off x="2715594" y="2337330"/>
            <a:ext cx="510288" cy="26769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9" name="Group 8"/>
          <p:cNvGrpSpPr/>
          <p:nvPr/>
        </p:nvGrpSpPr>
        <p:grpSpPr>
          <a:xfrm>
            <a:off x="3225882" y="852072"/>
            <a:ext cx="1232781" cy="1341066"/>
            <a:chOff x="3696417" y="491066"/>
            <a:chExt cx="1208719" cy="1314890"/>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3643332" y="544151"/>
              <a:ext cx="1314890" cy="1208719"/>
            </a:xfrm>
            <a:prstGeom prst="rect">
              <a:avLst/>
            </a:prstGeom>
          </p:spPr>
        </p:pic>
        <p:sp>
          <p:nvSpPr>
            <p:cNvPr id="5" name="TextBox 4"/>
            <p:cNvSpPr txBox="1"/>
            <p:nvPr/>
          </p:nvSpPr>
          <p:spPr>
            <a:xfrm>
              <a:off x="3808370" y="668885"/>
              <a:ext cx="990600" cy="932243"/>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sz="6731" dirty="0">
                  <a:solidFill>
                    <a:srgbClr val="FFFFFF"/>
                  </a:solidFill>
                  <a:latin typeface="Segoe UI Light" pitchFamily="34" charset="0"/>
                </a:rPr>
                <a:t>2</a:t>
              </a:r>
            </a:p>
          </p:txBody>
        </p:sp>
      </p:grpSp>
      <p:grpSp>
        <p:nvGrpSpPr>
          <p:cNvPr id="17" name="Group 16"/>
          <p:cNvGrpSpPr/>
          <p:nvPr/>
        </p:nvGrpSpPr>
        <p:grpSpPr>
          <a:xfrm>
            <a:off x="-687737" y="4930563"/>
            <a:ext cx="13806190" cy="2347184"/>
            <a:chOff x="-703661" y="4378191"/>
            <a:chExt cx="13536709" cy="2301370"/>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6427" y="4930591"/>
            <a:ext cx="1639810" cy="708379"/>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4081" y="4930591"/>
            <a:ext cx="1639810" cy="708379"/>
          </a:xfrm>
          <a:prstGeom prst="rect">
            <a:avLst/>
          </a:prstGeom>
        </p:spPr>
      </p:pic>
      <p:sp>
        <p:nvSpPr>
          <p:cNvPr id="44" name="Rectangle 43"/>
          <p:cNvSpPr/>
          <p:nvPr/>
        </p:nvSpPr>
        <p:spPr bwMode="auto">
          <a:xfrm>
            <a:off x="2501" y="6705307"/>
            <a:ext cx="12431473" cy="2892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5" name="TextBox 44"/>
          <p:cNvSpPr txBox="1"/>
          <p:nvPr/>
        </p:nvSpPr>
        <p:spPr>
          <a:xfrm>
            <a:off x="4805713" y="3074276"/>
            <a:ext cx="2722953" cy="1383007"/>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sz="9791" dirty="0">
                <a:solidFill>
                  <a:srgbClr val="FFFFFF"/>
                </a:solidFill>
                <a:latin typeface="Segoe UI Light" pitchFamily="34" charset="0"/>
              </a:rPr>
              <a:t>Scale</a:t>
            </a:r>
          </a:p>
        </p:txBody>
      </p:sp>
      <p:sp>
        <p:nvSpPr>
          <p:cNvPr id="46" name="Rectangle 45"/>
          <p:cNvSpPr/>
          <p:nvPr/>
        </p:nvSpPr>
        <p:spPr bwMode="auto">
          <a:xfrm>
            <a:off x="2716009" y="2337329"/>
            <a:ext cx="2004943" cy="26769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47" name="Group 46"/>
          <p:cNvGrpSpPr/>
          <p:nvPr/>
        </p:nvGrpSpPr>
        <p:grpSpPr>
          <a:xfrm>
            <a:off x="4728766" y="852072"/>
            <a:ext cx="1232781" cy="1341066"/>
            <a:chOff x="3696417" y="491066"/>
            <a:chExt cx="1208719" cy="1314890"/>
          </a:xfrm>
        </p:grpSpPr>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3643332" y="544151"/>
              <a:ext cx="1314890" cy="1208719"/>
            </a:xfrm>
            <a:prstGeom prst="rect">
              <a:avLst/>
            </a:prstGeom>
          </p:spPr>
        </p:pic>
        <p:sp>
          <p:nvSpPr>
            <p:cNvPr id="49" name="TextBox 48"/>
            <p:cNvSpPr txBox="1"/>
            <p:nvPr/>
          </p:nvSpPr>
          <p:spPr>
            <a:xfrm>
              <a:off x="3808370" y="668885"/>
              <a:ext cx="990600" cy="932243"/>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sz="6731" dirty="0">
                  <a:solidFill>
                    <a:srgbClr val="FFFFFF"/>
                  </a:solidFill>
                  <a:latin typeface="Segoe UI Light" pitchFamily="34" charset="0"/>
                </a:rPr>
                <a:t>6</a:t>
              </a:r>
            </a:p>
          </p:txBody>
        </p:sp>
      </p:grpSp>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8692" y="4930591"/>
            <a:ext cx="1639810" cy="708379"/>
          </a:xfrm>
          <a:prstGeom prst="rect">
            <a:avLst/>
          </a:prstGeom>
        </p:spPr>
      </p:pic>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5727" y="4930591"/>
            <a:ext cx="1639810" cy="708379"/>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6427" y="5751053"/>
            <a:ext cx="1639810" cy="708379"/>
          </a:xfrm>
          <a:prstGeom prst="rect">
            <a:avLst/>
          </a:prstGeom>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4081" y="5751053"/>
            <a:ext cx="1639810" cy="708379"/>
          </a:xfrm>
          <a:prstGeom prst="rect">
            <a:avLst/>
          </a:prstGeom>
        </p:spPr>
      </p:pic>
      <p:grpSp>
        <p:nvGrpSpPr>
          <p:cNvPr id="54" name="Group 53"/>
          <p:cNvGrpSpPr/>
          <p:nvPr/>
        </p:nvGrpSpPr>
        <p:grpSpPr>
          <a:xfrm>
            <a:off x="7161634" y="852071"/>
            <a:ext cx="1232781" cy="1341066"/>
            <a:chOff x="3705209" y="491066"/>
            <a:chExt cx="1208719" cy="1314890"/>
          </a:xfrm>
        </p:grpSpPr>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3652124" y="544151"/>
              <a:ext cx="1314890" cy="1208719"/>
            </a:xfrm>
            <a:prstGeom prst="rect">
              <a:avLst/>
            </a:prstGeom>
          </p:spPr>
        </p:pic>
        <p:sp>
          <p:nvSpPr>
            <p:cNvPr id="56" name="TextBox 55"/>
            <p:cNvSpPr txBox="1"/>
            <p:nvPr/>
          </p:nvSpPr>
          <p:spPr>
            <a:xfrm>
              <a:off x="3808370" y="668885"/>
              <a:ext cx="990600" cy="932243"/>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sz="6731" dirty="0">
                  <a:solidFill>
                    <a:srgbClr val="FFFFFF"/>
                  </a:solidFill>
                  <a:latin typeface="Segoe UI Light" pitchFamily="34" charset="0"/>
                </a:rPr>
                <a:t>92</a:t>
              </a:r>
            </a:p>
          </p:txBody>
        </p:sp>
      </p:grpSp>
      <p:sp>
        <p:nvSpPr>
          <p:cNvPr id="57" name="Rectangle 56"/>
          <p:cNvSpPr/>
          <p:nvPr/>
        </p:nvSpPr>
        <p:spPr bwMode="auto">
          <a:xfrm>
            <a:off x="4720952" y="2337593"/>
            <a:ext cx="2422747" cy="26769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8856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14:presetBounceEnd="2500">
                                      <p:stCondLst>
                                        <p:cond delay="100"/>
                                      </p:stCondLst>
                                      <p:childTnLst>
                                        <p:animMotion origin="layout" path="M 4.91857E-6 -1.30435E-6 L 0.1213 -1.30435E-6 " pathEditMode="relative" rAng="0" ptsTypes="AA" p14:bounceEnd="2500">
                                          <p:cBhvr>
                                            <p:cTn id="6" dur="2000" fill="hold"/>
                                            <p:tgtEl>
                                              <p:spTgt spid="9"/>
                                            </p:tgtEl>
                                            <p:attrNameLst>
                                              <p:attrName>ppt_x</p:attrName>
                                              <p:attrName>ppt_y</p:attrName>
                                            </p:attrNameLst>
                                          </p:cBhvr>
                                          <p:rCtr x="6059" y="0"/>
                                        </p:animMotion>
                                      </p:childTnLst>
                                    </p:cTn>
                                  </p:par>
                                  <p:par>
                                    <p:cTn id="7" presetID="22" presetClass="entr" presetSubtype="8"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left)">
                                          <p:cBhvr>
                                            <p:cTn id="9" dur="2000"/>
                                            <p:tgtEl>
                                              <p:spTgt spid="46"/>
                                            </p:tgtEl>
                                          </p:cBhvr>
                                        </p:animEffect>
                                      </p:childTnLst>
                                    </p:cTn>
                                  </p:par>
                                </p:childTnLst>
                              </p:cTn>
                            </p:par>
                            <p:par>
                              <p:cTn id="10" fill="hold">
                                <p:stCondLst>
                                  <p:cond delay="2100"/>
                                </p:stCondLst>
                                <p:childTnLst>
                                  <p:par>
                                    <p:cTn id="11" presetID="10"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par>
                              <p:cTn id="14" fill="hold">
                                <p:stCondLst>
                                  <p:cond delay="2600"/>
                                </p:stCondLst>
                                <p:childTnLst>
                                  <p:par>
                                    <p:cTn id="15" presetID="10" presetClass="exit" presetSubtype="0" fill="hold" nodeType="after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ntr" presetSubtype="0" fill="hold" nodeType="withEffect">
                                      <p:stCondLst>
                                        <p:cond delay="10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nodeType="withEffect">
                                      <p:stCondLst>
                                        <p:cond delay="25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50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75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fill="hold" nodeType="clickEffect" p14:presetBounceEnd="2500">
                                      <p:stCondLst>
                                        <p:cond delay="100"/>
                                      </p:stCondLst>
                                      <p:childTnLst>
                                        <p:animMotion origin="layout" path="M 0.00039 -2.59259E-6 L 0.19607 -2.59259E-6 " pathEditMode="relative" rAng="0" ptsTypes="AA" p14:bounceEnd="2500">
                                          <p:cBhvr>
                                            <p:cTn id="33" dur="2000" fill="hold"/>
                                            <p:tgtEl>
                                              <p:spTgt spid="47"/>
                                            </p:tgtEl>
                                            <p:attrNameLst>
                                              <p:attrName>ppt_x</p:attrName>
                                              <p:attrName>ppt_y</p:attrName>
                                            </p:attrNameLst>
                                          </p:cBhvr>
                                          <p:rCtr x="9784" y="0"/>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2000"/>
                                            <p:tgtEl>
                                              <p:spTgt spid="57"/>
                                            </p:tgtEl>
                                          </p:cBhvr>
                                        </p:animEffect>
                                      </p:childTnLst>
                                    </p:cTn>
                                  </p:par>
                                </p:childTnLst>
                              </p:cTn>
                            </p:par>
                            <p:par>
                              <p:cTn id="37" fill="hold">
                                <p:stCondLst>
                                  <p:cond delay="2100"/>
                                </p:stCondLst>
                                <p:childTnLst>
                                  <p:par>
                                    <p:cTn id="38" presetID="10" presetClass="entr" presetSubtype="0"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stCondLst>
                                        <p:cond delay="100"/>
                                      </p:stCondLst>
                                      <p:childTnLst>
                                        <p:animMotion origin="layout" path="M 4.91857E-6 -1.30435E-6 L 0.1213 -1.30435E-6 " pathEditMode="relative" rAng="0" ptsTypes="AA">
                                          <p:cBhvr>
                                            <p:cTn id="6" dur="2000" fill="hold"/>
                                            <p:tgtEl>
                                              <p:spTgt spid="9"/>
                                            </p:tgtEl>
                                            <p:attrNameLst>
                                              <p:attrName>ppt_x</p:attrName>
                                              <p:attrName>ppt_y</p:attrName>
                                            </p:attrNameLst>
                                          </p:cBhvr>
                                          <p:rCtr x="6059" y="0"/>
                                        </p:animMotion>
                                      </p:childTnLst>
                                    </p:cTn>
                                  </p:par>
                                  <p:par>
                                    <p:cTn id="7" presetID="22" presetClass="entr" presetSubtype="8" fill="hold" grpId="1"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left)">
                                          <p:cBhvr>
                                            <p:cTn id="9" dur="2000"/>
                                            <p:tgtEl>
                                              <p:spTgt spid="46"/>
                                            </p:tgtEl>
                                          </p:cBhvr>
                                        </p:animEffect>
                                      </p:childTnLst>
                                    </p:cTn>
                                  </p:par>
                                </p:childTnLst>
                              </p:cTn>
                            </p:par>
                            <p:par>
                              <p:cTn id="10" fill="hold">
                                <p:stCondLst>
                                  <p:cond delay="2100"/>
                                </p:stCondLst>
                                <p:childTnLst>
                                  <p:par>
                                    <p:cTn id="11" presetID="10"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par>
                              <p:cTn id="14" fill="hold">
                                <p:stCondLst>
                                  <p:cond delay="2600"/>
                                </p:stCondLst>
                                <p:childTnLst>
                                  <p:par>
                                    <p:cTn id="15" presetID="10" presetClass="exit" presetSubtype="0" fill="hold" nodeType="after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ntr" presetSubtype="0" fill="hold" nodeType="withEffect">
                                      <p:stCondLst>
                                        <p:cond delay="10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nodeType="withEffect">
                                      <p:stCondLst>
                                        <p:cond delay="25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50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75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fill="hold" nodeType="clickEffect">
                                      <p:stCondLst>
                                        <p:cond delay="100"/>
                                      </p:stCondLst>
                                      <p:childTnLst>
                                        <p:animMotion origin="layout" path="M 0.00039 -2.59259E-6 L 0.19607 -2.59259E-6 " pathEditMode="relative" rAng="0" ptsTypes="AA">
                                          <p:cBhvr>
                                            <p:cTn id="33" dur="2000" fill="hold"/>
                                            <p:tgtEl>
                                              <p:spTgt spid="47"/>
                                            </p:tgtEl>
                                            <p:attrNameLst>
                                              <p:attrName>ppt_x</p:attrName>
                                              <p:attrName>ppt_y</p:attrName>
                                            </p:attrNameLst>
                                          </p:cBhvr>
                                          <p:rCtr x="9784" y="0"/>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2000"/>
                                            <p:tgtEl>
                                              <p:spTgt spid="57"/>
                                            </p:tgtEl>
                                          </p:cBhvr>
                                        </p:animEffect>
                                      </p:childTnLst>
                                    </p:cTn>
                                  </p:par>
                                </p:childTnLst>
                              </p:cTn>
                            </p:par>
                            <p:par>
                              <p:cTn id="37" fill="hold">
                                <p:stCondLst>
                                  <p:cond delay="2100"/>
                                </p:stCondLst>
                                <p:childTnLst>
                                  <p:par>
                                    <p:cTn id="38" presetID="10" presetClass="entr" presetSubtype="0"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1" animBg="1"/>
          <p:bldP spid="57" grpId="0" animBg="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 name="Group 1279"/>
          <p:cNvGrpSpPr/>
          <p:nvPr/>
        </p:nvGrpSpPr>
        <p:grpSpPr>
          <a:xfrm>
            <a:off x="-281964" y="-1345817"/>
            <a:ext cx="12971217" cy="8486509"/>
            <a:chOff x="-278913" y="-1319548"/>
            <a:chExt cx="12718034" cy="8320862"/>
          </a:xfrm>
        </p:grpSpPr>
        <p:grpSp>
          <p:nvGrpSpPr>
            <p:cNvPr id="1281" name="Group 1280"/>
            <p:cNvGrpSpPr/>
            <p:nvPr/>
          </p:nvGrpSpPr>
          <p:grpSpPr>
            <a:xfrm>
              <a:off x="-278913" y="-1319548"/>
              <a:ext cx="12718034" cy="8320862"/>
              <a:chOff x="-278913" y="-1319548"/>
              <a:chExt cx="12718034" cy="8320862"/>
            </a:xfrm>
          </p:grpSpPr>
          <p:pic>
            <p:nvPicPr>
              <p:cNvPr id="1289" name="Picture 12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476206"/>
                <a:ext cx="802407" cy="346630"/>
              </a:xfrm>
              <a:prstGeom prst="rect">
                <a:avLst/>
              </a:prstGeom>
            </p:spPr>
          </p:pic>
          <p:pic>
            <p:nvPicPr>
              <p:cNvPr id="1290" name="Picture 12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476206"/>
                <a:ext cx="802407" cy="346630"/>
              </a:xfrm>
              <a:prstGeom prst="rect">
                <a:avLst/>
              </a:prstGeom>
            </p:spPr>
          </p:pic>
          <p:pic>
            <p:nvPicPr>
              <p:cNvPr id="1291" name="Picture 12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476206"/>
                <a:ext cx="802407" cy="346630"/>
              </a:xfrm>
              <a:prstGeom prst="rect">
                <a:avLst/>
              </a:prstGeom>
            </p:spPr>
          </p:pic>
          <p:pic>
            <p:nvPicPr>
              <p:cNvPr id="1292" name="Picture 12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476206"/>
                <a:ext cx="802407" cy="346630"/>
              </a:xfrm>
              <a:prstGeom prst="rect">
                <a:avLst/>
              </a:prstGeom>
            </p:spPr>
          </p:pic>
          <p:pic>
            <p:nvPicPr>
              <p:cNvPr id="1293" name="Picture 12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476206"/>
                <a:ext cx="802407" cy="346630"/>
              </a:xfrm>
              <a:prstGeom prst="rect">
                <a:avLst/>
              </a:prstGeom>
            </p:spPr>
          </p:pic>
          <p:pic>
            <p:nvPicPr>
              <p:cNvPr id="1294" name="Picture 12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476206"/>
                <a:ext cx="802407" cy="346630"/>
              </a:xfrm>
              <a:prstGeom prst="rect">
                <a:avLst/>
              </a:prstGeom>
            </p:spPr>
          </p:pic>
          <p:pic>
            <p:nvPicPr>
              <p:cNvPr id="1295" name="Picture 12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877164"/>
                <a:ext cx="802407" cy="346630"/>
              </a:xfrm>
              <a:prstGeom prst="rect">
                <a:avLst/>
              </a:prstGeom>
            </p:spPr>
          </p:pic>
          <p:pic>
            <p:nvPicPr>
              <p:cNvPr id="1296" name="Picture 12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877164"/>
                <a:ext cx="802407" cy="346630"/>
              </a:xfrm>
              <a:prstGeom prst="rect">
                <a:avLst/>
              </a:prstGeom>
            </p:spPr>
          </p:pic>
          <p:pic>
            <p:nvPicPr>
              <p:cNvPr id="1297" name="Picture 12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877164"/>
                <a:ext cx="802407" cy="346630"/>
              </a:xfrm>
              <a:prstGeom prst="rect">
                <a:avLst/>
              </a:prstGeom>
            </p:spPr>
          </p:pic>
          <p:pic>
            <p:nvPicPr>
              <p:cNvPr id="1298" name="Picture 12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3877164"/>
                <a:ext cx="802407" cy="346630"/>
              </a:xfrm>
              <a:prstGeom prst="rect">
                <a:avLst/>
              </a:prstGeom>
            </p:spPr>
          </p:pic>
          <p:pic>
            <p:nvPicPr>
              <p:cNvPr id="1299" name="Picture 12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877164"/>
                <a:ext cx="802407" cy="346630"/>
              </a:xfrm>
              <a:prstGeom prst="rect">
                <a:avLst/>
              </a:prstGeom>
            </p:spPr>
          </p:pic>
          <p:pic>
            <p:nvPicPr>
              <p:cNvPr id="1300" name="Picture 12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877164"/>
                <a:ext cx="802407" cy="346630"/>
              </a:xfrm>
              <a:prstGeom prst="rect">
                <a:avLst/>
              </a:prstGeom>
            </p:spPr>
          </p:pic>
          <p:pic>
            <p:nvPicPr>
              <p:cNvPr id="1301" name="Picture 13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877164"/>
                <a:ext cx="802407" cy="346630"/>
              </a:xfrm>
              <a:prstGeom prst="rect">
                <a:avLst/>
              </a:prstGeom>
            </p:spPr>
          </p:pic>
          <p:pic>
            <p:nvPicPr>
              <p:cNvPr id="1302" name="Picture 13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877164"/>
                <a:ext cx="802407" cy="346630"/>
              </a:xfrm>
              <a:prstGeom prst="rect">
                <a:avLst/>
              </a:prstGeom>
            </p:spPr>
          </p:pic>
          <p:pic>
            <p:nvPicPr>
              <p:cNvPr id="1303" name="Picture 13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4278120"/>
                <a:ext cx="802407" cy="346630"/>
              </a:xfrm>
              <a:prstGeom prst="rect">
                <a:avLst/>
              </a:prstGeom>
            </p:spPr>
          </p:pic>
          <p:pic>
            <p:nvPicPr>
              <p:cNvPr id="1304" name="Picture 13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4278120"/>
                <a:ext cx="802407" cy="346630"/>
              </a:xfrm>
              <a:prstGeom prst="rect">
                <a:avLst/>
              </a:prstGeom>
            </p:spPr>
          </p:pic>
          <p:pic>
            <p:nvPicPr>
              <p:cNvPr id="1305" name="Picture 13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4278120"/>
                <a:ext cx="802407" cy="346630"/>
              </a:xfrm>
              <a:prstGeom prst="rect">
                <a:avLst/>
              </a:prstGeom>
            </p:spPr>
          </p:pic>
          <p:pic>
            <p:nvPicPr>
              <p:cNvPr id="1306" name="Picture 13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4278120"/>
                <a:ext cx="802407" cy="346630"/>
              </a:xfrm>
              <a:prstGeom prst="rect">
                <a:avLst/>
              </a:prstGeom>
            </p:spPr>
          </p:pic>
          <p:pic>
            <p:nvPicPr>
              <p:cNvPr id="1307" name="Picture 13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4278120"/>
                <a:ext cx="802407" cy="346630"/>
              </a:xfrm>
              <a:prstGeom prst="rect">
                <a:avLst/>
              </a:prstGeom>
            </p:spPr>
          </p:pic>
          <p:pic>
            <p:nvPicPr>
              <p:cNvPr id="1308" name="Picture 13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4278120"/>
                <a:ext cx="802407" cy="346630"/>
              </a:xfrm>
              <a:prstGeom prst="rect">
                <a:avLst/>
              </a:prstGeom>
            </p:spPr>
          </p:pic>
          <p:pic>
            <p:nvPicPr>
              <p:cNvPr id="1309" name="Picture 13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4278120"/>
                <a:ext cx="802407" cy="346630"/>
              </a:xfrm>
              <a:prstGeom prst="rect">
                <a:avLst/>
              </a:prstGeom>
            </p:spPr>
          </p:pic>
          <p:pic>
            <p:nvPicPr>
              <p:cNvPr id="1310" name="Picture 13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4278120"/>
                <a:ext cx="802407" cy="346630"/>
              </a:xfrm>
              <a:prstGeom prst="rect">
                <a:avLst/>
              </a:prstGeom>
            </p:spPr>
          </p:pic>
          <p:pic>
            <p:nvPicPr>
              <p:cNvPr id="1311" name="Picture 13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3476593"/>
                <a:ext cx="802407" cy="346629"/>
              </a:xfrm>
              <a:prstGeom prst="rect">
                <a:avLst/>
              </a:prstGeom>
            </p:spPr>
          </p:pic>
          <p:pic>
            <p:nvPicPr>
              <p:cNvPr id="1312" name="Picture 13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476593"/>
                <a:ext cx="802407" cy="346630"/>
              </a:xfrm>
              <a:prstGeom prst="rect">
                <a:avLst/>
              </a:prstGeom>
            </p:spPr>
          </p:pic>
          <p:pic>
            <p:nvPicPr>
              <p:cNvPr id="1313" name="Picture 13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476206"/>
                <a:ext cx="802407" cy="346630"/>
              </a:xfrm>
              <a:prstGeom prst="rect">
                <a:avLst/>
              </a:prstGeom>
            </p:spPr>
          </p:pic>
          <p:pic>
            <p:nvPicPr>
              <p:cNvPr id="1314" name="Picture 13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476206"/>
                <a:ext cx="802407" cy="346630"/>
              </a:xfrm>
              <a:prstGeom prst="rect">
                <a:avLst/>
              </a:prstGeom>
            </p:spPr>
          </p:pic>
          <p:pic>
            <p:nvPicPr>
              <p:cNvPr id="1315" name="Picture 13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877164"/>
                <a:ext cx="802407" cy="346630"/>
              </a:xfrm>
              <a:prstGeom prst="rect">
                <a:avLst/>
              </a:prstGeom>
            </p:spPr>
          </p:pic>
          <p:pic>
            <p:nvPicPr>
              <p:cNvPr id="1316" name="Picture 13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877164"/>
                <a:ext cx="802407" cy="346630"/>
              </a:xfrm>
              <a:prstGeom prst="rect">
                <a:avLst/>
              </a:prstGeom>
            </p:spPr>
          </p:pic>
          <p:pic>
            <p:nvPicPr>
              <p:cNvPr id="1317" name="Picture 13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877164"/>
                <a:ext cx="802407" cy="346630"/>
              </a:xfrm>
              <a:prstGeom prst="rect">
                <a:avLst/>
              </a:prstGeom>
            </p:spPr>
          </p:pic>
          <p:pic>
            <p:nvPicPr>
              <p:cNvPr id="1318" name="Picture 13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4278120"/>
                <a:ext cx="802407" cy="346630"/>
              </a:xfrm>
              <a:prstGeom prst="rect">
                <a:avLst/>
              </a:prstGeom>
            </p:spPr>
          </p:pic>
          <p:pic>
            <p:nvPicPr>
              <p:cNvPr id="1319" name="Picture 13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4278120"/>
                <a:ext cx="802407" cy="346630"/>
              </a:xfrm>
              <a:prstGeom prst="rect">
                <a:avLst/>
              </a:prstGeom>
            </p:spPr>
          </p:pic>
          <p:pic>
            <p:nvPicPr>
              <p:cNvPr id="1320" name="Picture 13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4278120"/>
                <a:ext cx="802407" cy="346630"/>
              </a:xfrm>
              <a:prstGeom prst="rect">
                <a:avLst/>
              </a:prstGeom>
            </p:spPr>
          </p:pic>
          <p:pic>
            <p:nvPicPr>
              <p:cNvPr id="1321" name="Picture 13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476593"/>
                <a:ext cx="802407" cy="346630"/>
              </a:xfrm>
              <a:prstGeom prst="rect">
                <a:avLst/>
              </a:prstGeom>
            </p:spPr>
          </p:pic>
          <p:pic>
            <p:nvPicPr>
              <p:cNvPr id="1322" name="Picture 13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282854"/>
                <a:ext cx="802407" cy="346630"/>
              </a:xfrm>
              <a:prstGeom prst="rect">
                <a:avLst/>
              </a:prstGeom>
            </p:spPr>
          </p:pic>
          <p:pic>
            <p:nvPicPr>
              <p:cNvPr id="1323" name="Picture 13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282854"/>
                <a:ext cx="802407" cy="346630"/>
              </a:xfrm>
              <a:prstGeom prst="rect">
                <a:avLst/>
              </a:prstGeom>
            </p:spPr>
          </p:pic>
          <p:pic>
            <p:nvPicPr>
              <p:cNvPr id="1324" name="Picture 13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282854"/>
                <a:ext cx="802407" cy="346630"/>
              </a:xfrm>
              <a:prstGeom prst="rect">
                <a:avLst/>
              </a:prstGeom>
            </p:spPr>
          </p:pic>
          <p:pic>
            <p:nvPicPr>
              <p:cNvPr id="1325" name="Picture 13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282854"/>
                <a:ext cx="802407" cy="346630"/>
              </a:xfrm>
              <a:prstGeom prst="rect">
                <a:avLst/>
              </a:prstGeom>
            </p:spPr>
          </p:pic>
          <p:pic>
            <p:nvPicPr>
              <p:cNvPr id="1326" name="Picture 13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282854"/>
                <a:ext cx="802407" cy="346630"/>
              </a:xfrm>
              <a:prstGeom prst="rect">
                <a:avLst/>
              </a:prstGeom>
            </p:spPr>
          </p:pic>
          <p:pic>
            <p:nvPicPr>
              <p:cNvPr id="1327" name="Picture 13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282854"/>
                <a:ext cx="802407" cy="346630"/>
              </a:xfrm>
              <a:prstGeom prst="rect">
                <a:avLst/>
              </a:prstGeom>
            </p:spPr>
          </p:pic>
          <p:pic>
            <p:nvPicPr>
              <p:cNvPr id="1328" name="Picture 13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683811"/>
                <a:ext cx="802407" cy="346630"/>
              </a:xfrm>
              <a:prstGeom prst="rect">
                <a:avLst/>
              </a:prstGeom>
            </p:spPr>
          </p:pic>
          <p:pic>
            <p:nvPicPr>
              <p:cNvPr id="1329" name="Picture 13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683811"/>
                <a:ext cx="802407" cy="346630"/>
              </a:xfrm>
              <a:prstGeom prst="rect">
                <a:avLst/>
              </a:prstGeom>
            </p:spPr>
          </p:pic>
          <p:pic>
            <p:nvPicPr>
              <p:cNvPr id="1330" name="Picture 13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683811"/>
                <a:ext cx="802407" cy="346630"/>
              </a:xfrm>
              <a:prstGeom prst="rect">
                <a:avLst/>
              </a:prstGeom>
            </p:spPr>
          </p:pic>
          <p:pic>
            <p:nvPicPr>
              <p:cNvPr id="1331" name="Picture 13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2683811"/>
                <a:ext cx="802407" cy="346630"/>
              </a:xfrm>
              <a:prstGeom prst="rect">
                <a:avLst/>
              </a:prstGeom>
            </p:spPr>
          </p:pic>
          <p:pic>
            <p:nvPicPr>
              <p:cNvPr id="1332" name="Picture 13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683811"/>
                <a:ext cx="802407" cy="346630"/>
              </a:xfrm>
              <a:prstGeom prst="rect">
                <a:avLst/>
              </a:prstGeom>
            </p:spPr>
          </p:pic>
          <p:pic>
            <p:nvPicPr>
              <p:cNvPr id="1333" name="Picture 13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683811"/>
                <a:ext cx="802407" cy="346630"/>
              </a:xfrm>
              <a:prstGeom prst="rect">
                <a:avLst/>
              </a:prstGeom>
            </p:spPr>
          </p:pic>
          <p:pic>
            <p:nvPicPr>
              <p:cNvPr id="1334" name="Picture 13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683811"/>
                <a:ext cx="802407" cy="346630"/>
              </a:xfrm>
              <a:prstGeom prst="rect">
                <a:avLst/>
              </a:prstGeom>
            </p:spPr>
          </p:pic>
          <p:pic>
            <p:nvPicPr>
              <p:cNvPr id="1335" name="Picture 13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683811"/>
                <a:ext cx="802407" cy="346630"/>
              </a:xfrm>
              <a:prstGeom prst="rect">
                <a:avLst/>
              </a:prstGeom>
            </p:spPr>
          </p:pic>
          <p:pic>
            <p:nvPicPr>
              <p:cNvPr id="1336" name="Picture 13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084768"/>
                <a:ext cx="802407" cy="346630"/>
              </a:xfrm>
              <a:prstGeom prst="rect">
                <a:avLst/>
              </a:prstGeom>
            </p:spPr>
          </p:pic>
          <p:pic>
            <p:nvPicPr>
              <p:cNvPr id="1337" name="Picture 13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084768"/>
                <a:ext cx="802407" cy="346630"/>
              </a:xfrm>
              <a:prstGeom prst="rect">
                <a:avLst/>
              </a:prstGeom>
            </p:spPr>
          </p:pic>
          <p:pic>
            <p:nvPicPr>
              <p:cNvPr id="1338" name="Picture 13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084768"/>
                <a:ext cx="802407" cy="346630"/>
              </a:xfrm>
              <a:prstGeom prst="rect">
                <a:avLst/>
              </a:prstGeom>
            </p:spPr>
          </p:pic>
          <p:pic>
            <p:nvPicPr>
              <p:cNvPr id="1339" name="Picture 13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3084768"/>
                <a:ext cx="802407" cy="346630"/>
              </a:xfrm>
              <a:prstGeom prst="rect">
                <a:avLst/>
              </a:prstGeom>
            </p:spPr>
          </p:pic>
          <p:pic>
            <p:nvPicPr>
              <p:cNvPr id="1340" name="Picture 13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084768"/>
                <a:ext cx="802407" cy="346630"/>
              </a:xfrm>
              <a:prstGeom prst="rect">
                <a:avLst/>
              </a:prstGeom>
            </p:spPr>
          </p:pic>
          <p:pic>
            <p:nvPicPr>
              <p:cNvPr id="1341" name="Picture 13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084768"/>
                <a:ext cx="802407" cy="346630"/>
              </a:xfrm>
              <a:prstGeom prst="rect">
                <a:avLst/>
              </a:prstGeom>
            </p:spPr>
          </p:pic>
          <p:pic>
            <p:nvPicPr>
              <p:cNvPr id="1342" name="Picture 13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084768"/>
                <a:ext cx="802407" cy="346630"/>
              </a:xfrm>
              <a:prstGeom prst="rect">
                <a:avLst/>
              </a:prstGeom>
            </p:spPr>
          </p:pic>
          <p:pic>
            <p:nvPicPr>
              <p:cNvPr id="1343" name="Picture 13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084768"/>
                <a:ext cx="802407" cy="346630"/>
              </a:xfrm>
              <a:prstGeom prst="rect">
                <a:avLst/>
              </a:prstGeom>
            </p:spPr>
          </p:pic>
          <p:pic>
            <p:nvPicPr>
              <p:cNvPr id="1344" name="Picture 13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2283242"/>
                <a:ext cx="802405" cy="346629"/>
              </a:xfrm>
              <a:prstGeom prst="rect">
                <a:avLst/>
              </a:prstGeom>
            </p:spPr>
          </p:pic>
          <p:pic>
            <p:nvPicPr>
              <p:cNvPr id="1345" name="Picture 13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283242"/>
                <a:ext cx="802407" cy="346630"/>
              </a:xfrm>
              <a:prstGeom prst="rect">
                <a:avLst/>
              </a:prstGeom>
            </p:spPr>
          </p:pic>
          <p:pic>
            <p:nvPicPr>
              <p:cNvPr id="1346" name="Picture 13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282854"/>
                <a:ext cx="802407" cy="346630"/>
              </a:xfrm>
              <a:prstGeom prst="rect">
                <a:avLst/>
              </a:prstGeom>
            </p:spPr>
          </p:pic>
          <p:pic>
            <p:nvPicPr>
              <p:cNvPr id="1347" name="Picture 13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282854"/>
                <a:ext cx="802407" cy="346630"/>
              </a:xfrm>
              <a:prstGeom prst="rect">
                <a:avLst/>
              </a:prstGeom>
            </p:spPr>
          </p:pic>
          <p:pic>
            <p:nvPicPr>
              <p:cNvPr id="1348" name="Picture 13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683811"/>
                <a:ext cx="802407" cy="346630"/>
              </a:xfrm>
              <a:prstGeom prst="rect">
                <a:avLst/>
              </a:prstGeom>
            </p:spPr>
          </p:pic>
          <p:pic>
            <p:nvPicPr>
              <p:cNvPr id="1349" name="Picture 13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683811"/>
                <a:ext cx="802407" cy="346630"/>
              </a:xfrm>
              <a:prstGeom prst="rect">
                <a:avLst/>
              </a:prstGeom>
            </p:spPr>
          </p:pic>
          <p:pic>
            <p:nvPicPr>
              <p:cNvPr id="1350" name="Picture 13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683811"/>
                <a:ext cx="802407" cy="346630"/>
              </a:xfrm>
              <a:prstGeom prst="rect">
                <a:avLst/>
              </a:prstGeom>
            </p:spPr>
          </p:pic>
          <p:pic>
            <p:nvPicPr>
              <p:cNvPr id="1351" name="Picture 13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084768"/>
                <a:ext cx="802407" cy="346630"/>
              </a:xfrm>
              <a:prstGeom prst="rect">
                <a:avLst/>
              </a:prstGeom>
            </p:spPr>
          </p:pic>
          <p:pic>
            <p:nvPicPr>
              <p:cNvPr id="1352" name="Picture 13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084768"/>
                <a:ext cx="802407" cy="346630"/>
              </a:xfrm>
              <a:prstGeom prst="rect">
                <a:avLst/>
              </a:prstGeom>
            </p:spPr>
          </p:pic>
          <p:pic>
            <p:nvPicPr>
              <p:cNvPr id="1353" name="Picture 13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084768"/>
                <a:ext cx="802407" cy="346630"/>
              </a:xfrm>
              <a:prstGeom prst="rect">
                <a:avLst/>
              </a:prstGeom>
            </p:spPr>
          </p:pic>
          <p:pic>
            <p:nvPicPr>
              <p:cNvPr id="1354" name="Picture 13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283242"/>
                <a:ext cx="802407" cy="346630"/>
              </a:xfrm>
              <a:prstGeom prst="rect">
                <a:avLst/>
              </a:prstGeom>
            </p:spPr>
          </p:pic>
          <p:pic>
            <p:nvPicPr>
              <p:cNvPr id="1355" name="Picture 13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089501"/>
                <a:ext cx="802407" cy="346630"/>
              </a:xfrm>
              <a:prstGeom prst="rect">
                <a:avLst/>
              </a:prstGeom>
            </p:spPr>
          </p:pic>
          <p:pic>
            <p:nvPicPr>
              <p:cNvPr id="1356" name="Picture 13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089501"/>
                <a:ext cx="802407" cy="346630"/>
              </a:xfrm>
              <a:prstGeom prst="rect">
                <a:avLst/>
              </a:prstGeom>
            </p:spPr>
          </p:pic>
          <p:pic>
            <p:nvPicPr>
              <p:cNvPr id="1357" name="Picture 13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089501"/>
                <a:ext cx="802407" cy="346630"/>
              </a:xfrm>
              <a:prstGeom prst="rect">
                <a:avLst/>
              </a:prstGeom>
            </p:spPr>
          </p:pic>
          <p:pic>
            <p:nvPicPr>
              <p:cNvPr id="1358" name="Picture 13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089501"/>
                <a:ext cx="802407" cy="346630"/>
              </a:xfrm>
              <a:prstGeom prst="rect">
                <a:avLst/>
              </a:prstGeom>
            </p:spPr>
          </p:pic>
          <p:pic>
            <p:nvPicPr>
              <p:cNvPr id="1359" name="Picture 13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089501"/>
                <a:ext cx="802407" cy="346630"/>
              </a:xfrm>
              <a:prstGeom prst="rect">
                <a:avLst/>
              </a:prstGeom>
            </p:spPr>
          </p:pic>
          <p:pic>
            <p:nvPicPr>
              <p:cNvPr id="1360" name="Picture 13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089501"/>
                <a:ext cx="802407" cy="346630"/>
              </a:xfrm>
              <a:prstGeom prst="rect">
                <a:avLst/>
              </a:prstGeom>
            </p:spPr>
          </p:pic>
          <p:pic>
            <p:nvPicPr>
              <p:cNvPr id="1361" name="Picture 13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490459"/>
                <a:ext cx="802407" cy="346630"/>
              </a:xfrm>
              <a:prstGeom prst="rect">
                <a:avLst/>
              </a:prstGeom>
            </p:spPr>
          </p:pic>
          <p:pic>
            <p:nvPicPr>
              <p:cNvPr id="1362" name="Picture 13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490459"/>
                <a:ext cx="802407" cy="346630"/>
              </a:xfrm>
              <a:prstGeom prst="rect">
                <a:avLst/>
              </a:prstGeom>
            </p:spPr>
          </p:pic>
          <p:pic>
            <p:nvPicPr>
              <p:cNvPr id="1363" name="Picture 13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490459"/>
                <a:ext cx="802407" cy="346630"/>
              </a:xfrm>
              <a:prstGeom prst="rect">
                <a:avLst/>
              </a:prstGeom>
            </p:spPr>
          </p:pic>
          <p:pic>
            <p:nvPicPr>
              <p:cNvPr id="1364" name="Picture 13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1490459"/>
                <a:ext cx="802407" cy="346630"/>
              </a:xfrm>
              <a:prstGeom prst="rect">
                <a:avLst/>
              </a:prstGeom>
            </p:spPr>
          </p:pic>
          <p:pic>
            <p:nvPicPr>
              <p:cNvPr id="1365" name="Picture 13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490459"/>
                <a:ext cx="802407" cy="346630"/>
              </a:xfrm>
              <a:prstGeom prst="rect">
                <a:avLst/>
              </a:prstGeom>
            </p:spPr>
          </p:pic>
          <p:pic>
            <p:nvPicPr>
              <p:cNvPr id="1366" name="Picture 13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490459"/>
                <a:ext cx="802407" cy="346630"/>
              </a:xfrm>
              <a:prstGeom prst="rect">
                <a:avLst/>
              </a:prstGeom>
            </p:spPr>
          </p:pic>
          <p:pic>
            <p:nvPicPr>
              <p:cNvPr id="1367" name="Picture 13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490459"/>
                <a:ext cx="802407" cy="346630"/>
              </a:xfrm>
              <a:prstGeom prst="rect">
                <a:avLst/>
              </a:prstGeom>
            </p:spPr>
          </p:pic>
          <p:pic>
            <p:nvPicPr>
              <p:cNvPr id="1368" name="Picture 13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490459"/>
                <a:ext cx="802407" cy="346630"/>
              </a:xfrm>
              <a:prstGeom prst="rect">
                <a:avLst/>
              </a:prstGeom>
            </p:spPr>
          </p:pic>
          <p:pic>
            <p:nvPicPr>
              <p:cNvPr id="1369" name="Picture 13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891416"/>
                <a:ext cx="802407" cy="346630"/>
              </a:xfrm>
              <a:prstGeom prst="rect">
                <a:avLst/>
              </a:prstGeom>
            </p:spPr>
          </p:pic>
          <p:pic>
            <p:nvPicPr>
              <p:cNvPr id="1370" name="Picture 13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891416"/>
                <a:ext cx="802407" cy="346630"/>
              </a:xfrm>
              <a:prstGeom prst="rect">
                <a:avLst/>
              </a:prstGeom>
            </p:spPr>
          </p:pic>
          <p:pic>
            <p:nvPicPr>
              <p:cNvPr id="1371" name="Picture 13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891416"/>
                <a:ext cx="802407" cy="346630"/>
              </a:xfrm>
              <a:prstGeom prst="rect">
                <a:avLst/>
              </a:prstGeom>
            </p:spPr>
          </p:pic>
          <p:pic>
            <p:nvPicPr>
              <p:cNvPr id="1372" name="Picture 13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1891416"/>
                <a:ext cx="802407" cy="346630"/>
              </a:xfrm>
              <a:prstGeom prst="rect">
                <a:avLst/>
              </a:prstGeom>
            </p:spPr>
          </p:pic>
          <p:pic>
            <p:nvPicPr>
              <p:cNvPr id="1373" name="Picture 13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891416"/>
                <a:ext cx="802407" cy="346630"/>
              </a:xfrm>
              <a:prstGeom prst="rect">
                <a:avLst/>
              </a:prstGeom>
            </p:spPr>
          </p:pic>
          <p:pic>
            <p:nvPicPr>
              <p:cNvPr id="1374" name="Picture 13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891416"/>
                <a:ext cx="802407" cy="346630"/>
              </a:xfrm>
              <a:prstGeom prst="rect">
                <a:avLst/>
              </a:prstGeom>
            </p:spPr>
          </p:pic>
          <p:pic>
            <p:nvPicPr>
              <p:cNvPr id="1375" name="Picture 13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891416"/>
                <a:ext cx="802407" cy="346630"/>
              </a:xfrm>
              <a:prstGeom prst="rect">
                <a:avLst/>
              </a:prstGeom>
            </p:spPr>
          </p:pic>
          <p:pic>
            <p:nvPicPr>
              <p:cNvPr id="1376" name="Picture 13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891416"/>
                <a:ext cx="802407" cy="346630"/>
              </a:xfrm>
              <a:prstGeom prst="rect">
                <a:avLst/>
              </a:prstGeom>
            </p:spPr>
          </p:pic>
          <p:pic>
            <p:nvPicPr>
              <p:cNvPr id="1377" name="Picture 13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089890"/>
                <a:ext cx="802405" cy="346629"/>
              </a:xfrm>
              <a:prstGeom prst="rect">
                <a:avLst/>
              </a:prstGeom>
            </p:spPr>
          </p:pic>
          <p:pic>
            <p:nvPicPr>
              <p:cNvPr id="1378" name="Picture 13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089890"/>
                <a:ext cx="802407" cy="346630"/>
              </a:xfrm>
              <a:prstGeom prst="rect">
                <a:avLst/>
              </a:prstGeom>
            </p:spPr>
          </p:pic>
          <p:pic>
            <p:nvPicPr>
              <p:cNvPr id="1379" name="Picture 13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089501"/>
                <a:ext cx="802407" cy="346630"/>
              </a:xfrm>
              <a:prstGeom prst="rect">
                <a:avLst/>
              </a:prstGeom>
            </p:spPr>
          </p:pic>
          <p:pic>
            <p:nvPicPr>
              <p:cNvPr id="1380" name="Picture 13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089501"/>
                <a:ext cx="802407" cy="346630"/>
              </a:xfrm>
              <a:prstGeom prst="rect">
                <a:avLst/>
              </a:prstGeom>
            </p:spPr>
          </p:pic>
          <p:pic>
            <p:nvPicPr>
              <p:cNvPr id="1381" name="Picture 13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490459"/>
                <a:ext cx="802407" cy="346630"/>
              </a:xfrm>
              <a:prstGeom prst="rect">
                <a:avLst/>
              </a:prstGeom>
            </p:spPr>
          </p:pic>
          <p:pic>
            <p:nvPicPr>
              <p:cNvPr id="1382" name="Picture 13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490459"/>
                <a:ext cx="802407" cy="346630"/>
              </a:xfrm>
              <a:prstGeom prst="rect">
                <a:avLst/>
              </a:prstGeom>
            </p:spPr>
          </p:pic>
          <p:pic>
            <p:nvPicPr>
              <p:cNvPr id="1383" name="Picture 13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490459"/>
                <a:ext cx="802407" cy="346630"/>
              </a:xfrm>
              <a:prstGeom prst="rect">
                <a:avLst/>
              </a:prstGeom>
            </p:spPr>
          </p:pic>
          <p:pic>
            <p:nvPicPr>
              <p:cNvPr id="1384" name="Picture 13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891416"/>
                <a:ext cx="802407" cy="346630"/>
              </a:xfrm>
              <a:prstGeom prst="rect">
                <a:avLst/>
              </a:prstGeom>
            </p:spPr>
          </p:pic>
          <p:pic>
            <p:nvPicPr>
              <p:cNvPr id="1385" name="Picture 13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891416"/>
                <a:ext cx="802407" cy="346630"/>
              </a:xfrm>
              <a:prstGeom prst="rect">
                <a:avLst/>
              </a:prstGeom>
            </p:spPr>
          </p:pic>
          <p:pic>
            <p:nvPicPr>
              <p:cNvPr id="1386" name="Picture 13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891416"/>
                <a:ext cx="802407" cy="346630"/>
              </a:xfrm>
              <a:prstGeom prst="rect">
                <a:avLst/>
              </a:prstGeom>
            </p:spPr>
          </p:pic>
          <p:pic>
            <p:nvPicPr>
              <p:cNvPr id="1387" name="Picture 13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089890"/>
                <a:ext cx="802407" cy="346630"/>
              </a:xfrm>
              <a:prstGeom prst="rect">
                <a:avLst/>
              </a:prstGeom>
            </p:spPr>
          </p:pic>
          <p:pic>
            <p:nvPicPr>
              <p:cNvPr id="1388" name="Picture 13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03850"/>
                <a:ext cx="802407" cy="346630"/>
              </a:xfrm>
              <a:prstGeom prst="rect">
                <a:avLst/>
              </a:prstGeom>
            </p:spPr>
          </p:pic>
          <p:pic>
            <p:nvPicPr>
              <p:cNvPr id="1389" name="Picture 13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03850"/>
                <a:ext cx="802407" cy="346630"/>
              </a:xfrm>
              <a:prstGeom prst="rect">
                <a:avLst/>
              </a:prstGeom>
            </p:spPr>
          </p:pic>
          <p:pic>
            <p:nvPicPr>
              <p:cNvPr id="1390" name="Picture 13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03850"/>
                <a:ext cx="802407" cy="346630"/>
              </a:xfrm>
              <a:prstGeom prst="rect">
                <a:avLst/>
              </a:prstGeom>
            </p:spPr>
          </p:pic>
          <p:pic>
            <p:nvPicPr>
              <p:cNvPr id="1391" name="Picture 13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03850"/>
                <a:ext cx="802407" cy="346630"/>
              </a:xfrm>
              <a:prstGeom prst="rect">
                <a:avLst/>
              </a:prstGeom>
            </p:spPr>
          </p:pic>
          <p:pic>
            <p:nvPicPr>
              <p:cNvPr id="1392" name="Picture 13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03850"/>
                <a:ext cx="802407" cy="346630"/>
              </a:xfrm>
              <a:prstGeom prst="rect">
                <a:avLst/>
              </a:prstGeom>
            </p:spPr>
          </p:pic>
          <p:pic>
            <p:nvPicPr>
              <p:cNvPr id="1393" name="Picture 13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03850"/>
                <a:ext cx="802407" cy="346630"/>
              </a:xfrm>
              <a:prstGeom prst="rect">
                <a:avLst/>
              </a:prstGeom>
            </p:spPr>
          </p:pic>
          <p:pic>
            <p:nvPicPr>
              <p:cNvPr id="1394" name="Picture 13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97107"/>
                <a:ext cx="802407" cy="346630"/>
              </a:xfrm>
              <a:prstGeom prst="rect">
                <a:avLst/>
              </a:prstGeom>
            </p:spPr>
          </p:pic>
          <p:pic>
            <p:nvPicPr>
              <p:cNvPr id="1395" name="Picture 13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97107"/>
                <a:ext cx="802407" cy="346630"/>
              </a:xfrm>
              <a:prstGeom prst="rect">
                <a:avLst/>
              </a:prstGeom>
            </p:spPr>
          </p:pic>
          <p:pic>
            <p:nvPicPr>
              <p:cNvPr id="1396" name="Picture 13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97107"/>
                <a:ext cx="802407" cy="346630"/>
              </a:xfrm>
              <a:prstGeom prst="rect">
                <a:avLst/>
              </a:prstGeom>
            </p:spPr>
          </p:pic>
          <p:pic>
            <p:nvPicPr>
              <p:cNvPr id="1397" name="Picture 13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297107"/>
                <a:ext cx="802407" cy="346630"/>
              </a:xfrm>
              <a:prstGeom prst="rect">
                <a:avLst/>
              </a:prstGeom>
            </p:spPr>
          </p:pic>
          <p:pic>
            <p:nvPicPr>
              <p:cNvPr id="1398" name="Picture 13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97107"/>
                <a:ext cx="802407" cy="346630"/>
              </a:xfrm>
              <a:prstGeom prst="rect">
                <a:avLst/>
              </a:prstGeom>
            </p:spPr>
          </p:pic>
          <p:pic>
            <p:nvPicPr>
              <p:cNvPr id="1399" name="Picture 13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97107"/>
                <a:ext cx="802407" cy="346630"/>
              </a:xfrm>
              <a:prstGeom prst="rect">
                <a:avLst/>
              </a:prstGeom>
            </p:spPr>
          </p:pic>
          <p:pic>
            <p:nvPicPr>
              <p:cNvPr id="1400" name="Picture 13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97107"/>
                <a:ext cx="802407" cy="346630"/>
              </a:xfrm>
              <a:prstGeom prst="rect">
                <a:avLst/>
              </a:prstGeom>
            </p:spPr>
          </p:pic>
          <p:pic>
            <p:nvPicPr>
              <p:cNvPr id="1401" name="Picture 14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97107"/>
                <a:ext cx="802407" cy="346630"/>
              </a:xfrm>
              <a:prstGeom prst="rect">
                <a:avLst/>
              </a:prstGeom>
            </p:spPr>
          </p:pic>
          <p:pic>
            <p:nvPicPr>
              <p:cNvPr id="1402" name="Picture 14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98064"/>
                <a:ext cx="802407" cy="346630"/>
              </a:xfrm>
              <a:prstGeom prst="rect">
                <a:avLst/>
              </a:prstGeom>
            </p:spPr>
          </p:pic>
          <p:pic>
            <p:nvPicPr>
              <p:cNvPr id="1403" name="Picture 14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98064"/>
                <a:ext cx="802407" cy="346630"/>
              </a:xfrm>
              <a:prstGeom prst="rect">
                <a:avLst/>
              </a:prstGeom>
            </p:spPr>
          </p:pic>
          <p:pic>
            <p:nvPicPr>
              <p:cNvPr id="1404" name="Picture 14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98064"/>
                <a:ext cx="802407" cy="346630"/>
              </a:xfrm>
              <a:prstGeom prst="rect">
                <a:avLst/>
              </a:prstGeom>
            </p:spPr>
          </p:pic>
          <p:pic>
            <p:nvPicPr>
              <p:cNvPr id="1405" name="Picture 14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98064"/>
                <a:ext cx="802407" cy="346630"/>
              </a:xfrm>
              <a:prstGeom prst="rect">
                <a:avLst/>
              </a:prstGeom>
            </p:spPr>
          </p:pic>
          <p:pic>
            <p:nvPicPr>
              <p:cNvPr id="1406" name="Picture 14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98064"/>
                <a:ext cx="802407" cy="346630"/>
              </a:xfrm>
              <a:prstGeom prst="rect">
                <a:avLst/>
              </a:prstGeom>
            </p:spPr>
          </p:pic>
          <p:pic>
            <p:nvPicPr>
              <p:cNvPr id="1407" name="Picture 14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98064"/>
                <a:ext cx="802407" cy="346630"/>
              </a:xfrm>
              <a:prstGeom prst="rect">
                <a:avLst/>
              </a:prstGeom>
            </p:spPr>
          </p:pic>
          <p:pic>
            <p:nvPicPr>
              <p:cNvPr id="1408" name="Picture 14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98064"/>
                <a:ext cx="802407" cy="346630"/>
              </a:xfrm>
              <a:prstGeom prst="rect">
                <a:avLst/>
              </a:prstGeom>
            </p:spPr>
          </p:pic>
          <p:pic>
            <p:nvPicPr>
              <p:cNvPr id="1409" name="Picture 14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98064"/>
                <a:ext cx="802407" cy="346630"/>
              </a:xfrm>
              <a:prstGeom prst="rect">
                <a:avLst/>
              </a:prstGeom>
            </p:spPr>
          </p:pic>
          <p:pic>
            <p:nvPicPr>
              <p:cNvPr id="1410" name="Picture 14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03462"/>
                <a:ext cx="802405" cy="346629"/>
              </a:xfrm>
              <a:prstGeom prst="rect">
                <a:avLst/>
              </a:prstGeom>
            </p:spPr>
          </p:pic>
          <p:pic>
            <p:nvPicPr>
              <p:cNvPr id="1411" name="Picture 14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03462"/>
                <a:ext cx="802407" cy="346630"/>
              </a:xfrm>
              <a:prstGeom prst="rect">
                <a:avLst/>
              </a:prstGeom>
            </p:spPr>
          </p:pic>
          <p:pic>
            <p:nvPicPr>
              <p:cNvPr id="1412" name="Picture 14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03850"/>
                <a:ext cx="802407" cy="346630"/>
              </a:xfrm>
              <a:prstGeom prst="rect">
                <a:avLst/>
              </a:prstGeom>
            </p:spPr>
          </p:pic>
          <p:pic>
            <p:nvPicPr>
              <p:cNvPr id="1413" name="Picture 14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03850"/>
                <a:ext cx="802407" cy="346630"/>
              </a:xfrm>
              <a:prstGeom prst="rect">
                <a:avLst/>
              </a:prstGeom>
            </p:spPr>
          </p:pic>
          <p:pic>
            <p:nvPicPr>
              <p:cNvPr id="1414" name="Picture 14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97107"/>
                <a:ext cx="802407" cy="346630"/>
              </a:xfrm>
              <a:prstGeom prst="rect">
                <a:avLst/>
              </a:prstGeom>
            </p:spPr>
          </p:pic>
          <p:pic>
            <p:nvPicPr>
              <p:cNvPr id="1415" name="Picture 14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97107"/>
                <a:ext cx="802407" cy="346630"/>
              </a:xfrm>
              <a:prstGeom prst="rect">
                <a:avLst/>
              </a:prstGeom>
            </p:spPr>
          </p:pic>
          <p:pic>
            <p:nvPicPr>
              <p:cNvPr id="1416" name="Picture 14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97107"/>
                <a:ext cx="802407" cy="346630"/>
              </a:xfrm>
              <a:prstGeom prst="rect">
                <a:avLst/>
              </a:prstGeom>
            </p:spPr>
          </p:pic>
          <p:pic>
            <p:nvPicPr>
              <p:cNvPr id="1417" name="Picture 14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98064"/>
                <a:ext cx="802407" cy="346630"/>
              </a:xfrm>
              <a:prstGeom prst="rect">
                <a:avLst/>
              </a:prstGeom>
            </p:spPr>
          </p:pic>
          <p:pic>
            <p:nvPicPr>
              <p:cNvPr id="1418" name="Picture 14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98064"/>
                <a:ext cx="802407" cy="346630"/>
              </a:xfrm>
              <a:prstGeom prst="rect">
                <a:avLst/>
              </a:prstGeom>
            </p:spPr>
          </p:pic>
          <p:pic>
            <p:nvPicPr>
              <p:cNvPr id="1419" name="Picture 14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98064"/>
                <a:ext cx="802407" cy="346630"/>
              </a:xfrm>
              <a:prstGeom prst="rect">
                <a:avLst/>
              </a:prstGeom>
            </p:spPr>
          </p:pic>
          <p:pic>
            <p:nvPicPr>
              <p:cNvPr id="1420" name="Picture 14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03462"/>
                <a:ext cx="802407" cy="346630"/>
              </a:xfrm>
              <a:prstGeom prst="rect">
                <a:avLst/>
              </a:prstGeom>
            </p:spPr>
          </p:pic>
          <p:pic>
            <p:nvPicPr>
              <p:cNvPr id="1421" name="Picture 14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063447"/>
                <a:ext cx="802407" cy="346630"/>
              </a:xfrm>
              <a:prstGeom prst="rect">
                <a:avLst/>
              </a:prstGeom>
            </p:spPr>
          </p:pic>
          <p:pic>
            <p:nvPicPr>
              <p:cNvPr id="1422" name="Picture 14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063447"/>
                <a:ext cx="802407" cy="346630"/>
              </a:xfrm>
              <a:prstGeom prst="rect">
                <a:avLst/>
              </a:prstGeom>
            </p:spPr>
          </p:pic>
          <p:pic>
            <p:nvPicPr>
              <p:cNvPr id="1423" name="Picture 14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063447"/>
                <a:ext cx="802407" cy="346630"/>
              </a:xfrm>
              <a:prstGeom prst="rect">
                <a:avLst/>
              </a:prstGeom>
            </p:spPr>
          </p:pic>
          <p:pic>
            <p:nvPicPr>
              <p:cNvPr id="1424" name="Picture 14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063447"/>
                <a:ext cx="802407" cy="346630"/>
              </a:xfrm>
              <a:prstGeom prst="rect">
                <a:avLst/>
              </a:prstGeom>
            </p:spPr>
          </p:pic>
          <p:pic>
            <p:nvPicPr>
              <p:cNvPr id="1425" name="Picture 14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063447"/>
                <a:ext cx="802407" cy="346630"/>
              </a:xfrm>
              <a:prstGeom prst="rect">
                <a:avLst/>
              </a:prstGeom>
            </p:spPr>
          </p:pic>
          <p:pic>
            <p:nvPicPr>
              <p:cNvPr id="1426" name="Picture 14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063447"/>
                <a:ext cx="802407" cy="346630"/>
              </a:xfrm>
              <a:prstGeom prst="rect">
                <a:avLst/>
              </a:prstGeom>
            </p:spPr>
          </p:pic>
          <p:pic>
            <p:nvPicPr>
              <p:cNvPr id="1427" name="Picture 14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5063834"/>
                <a:ext cx="802407" cy="346629"/>
              </a:xfrm>
              <a:prstGeom prst="rect">
                <a:avLst/>
              </a:prstGeom>
            </p:spPr>
          </p:pic>
          <p:pic>
            <p:nvPicPr>
              <p:cNvPr id="1428" name="Picture 14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063834"/>
                <a:ext cx="802407" cy="346630"/>
              </a:xfrm>
              <a:prstGeom prst="rect">
                <a:avLst/>
              </a:prstGeom>
            </p:spPr>
          </p:pic>
          <p:pic>
            <p:nvPicPr>
              <p:cNvPr id="1429" name="Picture 14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063447"/>
                <a:ext cx="802407" cy="346630"/>
              </a:xfrm>
              <a:prstGeom prst="rect">
                <a:avLst/>
              </a:prstGeom>
            </p:spPr>
          </p:pic>
          <p:pic>
            <p:nvPicPr>
              <p:cNvPr id="1430" name="Picture 14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063447"/>
                <a:ext cx="802407" cy="346630"/>
              </a:xfrm>
              <a:prstGeom prst="rect">
                <a:avLst/>
              </a:prstGeom>
            </p:spPr>
          </p:pic>
          <p:pic>
            <p:nvPicPr>
              <p:cNvPr id="1431" name="Picture 14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063834"/>
                <a:ext cx="802407" cy="346630"/>
              </a:xfrm>
              <a:prstGeom prst="rect">
                <a:avLst/>
              </a:prstGeom>
            </p:spPr>
          </p:pic>
          <p:pic>
            <p:nvPicPr>
              <p:cNvPr id="1432" name="Picture 14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4672009"/>
                <a:ext cx="802407" cy="346630"/>
              </a:xfrm>
              <a:prstGeom prst="rect">
                <a:avLst/>
              </a:prstGeom>
            </p:spPr>
          </p:pic>
          <p:pic>
            <p:nvPicPr>
              <p:cNvPr id="1433" name="Picture 14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4672009"/>
                <a:ext cx="802407" cy="346630"/>
              </a:xfrm>
              <a:prstGeom prst="rect">
                <a:avLst/>
              </a:prstGeom>
            </p:spPr>
          </p:pic>
          <p:pic>
            <p:nvPicPr>
              <p:cNvPr id="1434" name="Picture 14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4672009"/>
                <a:ext cx="802407" cy="346630"/>
              </a:xfrm>
              <a:prstGeom prst="rect">
                <a:avLst/>
              </a:prstGeom>
            </p:spPr>
          </p:pic>
          <p:pic>
            <p:nvPicPr>
              <p:cNvPr id="1435" name="Picture 14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4672009"/>
                <a:ext cx="802407" cy="346630"/>
              </a:xfrm>
              <a:prstGeom prst="rect">
                <a:avLst/>
              </a:prstGeom>
            </p:spPr>
          </p:pic>
          <p:pic>
            <p:nvPicPr>
              <p:cNvPr id="1436" name="Picture 14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4672009"/>
                <a:ext cx="802407" cy="346630"/>
              </a:xfrm>
              <a:prstGeom prst="rect">
                <a:avLst/>
              </a:prstGeom>
            </p:spPr>
          </p:pic>
          <p:pic>
            <p:nvPicPr>
              <p:cNvPr id="1437" name="Picture 14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4672009"/>
                <a:ext cx="802407" cy="346630"/>
              </a:xfrm>
              <a:prstGeom prst="rect">
                <a:avLst/>
              </a:prstGeom>
            </p:spPr>
          </p:pic>
          <p:pic>
            <p:nvPicPr>
              <p:cNvPr id="1438" name="Picture 14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4672009"/>
                <a:ext cx="802407" cy="346630"/>
              </a:xfrm>
              <a:prstGeom prst="rect">
                <a:avLst/>
              </a:prstGeom>
            </p:spPr>
          </p:pic>
          <p:pic>
            <p:nvPicPr>
              <p:cNvPr id="1439" name="Picture 14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4672009"/>
                <a:ext cx="802407" cy="346630"/>
              </a:xfrm>
              <a:prstGeom prst="rect">
                <a:avLst/>
              </a:prstGeom>
            </p:spPr>
          </p:pic>
          <p:pic>
            <p:nvPicPr>
              <p:cNvPr id="1440" name="Picture 14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4672009"/>
                <a:ext cx="802407" cy="346630"/>
              </a:xfrm>
              <a:prstGeom prst="rect">
                <a:avLst/>
              </a:prstGeom>
            </p:spPr>
          </p:pic>
          <p:pic>
            <p:nvPicPr>
              <p:cNvPr id="1441" name="Picture 14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558" y="4672009"/>
                <a:ext cx="802407" cy="346630"/>
              </a:xfrm>
              <a:prstGeom prst="rect">
                <a:avLst/>
              </a:prstGeom>
            </p:spPr>
          </p:pic>
          <p:pic>
            <p:nvPicPr>
              <p:cNvPr id="1442" name="Picture 14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4672009"/>
                <a:ext cx="802407" cy="346630"/>
              </a:xfrm>
              <a:prstGeom prst="rect">
                <a:avLst/>
              </a:prstGeom>
            </p:spPr>
          </p:pic>
          <p:pic>
            <p:nvPicPr>
              <p:cNvPr id="1443" name="Picture 14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476206"/>
                <a:ext cx="802407" cy="346630"/>
              </a:xfrm>
              <a:prstGeom prst="rect">
                <a:avLst/>
              </a:prstGeom>
            </p:spPr>
          </p:pic>
          <p:pic>
            <p:nvPicPr>
              <p:cNvPr id="1444" name="Picture 14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476206"/>
                <a:ext cx="802407" cy="346630"/>
              </a:xfrm>
              <a:prstGeom prst="rect">
                <a:avLst/>
              </a:prstGeom>
            </p:spPr>
          </p:pic>
          <p:pic>
            <p:nvPicPr>
              <p:cNvPr id="1445" name="Picture 14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877164"/>
                <a:ext cx="802407" cy="346630"/>
              </a:xfrm>
              <a:prstGeom prst="rect">
                <a:avLst/>
              </a:prstGeom>
            </p:spPr>
          </p:pic>
          <p:pic>
            <p:nvPicPr>
              <p:cNvPr id="1446" name="Picture 14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877164"/>
                <a:ext cx="802407" cy="346630"/>
              </a:xfrm>
              <a:prstGeom prst="rect">
                <a:avLst/>
              </a:prstGeom>
            </p:spPr>
          </p:pic>
          <p:pic>
            <p:nvPicPr>
              <p:cNvPr id="1447" name="Picture 14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4278120"/>
                <a:ext cx="802407" cy="346630"/>
              </a:xfrm>
              <a:prstGeom prst="rect">
                <a:avLst/>
              </a:prstGeom>
            </p:spPr>
          </p:pic>
          <p:pic>
            <p:nvPicPr>
              <p:cNvPr id="1448" name="Picture 14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4278120"/>
                <a:ext cx="802407" cy="346630"/>
              </a:xfrm>
              <a:prstGeom prst="rect">
                <a:avLst/>
              </a:prstGeom>
            </p:spPr>
          </p:pic>
          <p:pic>
            <p:nvPicPr>
              <p:cNvPr id="1449" name="Picture 14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282854"/>
                <a:ext cx="802407" cy="346630"/>
              </a:xfrm>
              <a:prstGeom prst="rect">
                <a:avLst/>
              </a:prstGeom>
            </p:spPr>
          </p:pic>
          <p:pic>
            <p:nvPicPr>
              <p:cNvPr id="1450" name="Picture 14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282854"/>
                <a:ext cx="802407" cy="346630"/>
              </a:xfrm>
              <a:prstGeom prst="rect">
                <a:avLst/>
              </a:prstGeom>
            </p:spPr>
          </p:pic>
          <p:pic>
            <p:nvPicPr>
              <p:cNvPr id="1451" name="Picture 14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683811"/>
                <a:ext cx="802407" cy="346630"/>
              </a:xfrm>
              <a:prstGeom prst="rect">
                <a:avLst/>
              </a:prstGeom>
            </p:spPr>
          </p:pic>
          <p:pic>
            <p:nvPicPr>
              <p:cNvPr id="1452" name="Picture 14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683811"/>
                <a:ext cx="802407" cy="346630"/>
              </a:xfrm>
              <a:prstGeom prst="rect">
                <a:avLst/>
              </a:prstGeom>
            </p:spPr>
          </p:pic>
          <p:pic>
            <p:nvPicPr>
              <p:cNvPr id="1453" name="Picture 14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084768"/>
                <a:ext cx="802407" cy="346630"/>
              </a:xfrm>
              <a:prstGeom prst="rect">
                <a:avLst/>
              </a:prstGeom>
            </p:spPr>
          </p:pic>
          <p:pic>
            <p:nvPicPr>
              <p:cNvPr id="1454" name="Picture 14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084768"/>
                <a:ext cx="802407" cy="346630"/>
              </a:xfrm>
              <a:prstGeom prst="rect">
                <a:avLst/>
              </a:prstGeom>
            </p:spPr>
          </p:pic>
          <p:pic>
            <p:nvPicPr>
              <p:cNvPr id="1455" name="Picture 14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089501"/>
                <a:ext cx="802407" cy="346630"/>
              </a:xfrm>
              <a:prstGeom prst="rect">
                <a:avLst/>
              </a:prstGeom>
            </p:spPr>
          </p:pic>
          <p:pic>
            <p:nvPicPr>
              <p:cNvPr id="1456" name="Picture 14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089501"/>
                <a:ext cx="802407" cy="346630"/>
              </a:xfrm>
              <a:prstGeom prst="rect">
                <a:avLst/>
              </a:prstGeom>
            </p:spPr>
          </p:pic>
          <p:pic>
            <p:nvPicPr>
              <p:cNvPr id="1457" name="Picture 14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490459"/>
                <a:ext cx="802407" cy="346630"/>
              </a:xfrm>
              <a:prstGeom prst="rect">
                <a:avLst/>
              </a:prstGeom>
            </p:spPr>
          </p:pic>
          <p:pic>
            <p:nvPicPr>
              <p:cNvPr id="1458" name="Picture 14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490459"/>
                <a:ext cx="802407" cy="346630"/>
              </a:xfrm>
              <a:prstGeom prst="rect">
                <a:avLst/>
              </a:prstGeom>
            </p:spPr>
          </p:pic>
          <p:pic>
            <p:nvPicPr>
              <p:cNvPr id="1459" name="Picture 14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891416"/>
                <a:ext cx="802407" cy="346630"/>
              </a:xfrm>
              <a:prstGeom prst="rect">
                <a:avLst/>
              </a:prstGeom>
            </p:spPr>
          </p:pic>
          <p:pic>
            <p:nvPicPr>
              <p:cNvPr id="1460" name="Picture 14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891416"/>
                <a:ext cx="802407" cy="346630"/>
              </a:xfrm>
              <a:prstGeom prst="rect">
                <a:avLst/>
              </a:prstGeom>
            </p:spPr>
          </p:pic>
          <p:pic>
            <p:nvPicPr>
              <p:cNvPr id="1461" name="Picture 14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03850"/>
                <a:ext cx="802407" cy="346630"/>
              </a:xfrm>
              <a:prstGeom prst="rect">
                <a:avLst/>
              </a:prstGeom>
            </p:spPr>
          </p:pic>
          <p:pic>
            <p:nvPicPr>
              <p:cNvPr id="1462" name="Picture 14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03850"/>
                <a:ext cx="802407" cy="346630"/>
              </a:xfrm>
              <a:prstGeom prst="rect">
                <a:avLst/>
              </a:prstGeom>
            </p:spPr>
          </p:pic>
          <p:pic>
            <p:nvPicPr>
              <p:cNvPr id="1463" name="Picture 14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97107"/>
                <a:ext cx="802407" cy="346630"/>
              </a:xfrm>
              <a:prstGeom prst="rect">
                <a:avLst/>
              </a:prstGeom>
            </p:spPr>
          </p:pic>
          <p:pic>
            <p:nvPicPr>
              <p:cNvPr id="1464" name="Picture 14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97107"/>
                <a:ext cx="802407" cy="346630"/>
              </a:xfrm>
              <a:prstGeom prst="rect">
                <a:avLst/>
              </a:prstGeom>
            </p:spPr>
          </p:pic>
          <p:pic>
            <p:nvPicPr>
              <p:cNvPr id="1465" name="Picture 14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98064"/>
                <a:ext cx="802407" cy="346630"/>
              </a:xfrm>
              <a:prstGeom prst="rect">
                <a:avLst/>
              </a:prstGeom>
            </p:spPr>
          </p:pic>
          <p:pic>
            <p:nvPicPr>
              <p:cNvPr id="1466" name="Picture 14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98064"/>
                <a:ext cx="802407" cy="346630"/>
              </a:xfrm>
              <a:prstGeom prst="rect">
                <a:avLst/>
              </a:prstGeom>
            </p:spPr>
          </p:pic>
          <p:pic>
            <p:nvPicPr>
              <p:cNvPr id="1467" name="Picture 14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063447"/>
                <a:ext cx="802407" cy="346630"/>
              </a:xfrm>
              <a:prstGeom prst="rect">
                <a:avLst/>
              </a:prstGeom>
            </p:spPr>
          </p:pic>
          <p:pic>
            <p:nvPicPr>
              <p:cNvPr id="1468" name="Picture 14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063447"/>
                <a:ext cx="802407" cy="346630"/>
              </a:xfrm>
              <a:prstGeom prst="rect">
                <a:avLst/>
              </a:prstGeom>
            </p:spPr>
          </p:pic>
          <p:pic>
            <p:nvPicPr>
              <p:cNvPr id="1469" name="Picture 14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4672009"/>
                <a:ext cx="802407" cy="346630"/>
              </a:xfrm>
              <a:prstGeom prst="rect">
                <a:avLst/>
              </a:prstGeom>
            </p:spPr>
          </p:pic>
          <p:pic>
            <p:nvPicPr>
              <p:cNvPr id="1470" name="Picture 14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4672009"/>
                <a:ext cx="802407" cy="346630"/>
              </a:xfrm>
              <a:prstGeom prst="rect">
                <a:avLst/>
              </a:prstGeom>
            </p:spPr>
          </p:pic>
          <p:pic>
            <p:nvPicPr>
              <p:cNvPr id="1471" name="Picture 14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476206"/>
                <a:ext cx="802407" cy="346630"/>
              </a:xfrm>
              <a:prstGeom prst="rect">
                <a:avLst/>
              </a:prstGeom>
            </p:spPr>
          </p:pic>
          <p:pic>
            <p:nvPicPr>
              <p:cNvPr id="1472" name="Picture 14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476206"/>
                <a:ext cx="802407" cy="346630"/>
              </a:xfrm>
              <a:prstGeom prst="rect">
                <a:avLst/>
              </a:prstGeom>
            </p:spPr>
          </p:pic>
          <p:pic>
            <p:nvPicPr>
              <p:cNvPr id="1473" name="Picture 14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877164"/>
                <a:ext cx="802407" cy="346630"/>
              </a:xfrm>
              <a:prstGeom prst="rect">
                <a:avLst/>
              </a:prstGeom>
            </p:spPr>
          </p:pic>
          <p:pic>
            <p:nvPicPr>
              <p:cNvPr id="1474" name="Picture 14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877164"/>
                <a:ext cx="802407" cy="346630"/>
              </a:xfrm>
              <a:prstGeom prst="rect">
                <a:avLst/>
              </a:prstGeom>
            </p:spPr>
          </p:pic>
          <p:pic>
            <p:nvPicPr>
              <p:cNvPr id="1475" name="Picture 14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4278120"/>
                <a:ext cx="802407" cy="346630"/>
              </a:xfrm>
              <a:prstGeom prst="rect">
                <a:avLst/>
              </a:prstGeom>
            </p:spPr>
          </p:pic>
          <p:pic>
            <p:nvPicPr>
              <p:cNvPr id="1476" name="Picture 14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4278120"/>
                <a:ext cx="802407" cy="346630"/>
              </a:xfrm>
              <a:prstGeom prst="rect">
                <a:avLst/>
              </a:prstGeom>
            </p:spPr>
          </p:pic>
          <p:pic>
            <p:nvPicPr>
              <p:cNvPr id="1477" name="Picture 14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282854"/>
                <a:ext cx="802407" cy="346630"/>
              </a:xfrm>
              <a:prstGeom prst="rect">
                <a:avLst/>
              </a:prstGeom>
            </p:spPr>
          </p:pic>
          <p:pic>
            <p:nvPicPr>
              <p:cNvPr id="1478" name="Picture 14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282854"/>
                <a:ext cx="802407" cy="346630"/>
              </a:xfrm>
              <a:prstGeom prst="rect">
                <a:avLst/>
              </a:prstGeom>
            </p:spPr>
          </p:pic>
          <p:pic>
            <p:nvPicPr>
              <p:cNvPr id="1479" name="Picture 14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683811"/>
                <a:ext cx="802407" cy="346630"/>
              </a:xfrm>
              <a:prstGeom prst="rect">
                <a:avLst/>
              </a:prstGeom>
            </p:spPr>
          </p:pic>
          <p:pic>
            <p:nvPicPr>
              <p:cNvPr id="1480" name="Picture 14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683811"/>
                <a:ext cx="802407" cy="346630"/>
              </a:xfrm>
              <a:prstGeom prst="rect">
                <a:avLst/>
              </a:prstGeom>
            </p:spPr>
          </p:pic>
          <p:pic>
            <p:nvPicPr>
              <p:cNvPr id="1481" name="Picture 14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084768"/>
                <a:ext cx="802407" cy="346630"/>
              </a:xfrm>
              <a:prstGeom prst="rect">
                <a:avLst/>
              </a:prstGeom>
            </p:spPr>
          </p:pic>
          <p:pic>
            <p:nvPicPr>
              <p:cNvPr id="1482" name="Picture 14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084768"/>
                <a:ext cx="802407" cy="346630"/>
              </a:xfrm>
              <a:prstGeom prst="rect">
                <a:avLst/>
              </a:prstGeom>
            </p:spPr>
          </p:pic>
          <p:pic>
            <p:nvPicPr>
              <p:cNvPr id="1483" name="Picture 14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089501"/>
                <a:ext cx="802407" cy="346630"/>
              </a:xfrm>
              <a:prstGeom prst="rect">
                <a:avLst/>
              </a:prstGeom>
            </p:spPr>
          </p:pic>
          <p:pic>
            <p:nvPicPr>
              <p:cNvPr id="1484" name="Picture 14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089501"/>
                <a:ext cx="802407" cy="346630"/>
              </a:xfrm>
              <a:prstGeom prst="rect">
                <a:avLst/>
              </a:prstGeom>
            </p:spPr>
          </p:pic>
          <p:pic>
            <p:nvPicPr>
              <p:cNvPr id="1485" name="Picture 14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490459"/>
                <a:ext cx="802407" cy="346630"/>
              </a:xfrm>
              <a:prstGeom prst="rect">
                <a:avLst/>
              </a:prstGeom>
            </p:spPr>
          </p:pic>
          <p:pic>
            <p:nvPicPr>
              <p:cNvPr id="1486" name="Picture 14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490459"/>
                <a:ext cx="802407" cy="346630"/>
              </a:xfrm>
              <a:prstGeom prst="rect">
                <a:avLst/>
              </a:prstGeom>
            </p:spPr>
          </p:pic>
          <p:pic>
            <p:nvPicPr>
              <p:cNvPr id="1487" name="Picture 14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891416"/>
                <a:ext cx="802407" cy="346630"/>
              </a:xfrm>
              <a:prstGeom prst="rect">
                <a:avLst/>
              </a:prstGeom>
            </p:spPr>
          </p:pic>
          <p:pic>
            <p:nvPicPr>
              <p:cNvPr id="1488" name="Picture 14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891416"/>
                <a:ext cx="802407" cy="346630"/>
              </a:xfrm>
              <a:prstGeom prst="rect">
                <a:avLst/>
              </a:prstGeom>
            </p:spPr>
          </p:pic>
          <p:pic>
            <p:nvPicPr>
              <p:cNvPr id="1489" name="Picture 14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03850"/>
                <a:ext cx="802407" cy="346630"/>
              </a:xfrm>
              <a:prstGeom prst="rect">
                <a:avLst/>
              </a:prstGeom>
            </p:spPr>
          </p:pic>
          <p:pic>
            <p:nvPicPr>
              <p:cNvPr id="1490" name="Picture 14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03850"/>
                <a:ext cx="802407" cy="346630"/>
              </a:xfrm>
              <a:prstGeom prst="rect">
                <a:avLst/>
              </a:prstGeom>
            </p:spPr>
          </p:pic>
          <p:pic>
            <p:nvPicPr>
              <p:cNvPr id="1491" name="Picture 14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97107"/>
                <a:ext cx="802407" cy="346630"/>
              </a:xfrm>
              <a:prstGeom prst="rect">
                <a:avLst/>
              </a:prstGeom>
            </p:spPr>
          </p:pic>
          <p:pic>
            <p:nvPicPr>
              <p:cNvPr id="1492" name="Picture 14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97107"/>
                <a:ext cx="802407" cy="346630"/>
              </a:xfrm>
              <a:prstGeom prst="rect">
                <a:avLst/>
              </a:prstGeom>
            </p:spPr>
          </p:pic>
          <p:pic>
            <p:nvPicPr>
              <p:cNvPr id="1493" name="Picture 14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98064"/>
                <a:ext cx="802407" cy="346630"/>
              </a:xfrm>
              <a:prstGeom prst="rect">
                <a:avLst/>
              </a:prstGeom>
            </p:spPr>
          </p:pic>
          <p:pic>
            <p:nvPicPr>
              <p:cNvPr id="1494" name="Picture 14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98064"/>
                <a:ext cx="802407" cy="346630"/>
              </a:xfrm>
              <a:prstGeom prst="rect">
                <a:avLst/>
              </a:prstGeom>
            </p:spPr>
          </p:pic>
          <p:pic>
            <p:nvPicPr>
              <p:cNvPr id="1495" name="Picture 14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063447"/>
                <a:ext cx="802407" cy="346630"/>
              </a:xfrm>
              <a:prstGeom prst="rect">
                <a:avLst/>
              </a:prstGeom>
            </p:spPr>
          </p:pic>
          <p:pic>
            <p:nvPicPr>
              <p:cNvPr id="1496" name="Picture 14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063447"/>
                <a:ext cx="802407" cy="346630"/>
              </a:xfrm>
              <a:prstGeom prst="rect">
                <a:avLst/>
              </a:prstGeom>
            </p:spPr>
          </p:pic>
          <p:pic>
            <p:nvPicPr>
              <p:cNvPr id="1497" name="Picture 14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4672009"/>
                <a:ext cx="802407" cy="346630"/>
              </a:xfrm>
              <a:prstGeom prst="rect">
                <a:avLst/>
              </a:prstGeom>
            </p:spPr>
          </p:pic>
          <p:pic>
            <p:nvPicPr>
              <p:cNvPr id="1498" name="Picture 14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4672009"/>
                <a:ext cx="802407" cy="346630"/>
              </a:xfrm>
              <a:prstGeom prst="rect">
                <a:avLst/>
              </a:prstGeom>
            </p:spPr>
          </p:pic>
          <p:pic>
            <p:nvPicPr>
              <p:cNvPr id="1499" name="Picture 14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458881"/>
                <a:ext cx="802407" cy="346630"/>
              </a:xfrm>
              <a:prstGeom prst="rect">
                <a:avLst/>
              </a:prstGeom>
            </p:spPr>
          </p:pic>
          <p:pic>
            <p:nvPicPr>
              <p:cNvPr id="1500" name="Picture 14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458881"/>
                <a:ext cx="802407" cy="346630"/>
              </a:xfrm>
              <a:prstGeom prst="rect">
                <a:avLst/>
              </a:prstGeom>
            </p:spPr>
          </p:pic>
          <p:pic>
            <p:nvPicPr>
              <p:cNvPr id="1501" name="Picture 15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458881"/>
                <a:ext cx="802407" cy="346630"/>
              </a:xfrm>
              <a:prstGeom prst="rect">
                <a:avLst/>
              </a:prstGeom>
            </p:spPr>
          </p:pic>
          <p:pic>
            <p:nvPicPr>
              <p:cNvPr id="1502" name="Picture 15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458881"/>
                <a:ext cx="802407" cy="346630"/>
              </a:xfrm>
              <a:prstGeom prst="rect">
                <a:avLst/>
              </a:prstGeom>
            </p:spPr>
          </p:pic>
          <p:pic>
            <p:nvPicPr>
              <p:cNvPr id="1503" name="Picture 15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458881"/>
                <a:ext cx="802407" cy="346630"/>
              </a:xfrm>
              <a:prstGeom prst="rect">
                <a:avLst/>
              </a:prstGeom>
            </p:spPr>
          </p:pic>
          <p:pic>
            <p:nvPicPr>
              <p:cNvPr id="1504" name="Picture 15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458881"/>
                <a:ext cx="802407" cy="346630"/>
              </a:xfrm>
              <a:prstGeom prst="rect">
                <a:avLst/>
              </a:prstGeom>
            </p:spPr>
          </p:pic>
          <p:pic>
            <p:nvPicPr>
              <p:cNvPr id="1505" name="Picture 15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859838"/>
                <a:ext cx="802407" cy="346630"/>
              </a:xfrm>
              <a:prstGeom prst="rect">
                <a:avLst/>
              </a:prstGeom>
            </p:spPr>
          </p:pic>
          <p:pic>
            <p:nvPicPr>
              <p:cNvPr id="1506" name="Picture 15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859838"/>
                <a:ext cx="802407" cy="346630"/>
              </a:xfrm>
              <a:prstGeom prst="rect">
                <a:avLst/>
              </a:prstGeom>
            </p:spPr>
          </p:pic>
          <p:pic>
            <p:nvPicPr>
              <p:cNvPr id="1507" name="Picture 15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859838"/>
                <a:ext cx="802407" cy="346630"/>
              </a:xfrm>
              <a:prstGeom prst="rect">
                <a:avLst/>
              </a:prstGeom>
            </p:spPr>
          </p:pic>
          <p:pic>
            <p:nvPicPr>
              <p:cNvPr id="1508" name="Picture 15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5859838"/>
                <a:ext cx="802407" cy="346630"/>
              </a:xfrm>
              <a:prstGeom prst="rect">
                <a:avLst/>
              </a:prstGeom>
            </p:spPr>
          </p:pic>
          <p:pic>
            <p:nvPicPr>
              <p:cNvPr id="1509" name="Picture 15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859838"/>
                <a:ext cx="802407" cy="346630"/>
              </a:xfrm>
              <a:prstGeom prst="rect">
                <a:avLst/>
              </a:prstGeom>
            </p:spPr>
          </p:pic>
          <p:pic>
            <p:nvPicPr>
              <p:cNvPr id="1510" name="Picture 15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859838"/>
                <a:ext cx="802407" cy="346630"/>
              </a:xfrm>
              <a:prstGeom prst="rect">
                <a:avLst/>
              </a:prstGeom>
            </p:spPr>
          </p:pic>
          <p:pic>
            <p:nvPicPr>
              <p:cNvPr id="1511" name="Picture 15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859838"/>
                <a:ext cx="802407" cy="346630"/>
              </a:xfrm>
              <a:prstGeom prst="rect">
                <a:avLst/>
              </a:prstGeom>
            </p:spPr>
          </p:pic>
          <p:pic>
            <p:nvPicPr>
              <p:cNvPr id="1512" name="Picture 15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859838"/>
                <a:ext cx="802407" cy="346630"/>
              </a:xfrm>
              <a:prstGeom prst="rect">
                <a:avLst/>
              </a:prstGeom>
            </p:spPr>
          </p:pic>
          <p:pic>
            <p:nvPicPr>
              <p:cNvPr id="1513" name="Picture 15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260795"/>
                <a:ext cx="802407" cy="346630"/>
              </a:xfrm>
              <a:prstGeom prst="rect">
                <a:avLst/>
              </a:prstGeom>
            </p:spPr>
          </p:pic>
          <p:pic>
            <p:nvPicPr>
              <p:cNvPr id="1514" name="Picture 15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260795"/>
                <a:ext cx="802407" cy="346630"/>
              </a:xfrm>
              <a:prstGeom prst="rect">
                <a:avLst/>
              </a:prstGeom>
            </p:spPr>
          </p:pic>
          <p:pic>
            <p:nvPicPr>
              <p:cNvPr id="1515" name="Picture 15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260795"/>
                <a:ext cx="802407" cy="346630"/>
              </a:xfrm>
              <a:prstGeom prst="rect">
                <a:avLst/>
              </a:prstGeom>
            </p:spPr>
          </p:pic>
          <p:pic>
            <p:nvPicPr>
              <p:cNvPr id="1516" name="Picture 15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260795"/>
                <a:ext cx="802407" cy="346630"/>
              </a:xfrm>
              <a:prstGeom prst="rect">
                <a:avLst/>
              </a:prstGeom>
            </p:spPr>
          </p:pic>
          <p:pic>
            <p:nvPicPr>
              <p:cNvPr id="1517" name="Picture 15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260795"/>
                <a:ext cx="802407" cy="346630"/>
              </a:xfrm>
              <a:prstGeom prst="rect">
                <a:avLst/>
              </a:prstGeom>
            </p:spPr>
          </p:pic>
          <p:pic>
            <p:nvPicPr>
              <p:cNvPr id="1518" name="Picture 15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260795"/>
                <a:ext cx="802407" cy="346630"/>
              </a:xfrm>
              <a:prstGeom prst="rect">
                <a:avLst/>
              </a:prstGeom>
            </p:spPr>
          </p:pic>
          <p:pic>
            <p:nvPicPr>
              <p:cNvPr id="1519" name="Picture 15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260795"/>
                <a:ext cx="802407" cy="346630"/>
              </a:xfrm>
              <a:prstGeom prst="rect">
                <a:avLst/>
              </a:prstGeom>
            </p:spPr>
          </p:pic>
          <p:pic>
            <p:nvPicPr>
              <p:cNvPr id="1520" name="Picture 15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260795"/>
                <a:ext cx="802407" cy="346630"/>
              </a:xfrm>
              <a:prstGeom prst="rect">
                <a:avLst/>
              </a:prstGeom>
            </p:spPr>
          </p:pic>
          <p:pic>
            <p:nvPicPr>
              <p:cNvPr id="1521" name="Picture 15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5459268"/>
                <a:ext cx="802407" cy="346629"/>
              </a:xfrm>
              <a:prstGeom prst="rect">
                <a:avLst/>
              </a:prstGeom>
            </p:spPr>
          </p:pic>
          <p:pic>
            <p:nvPicPr>
              <p:cNvPr id="1522" name="Picture 15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459268"/>
                <a:ext cx="802407" cy="346630"/>
              </a:xfrm>
              <a:prstGeom prst="rect">
                <a:avLst/>
              </a:prstGeom>
            </p:spPr>
          </p:pic>
          <p:pic>
            <p:nvPicPr>
              <p:cNvPr id="1523" name="Picture 15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458881"/>
                <a:ext cx="802407" cy="346630"/>
              </a:xfrm>
              <a:prstGeom prst="rect">
                <a:avLst/>
              </a:prstGeom>
            </p:spPr>
          </p:pic>
          <p:pic>
            <p:nvPicPr>
              <p:cNvPr id="1524" name="Picture 15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458881"/>
                <a:ext cx="802407" cy="346630"/>
              </a:xfrm>
              <a:prstGeom prst="rect">
                <a:avLst/>
              </a:prstGeom>
            </p:spPr>
          </p:pic>
          <p:pic>
            <p:nvPicPr>
              <p:cNvPr id="1525" name="Picture 15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859838"/>
                <a:ext cx="802407" cy="346630"/>
              </a:xfrm>
              <a:prstGeom prst="rect">
                <a:avLst/>
              </a:prstGeom>
            </p:spPr>
          </p:pic>
          <p:pic>
            <p:nvPicPr>
              <p:cNvPr id="1526" name="Picture 15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859838"/>
                <a:ext cx="802407" cy="346630"/>
              </a:xfrm>
              <a:prstGeom prst="rect">
                <a:avLst/>
              </a:prstGeom>
            </p:spPr>
          </p:pic>
          <p:pic>
            <p:nvPicPr>
              <p:cNvPr id="1527" name="Picture 15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859838"/>
                <a:ext cx="802407" cy="346630"/>
              </a:xfrm>
              <a:prstGeom prst="rect">
                <a:avLst/>
              </a:prstGeom>
            </p:spPr>
          </p:pic>
          <p:pic>
            <p:nvPicPr>
              <p:cNvPr id="1528" name="Picture 15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260795"/>
                <a:ext cx="802407" cy="346630"/>
              </a:xfrm>
              <a:prstGeom prst="rect">
                <a:avLst/>
              </a:prstGeom>
            </p:spPr>
          </p:pic>
          <p:pic>
            <p:nvPicPr>
              <p:cNvPr id="1529" name="Picture 15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260795"/>
                <a:ext cx="802407" cy="346630"/>
              </a:xfrm>
              <a:prstGeom prst="rect">
                <a:avLst/>
              </a:prstGeom>
            </p:spPr>
          </p:pic>
          <p:pic>
            <p:nvPicPr>
              <p:cNvPr id="1530" name="Picture 15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260795"/>
                <a:ext cx="802407" cy="346630"/>
              </a:xfrm>
              <a:prstGeom prst="rect">
                <a:avLst/>
              </a:prstGeom>
            </p:spPr>
          </p:pic>
          <p:pic>
            <p:nvPicPr>
              <p:cNvPr id="1531" name="Picture 15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459268"/>
                <a:ext cx="802407" cy="346630"/>
              </a:xfrm>
              <a:prstGeom prst="rect">
                <a:avLst/>
              </a:prstGeom>
            </p:spPr>
          </p:pic>
          <p:pic>
            <p:nvPicPr>
              <p:cNvPr id="1532" name="Picture 15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654684"/>
                <a:ext cx="802407" cy="346630"/>
              </a:xfrm>
              <a:prstGeom prst="rect">
                <a:avLst/>
              </a:prstGeom>
            </p:spPr>
          </p:pic>
          <p:pic>
            <p:nvPicPr>
              <p:cNvPr id="1533" name="Picture 15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654684"/>
                <a:ext cx="802407" cy="346630"/>
              </a:xfrm>
              <a:prstGeom prst="rect">
                <a:avLst/>
              </a:prstGeom>
            </p:spPr>
          </p:pic>
          <p:pic>
            <p:nvPicPr>
              <p:cNvPr id="1534" name="Picture 15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654684"/>
                <a:ext cx="802407" cy="346630"/>
              </a:xfrm>
              <a:prstGeom prst="rect">
                <a:avLst/>
              </a:prstGeom>
            </p:spPr>
          </p:pic>
          <p:pic>
            <p:nvPicPr>
              <p:cNvPr id="1535" name="Picture 15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654684"/>
                <a:ext cx="802407" cy="346630"/>
              </a:xfrm>
              <a:prstGeom prst="rect">
                <a:avLst/>
              </a:prstGeom>
            </p:spPr>
          </p:pic>
          <p:pic>
            <p:nvPicPr>
              <p:cNvPr id="1536" name="Picture 15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654684"/>
                <a:ext cx="802407" cy="346630"/>
              </a:xfrm>
              <a:prstGeom prst="rect">
                <a:avLst/>
              </a:prstGeom>
            </p:spPr>
          </p:pic>
          <p:pic>
            <p:nvPicPr>
              <p:cNvPr id="1537" name="Picture 15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654684"/>
                <a:ext cx="802407" cy="346630"/>
              </a:xfrm>
              <a:prstGeom prst="rect">
                <a:avLst/>
              </a:prstGeom>
            </p:spPr>
          </p:pic>
          <p:pic>
            <p:nvPicPr>
              <p:cNvPr id="1538" name="Picture 15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654684"/>
                <a:ext cx="802407" cy="346630"/>
              </a:xfrm>
              <a:prstGeom prst="rect">
                <a:avLst/>
              </a:prstGeom>
            </p:spPr>
          </p:pic>
          <p:pic>
            <p:nvPicPr>
              <p:cNvPr id="1539" name="Picture 15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654684"/>
                <a:ext cx="802407" cy="346630"/>
              </a:xfrm>
              <a:prstGeom prst="rect">
                <a:avLst/>
              </a:prstGeom>
            </p:spPr>
          </p:pic>
          <p:pic>
            <p:nvPicPr>
              <p:cNvPr id="1540" name="Picture 15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654684"/>
                <a:ext cx="802407" cy="346630"/>
              </a:xfrm>
              <a:prstGeom prst="rect">
                <a:avLst/>
              </a:prstGeom>
            </p:spPr>
          </p:pic>
          <p:pic>
            <p:nvPicPr>
              <p:cNvPr id="1541" name="Picture 15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654684"/>
                <a:ext cx="802407" cy="346630"/>
              </a:xfrm>
              <a:prstGeom prst="rect">
                <a:avLst/>
              </a:prstGeom>
            </p:spPr>
          </p:pic>
          <p:pic>
            <p:nvPicPr>
              <p:cNvPr id="1542" name="Picture 15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654684"/>
                <a:ext cx="802407" cy="346630"/>
              </a:xfrm>
              <a:prstGeom prst="rect">
                <a:avLst/>
              </a:prstGeom>
            </p:spPr>
          </p:pic>
          <p:pic>
            <p:nvPicPr>
              <p:cNvPr id="1543" name="Picture 15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458881"/>
                <a:ext cx="802407" cy="346630"/>
              </a:xfrm>
              <a:prstGeom prst="rect">
                <a:avLst/>
              </a:prstGeom>
            </p:spPr>
          </p:pic>
          <p:pic>
            <p:nvPicPr>
              <p:cNvPr id="1544" name="Picture 15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458881"/>
                <a:ext cx="802407" cy="346630"/>
              </a:xfrm>
              <a:prstGeom prst="rect">
                <a:avLst/>
              </a:prstGeom>
            </p:spPr>
          </p:pic>
          <p:pic>
            <p:nvPicPr>
              <p:cNvPr id="1545" name="Picture 15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859838"/>
                <a:ext cx="802407" cy="346630"/>
              </a:xfrm>
              <a:prstGeom prst="rect">
                <a:avLst/>
              </a:prstGeom>
            </p:spPr>
          </p:pic>
          <p:pic>
            <p:nvPicPr>
              <p:cNvPr id="1546" name="Picture 15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859838"/>
                <a:ext cx="802407" cy="346630"/>
              </a:xfrm>
              <a:prstGeom prst="rect">
                <a:avLst/>
              </a:prstGeom>
            </p:spPr>
          </p:pic>
          <p:pic>
            <p:nvPicPr>
              <p:cNvPr id="1547" name="Picture 1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260795"/>
                <a:ext cx="802407" cy="346630"/>
              </a:xfrm>
              <a:prstGeom prst="rect">
                <a:avLst/>
              </a:prstGeom>
            </p:spPr>
          </p:pic>
          <p:pic>
            <p:nvPicPr>
              <p:cNvPr id="1548" name="Picture 15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260795"/>
                <a:ext cx="802407" cy="346630"/>
              </a:xfrm>
              <a:prstGeom prst="rect">
                <a:avLst/>
              </a:prstGeom>
            </p:spPr>
          </p:pic>
          <p:pic>
            <p:nvPicPr>
              <p:cNvPr id="1549" name="Picture 15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654684"/>
                <a:ext cx="802407" cy="346630"/>
              </a:xfrm>
              <a:prstGeom prst="rect">
                <a:avLst/>
              </a:prstGeom>
            </p:spPr>
          </p:pic>
          <p:pic>
            <p:nvPicPr>
              <p:cNvPr id="1550" name="Picture 15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654684"/>
                <a:ext cx="802407" cy="346630"/>
              </a:xfrm>
              <a:prstGeom prst="rect">
                <a:avLst/>
              </a:prstGeom>
            </p:spPr>
          </p:pic>
          <p:pic>
            <p:nvPicPr>
              <p:cNvPr id="1551" name="Picture 15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458881"/>
                <a:ext cx="802407" cy="346630"/>
              </a:xfrm>
              <a:prstGeom prst="rect">
                <a:avLst/>
              </a:prstGeom>
            </p:spPr>
          </p:pic>
          <p:pic>
            <p:nvPicPr>
              <p:cNvPr id="1552" name="Picture 15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458881"/>
                <a:ext cx="802407" cy="346630"/>
              </a:xfrm>
              <a:prstGeom prst="rect">
                <a:avLst/>
              </a:prstGeom>
            </p:spPr>
          </p:pic>
          <p:pic>
            <p:nvPicPr>
              <p:cNvPr id="1553" name="Picture 15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859838"/>
                <a:ext cx="802407" cy="346630"/>
              </a:xfrm>
              <a:prstGeom prst="rect">
                <a:avLst/>
              </a:prstGeom>
            </p:spPr>
          </p:pic>
          <p:pic>
            <p:nvPicPr>
              <p:cNvPr id="1554" name="Picture 15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859838"/>
                <a:ext cx="802407" cy="346630"/>
              </a:xfrm>
              <a:prstGeom prst="rect">
                <a:avLst/>
              </a:prstGeom>
            </p:spPr>
          </p:pic>
          <p:pic>
            <p:nvPicPr>
              <p:cNvPr id="1555" name="Picture 15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260795"/>
                <a:ext cx="802407" cy="346630"/>
              </a:xfrm>
              <a:prstGeom prst="rect">
                <a:avLst/>
              </a:prstGeom>
            </p:spPr>
          </p:pic>
          <p:pic>
            <p:nvPicPr>
              <p:cNvPr id="1556" name="Picture 15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260795"/>
                <a:ext cx="802407" cy="346630"/>
              </a:xfrm>
              <a:prstGeom prst="rect">
                <a:avLst/>
              </a:prstGeom>
            </p:spPr>
          </p:pic>
          <p:pic>
            <p:nvPicPr>
              <p:cNvPr id="1557" name="Picture 15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654684"/>
                <a:ext cx="802407" cy="346630"/>
              </a:xfrm>
              <a:prstGeom prst="rect">
                <a:avLst/>
              </a:prstGeom>
            </p:spPr>
          </p:pic>
          <p:pic>
            <p:nvPicPr>
              <p:cNvPr id="1558" name="Picture 15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654684"/>
                <a:ext cx="802407" cy="346630"/>
              </a:xfrm>
              <a:prstGeom prst="rect">
                <a:avLst/>
              </a:prstGeom>
            </p:spPr>
          </p:pic>
          <p:pic>
            <p:nvPicPr>
              <p:cNvPr id="1559" name="Picture 15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319548"/>
                <a:ext cx="802407" cy="346630"/>
              </a:xfrm>
              <a:prstGeom prst="rect">
                <a:avLst/>
              </a:prstGeom>
            </p:spPr>
          </p:pic>
          <p:pic>
            <p:nvPicPr>
              <p:cNvPr id="1560" name="Picture 15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319548"/>
                <a:ext cx="802407" cy="346630"/>
              </a:xfrm>
              <a:prstGeom prst="rect">
                <a:avLst/>
              </a:prstGeom>
            </p:spPr>
          </p:pic>
          <p:pic>
            <p:nvPicPr>
              <p:cNvPr id="1561" name="Picture 15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319548"/>
                <a:ext cx="802407" cy="346630"/>
              </a:xfrm>
              <a:prstGeom prst="rect">
                <a:avLst/>
              </a:prstGeom>
            </p:spPr>
          </p:pic>
          <p:pic>
            <p:nvPicPr>
              <p:cNvPr id="1562" name="Picture 15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319548"/>
                <a:ext cx="802407" cy="346630"/>
              </a:xfrm>
              <a:prstGeom prst="rect">
                <a:avLst/>
              </a:prstGeom>
            </p:spPr>
          </p:pic>
          <p:pic>
            <p:nvPicPr>
              <p:cNvPr id="1563" name="Picture 15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319548"/>
                <a:ext cx="802407" cy="346630"/>
              </a:xfrm>
              <a:prstGeom prst="rect">
                <a:avLst/>
              </a:prstGeom>
            </p:spPr>
          </p:pic>
          <p:pic>
            <p:nvPicPr>
              <p:cNvPr id="1564" name="Picture 15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319548"/>
                <a:ext cx="802407" cy="346630"/>
              </a:xfrm>
              <a:prstGeom prst="rect">
                <a:avLst/>
              </a:prstGeom>
            </p:spPr>
          </p:pic>
          <p:pic>
            <p:nvPicPr>
              <p:cNvPr id="1565" name="Picture 15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918591"/>
                <a:ext cx="802407" cy="346630"/>
              </a:xfrm>
              <a:prstGeom prst="rect">
                <a:avLst/>
              </a:prstGeom>
            </p:spPr>
          </p:pic>
          <p:pic>
            <p:nvPicPr>
              <p:cNvPr id="1566" name="Picture 15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918591"/>
                <a:ext cx="802407" cy="346630"/>
              </a:xfrm>
              <a:prstGeom prst="rect">
                <a:avLst/>
              </a:prstGeom>
            </p:spPr>
          </p:pic>
          <p:pic>
            <p:nvPicPr>
              <p:cNvPr id="1567" name="Picture 15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918591"/>
                <a:ext cx="802407" cy="346630"/>
              </a:xfrm>
              <a:prstGeom prst="rect">
                <a:avLst/>
              </a:prstGeom>
            </p:spPr>
          </p:pic>
          <p:pic>
            <p:nvPicPr>
              <p:cNvPr id="1568" name="Picture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918591"/>
                <a:ext cx="802407" cy="346630"/>
              </a:xfrm>
              <a:prstGeom prst="rect">
                <a:avLst/>
              </a:prstGeom>
            </p:spPr>
          </p:pic>
          <p:pic>
            <p:nvPicPr>
              <p:cNvPr id="1569" name="Picture 15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918591"/>
                <a:ext cx="802407" cy="346630"/>
              </a:xfrm>
              <a:prstGeom prst="rect">
                <a:avLst/>
              </a:prstGeom>
            </p:spPr>
          </p:pic>
          <p:pic>
            <p:nvPicPr>
              <p:cNvPr id="1570" name="Picture 15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918591"/>
                <a:ext cx="802407" cy="346630"/>
              </a:xfrm>
              <a:prstGeom prst="rect">
                <a:avLst/>
              </a:prstGeom>
            </p:spPr>
          </p:pic>
          <p:pic>
            <p:nvPicPr>
              <p:cNvPr id="1571" name="Picture 15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918591"/>
                <a:ext cx="802407" cy="346630"/>
              </a:xfrm>
              <a:prstGeom prst="rect">
                <a:avLst/>
              </a:prstGeom>
            </p:spPr>
          </p:pic>
          <p:pic>
            <p:nvPicPr>
              <p:cNvPr id="1572" name="Picture 15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918591"/>
                <a:ext cx="802407" cy="346630"/>
              </a:xfrm>
              <a:prstGeom prst="rect">
                <a:avLst/>
              </a:prstGeom>
            </p:spPr>
          </p:pic>
          <p:pic>
            <p:nvPicPr>
              <p:cNvPr id="1573" name="Picture 15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17634"/>
                <a:ext cx="802407" cy="346630"/>
              </a:xfrm>
              <a:prstGeom prst="rect">
                <a:avLst/>
              </a:prstGeom>
            </p:spPr>
          </p:pic>
          <p:pic>
            <p:nvPicPr>
              <p:cNvPr id="1574" name="Picture 15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17634"/>
                <a:ext cx="802407" cy="346630"/>
              </a:xfrm>
              <a:prstGeom prst="rect">
                <a:avLst/>
              </a:prstGeom>
            </p:spPr>
          </p:pic>
          <p:pic>
            <p:nvPicPr>
              <p:cNvPr id="1575" name="Picture 15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17634"/>
                <a:ext cx="802407" cy="346630"/>
              </a:xfrm>
              <a:prstGeom prst="rect">
                <a:avLst/>
              </a:prstGeom>
            </p:spPr>
          </p:pic>
          <p:pic>
            <p:nvPicPr>
              <p:cNvPr id="1576" name="Picture 15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517634"/>
                <a:ext cx="802407" cy="346630"/>
              </a:xfrm>
              <a:prstGeom prst="rect">
                <a:avLst/>
              </a:prstGeom>
            </p:spPr>
          </p:pic>
          <p:pic>
            <p:nvPicPr>
              <p:cNvPr id="1577" name="Picture 15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17634"/>
                <a:ext cx="802407" cy="346630"/>
              </a:xfrm>
              <a:prstGeom prst="rect">
                <a:avLst/>
              </a:prstGeom>
            </p:spPr>
          </p:pic>
          <p:pic>
            <p:nvPicPr>
              <p:cNvPr id="1578" name="Picture 15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17634"/>
                <a:ext cx="802407" cy="346630"/>
              </a:xfrm>
              <a:prstGeom prst="rect">
                <a:avLst/>
              </a:prstGeom>
            </p:spPr>
          </p:pic>
          <p:pic>
            <p:nvPicPr>
              <p:cNvPr id="1579" name="Picture 15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17634"/>
                <a:ext cx="802407" cy="346630"/>
              </a:xfrm>
              <a:prstGeom prst="rect">
                <a:avLst/>
              </a:prstGeom>
            </p:spPr>
          </p:pic>
          <p:pic>
            <p:nvPicPr>
              <p:cNvPr id="1580" name="Picture 15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17634"/>
                <a:ext cx="802407" cy="346630"/>
              </a:xfrm>
              <a:prstGeom prst="rect">
                <a:avLst/>
              </a:prstGeom>
            </p:spPr>
          </p:pic>
          <p:pic>
            <p:nvPicPr>
              <p:cNvPr id="1581" name="Picture 15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319160"/>
                <a:ext cx="802405" cy="346629"/>
              </a:xfrm>
              <a:prstGeom prst="rect">
                <a:avLst/>
              </a:prstGeom>
            </p:spPr>
          </p:pic>
          <p:pic>
            <p:nvPicPr>
              <p:cNvPr id="1582" name="Picture 15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319160"/>
                <a:ext cx="802407" cy="346630"/>
              </a:xfrm>
              <a:prstGeom prst="rect">
                <a:avLst/>
              </a:prstGeom>
            </p:spPr>
          </p:pic>
          <p:pic>
            <p:nvPicPr>
              <p:cNvPr id="1583" name="Picture 15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319548"/>
                <a:ext cx="802407" cy="346630"/>
              </a:xfrm>
              <a:prstGeom prst="rect">
                <a:avLst/>
              </a:prstGeom>
            </p:spPr>
          </p:pic>
          <p:pic>
            <p:nvPicPr>
              <p:cNvPr id="1584" name="Picture 15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319548"/>
                <a:ext cx="802407" cy="346630"/>
              </a:xfrm>
              <a:prstGeom prst="rect">
                <a:avLst/>
              </a:prstGeom>
            </p:spPr>
          </p:pic>
          <p:pic>
            <p:nvPicPr>
              <p:cNvPr id="1585" name="Picture 15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918591"/>
                <a:ext cx="802407" cy="346630"/>
              </a:xfrm>
              <a:prstGeom prst="rect">
                <a:avLst/>
              </a:prstGeom>
            </p:spPr>
          </p:pic>
          <p:pic>
            <p:nvPicPr>
              <p:cNvPr id="1586" name="Picture 15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918591"/>
                <a:ext cx="802407" cy="346630"/>
              </a:xfrm>
              <a:prstGeom prst="rect">
                <a:avLst/>
              </a:prstGeom>
            </p:spPr>
          </p:pic>
          <p:pic>
            <p:nvPicPr>
              <p:cNvPr id="1587" name="Picture 15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918591"/>
                <a:ext cx="802407" cy="346630"/>
              </a:xfrm>
              <a:prstGeom prst="rect">
                <a:avLst/>
              </a:prstGeom>
            </p:spPr>
          </p:pic>
          <p:pic>
            <p:nvPicPr>
              <p:cNvPr id="1588" name="Picture 15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17634"/>
                <a:ext cx="802407" cy="346630"/>
              </a:xfrm>
              <a:prstGeom prst="rect">
                <a:avLst/>
              </a:prstGeom>
            </p:spPr>
          </p:pic>
          <p:pic>
            <p:nvPicPr>
              <p:cNvPr id="1589" name="Picture 15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17634"/>
                <a:ext cx="802407" cy="346630"/>
              </a:xfrm>
              <a:prstGeom prst="rect">
                <a:avLst/>
              </a:prstGeom>
            </p:spPr>
          </p:pic>
          <p:pic>
            <p:nvPicPr>
              <p:cNvPr id="1590" name="Picture 15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17634"/>
                <a:ext cx="802407" cy="346630"/>
              </a:xfrm>
              <a:prstGeom prst="rect">
                <a:avLst/>
              </a:prstGeom>
            </p:spPr>
          </p:pic>
          <p:pic>
            <p:nvPicPr>
              <p:cNvPr id="1591" name="Picture 15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319160"/>
                <a:ext cx="802407" cy="346630"/>
              </a:xfrm>
              <a:prstGeom prst="rect">
                <a:avLst/>
              </a:prstGeom>
            </p:spPr>
          </p:pic>
          <p:pic>
            <p:nvPicPr>
              <p:cNvPr id="1592" name="Picture 15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319548"/>
                <a:ext cx="802407" cy="346630"/>
              </a:xfrm>
              <a:prstGeom prst="rect">
                <a:avLst/>
              </a:prstGeom>
            </p:spPr>
          </p:pic>
          <p:pic>
            <p:nvPicPr>
              <p:cNvPr id="1593" name="Picture 15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319548"/>
                <a:ext cx="802407" cy="346630"/>
              </a:xfrm>
              <a:prstGeom prst="rect">
                <a:avLst/>
              </a:prstGeom>
            </p:spPr>
          </p:pic>
          <p:pic>
            <p:nvPicPr>
              <p:cNvPr id="1594" name="Picture 15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918591"/>
                <a:ext cx="802407" cy="346630"/>
              </a:xfrm>
              <a:prstGeom prst="rect">
                <a:avLst/>
              </a:prstGeom>
            </p:spPr>
          </p:pic>
          <p:pic>
            <p:nvPicPr>
              <p:cNvPr id="1595" name="Picture 15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918591"/>
                <a:ext cx="802407" cy="346630"/>
              </a:xfrm>
              <a:prstGeom prst="rect">
                <a:avLst/>
              </a:prstGeom>
            </p:spPr>
          </p:pic>
          <p:pic>
            <p:nvPicPr>
              <p:cNvPr id="1596" name="Picture 15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17634"/>
                <a:ext cx="802407" cy="346630"/>
              </a:xfrm>
              <a:prstGeom prst="rect">
                <a:avLst/>
              </a:prstGeom>
            </p:spPr>
          </p:pic>
          <p:pic>
            <p:nvPicPr>
              <p:cNvPr id="1597" name="Picture 15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17634"/>
                <a:ext cx="802407" cy="346630"/>
              </a:xfrm>
              <a:prstGeom prst="rect">
                <a:avLst/>
              </a:prstGeom>
            </p:spPr>
          </p:pic>
          <p:pic>
            <p:nvPicPr>
              <p:cNvPr id="1598" name="Picture 15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319548"/>
                <a:ext cx="802407" cy="346630"/>
              </a:xfrm>
              <a:prstGeom prst="rect">
                <a:avLst/>
              </a:prstGeom>
            </p:spPr>
          </p:pic>
          <p:pic>
            <p:nvPicPr>
              <p:cNvPr id="1599" name="Picture 15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319548"/>
                <a:ext cx="802407" cy="346630"/>
              </a:xfrm>
              <a:prstGeom prst="rect">
                <a:avLst/>
              </a:prstGeom>
            </p:spPr>
          </p:pic>
          <p:pic>
            <p:nvPicPr>
              <p:cNvPr id="1600" name="Picture 15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918591"/>
                <a:ext cx="802407" cy="346630"/>
              </a:xfrm>
              <a:prstGeom prst="rect">
                <a:avLst/>
              </a:prstGeom>
            </p:spPr>
          </p:pic>
          <p:pic>
            <p:nvPicPr>
              <p:cNvPr id="1601" name="Picture 16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918591"/>
                <a:ext cx="802407" cy="346630"/>
              </a:xfrm>
              <a:prstGeom prst="rect">
                <a:avLst/>
              </a:prstGeom>
            </p:spPr>
          </p:pic>
          <p:pic>
            <p:nvPicPr>
              <p:cNvPr id="1602" name="Picture 16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17634"/>
                <a:ext cx="802407" cy="346630"/>
              </a:xfrm>
              <a:prstGeom prst="rect">
                <a:avLst/>
              </a:prstGeom>
            </p:spPr>
          </p:pic>
          <p:pic>
            <p:nvPicPr>
              <p:cNvPr id="1603" name="Picture 16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17634"/>
                <a:ext cx="802407" cy="346630"/>
              </a:xfrm>
              <a:prstGeom prst="rect">
                <a:avLst/>
              </a:prstGeom>
            </p:spPr>
          </p:pic>
        </p:grpSp>
        <p:grpSp>
          <p:nvGrpSpPr>
            <p:cNvPr id="1282" name="Group 1281"/>
            <p:cNvGrpSpPr/>
            <p:nvPr/>
          </p:nvGrpSpPr>
          <p:grpSpPr>
            <a:xfrm>
              <a:off x="3975518" y="4277590"/>
              <a:ext cx="3353938" cy="744594"/>
              <a:chOff x="3975518" y="4277590"/>
              <a:chExt cx="3353938" cy="744594"/>
            </a:xfrm>
          </p:grpSpPr>
          <p:pic>
            <p:nvPicPr>
              <p:cNvPr id="1283" name="Picture 12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4675556"/>
                <a:ext cx="802405" cy="346628"/>
              </a:xfrm>
              <a:prstGeom prst="rect">
                <a:avLst/>
              </a:prstGeom>
            </p:spPr>
          </p:pic>
          <p:pic>
            <p:nvPicPr>
              <p:cNvPr id="1284" name="Picture 1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4675556"/>
                <a:ext cx="802405" cy="346628"/>
              </a:xfrm>
              <a:prstGeom prst="rect">
                <a:avLst/>
              </a:prstGeom>
            </p:spPr>
          </p:pic>
          <p:pic>
            <p:nvPicPr>
              <p:cNvPr id="1285" name="Picture 1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4277590"/>
                <a:ext cx="802405" cy="346628"/>
              </a:xfrm>
              <a:prstGeom prst="rect">
                <a:avLst/>
              </a:prstGeom>
            </p:spPr>
          </p:pic>
          <p:pic>
            <p:nvPicPr>
              <p:cNvPr id="1286" name="Picture 1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4277590"/>
                <a:ext cx="802405" cy="346628"/>
              </a:xfrm>
              <a:prstGeom prst="rect">
                <a:avLst/>
              </a:prstGeom>
            </p:spPr>
          </p:pic>
          <p:pic>
            <p:nvPicPr>
              <p:cNvPr id="1287" name="Picture 12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4277590"/>
                <a:ext cx="802405" cy="346628"/>
              </a:xfrm>
              <a:prstGeom prst="rect">
                <a:avLst/>
              </a:prstGeom>
            </p:spPr>
          </p:pic>
          <p:pic>
            <p:nvPicPr>
              <p:cNvPr id="1288" name="Picture 1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4277590"/>
                <a:ext cx="802405" cy="346628"/>
              </a:xfrm>
              <a:prstGeom prst="rect">
                <a:avLst/>
              </a:prstGeom>
            </p:spPr>
          </p:pic>
        </p:grpSp>
      </p:grpSp>
      <p:grpSp>
        <p:nvGrpSpPr>
          <p:cNvPr id="50" name="Group 49"/>
          <p:cNvGrpSpPr/>
          <p:nvPr/>
        </p:nvGrpSpPr>
        <p:grpSpPr>
          <a:xfrm>
            <a:off x="259771" y="215849"/>
            <a:ext cx="1334588" cy="2081665"/>
            <a:chOff x="236483" y="243168"/>
            <a:chExt cx="1308538" cy="2041033"/>
          </a:xfrm>
        </p:grpSpPr>
        <p:sp>
          <p:nvSpPr>
            <p:cNvPr id="46" name="Rectangle 45"/>
            <p:cNvSpPr/>
            <p:nvPr/>
          </p:nvSpPr>
          <p:spPr bwMode="auto">
            <a:xfrm>
              <a:off x="236483" y="243168"/>
              <a:ext cx="1308538" cy="2041033"/>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1276" name="Group 1275"/>
            <p:cNvGrpSpPr/>
            <p:nvPr/>
          </p:nvGrpSpPr>
          <p:grpSpPr>
            <a:xfrm>
              <a:off x="368410" y="409496"/>
              <a:ext cx="1045258" cy="1137071"/>
              <a:chOff x="3705209" y="491066"/>
              <a:chExt cx="1208719" cy="1314890"/>
            </a:xfrm>
          </p:grpSpPr>
          <p:pic>
            <p:nvPicPr>
              <p:cNvPr id="1277" name="Picture 12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H="1">
                <a:off x="3652124" y="544151"/>
                <a:ext cx="1314890" cy="1208719"/>
              </a:xfrm>
              <a:prstGeom prst="rect">
                <a:avLst/>
              </a:prstGeom>
            </p:spPr>
          </p:pic>
          <p:sp>
            <p:nvSpPr>
              <p:cNvPr id="1278" name="TextBox 1277"/>
              <p:cNvSpPr txBox="1"/>
              <p:nvPr/>
            </p:nvSpPr>
            <p:spPr>
              <a:xfrm>
                <a:off x="3808370" y="668885"/>
                <a:ext cx="990600" cy="980007"/>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sz="6119" dirty="0">
                    <a:solidFill>
                      <a:srgbClr val="FFFFFF"/>
                    </a:solidFill>
                    <a:latin typeface="Segoe UI Light" pitchFamily="34" charset="0"/>
                  </a:rPr>
                  <a:t>92</a:t>
                </a:r>
              </a:p>
            </p:txBody>
          </p:sp>
        </p:grpSp>
        <p:sp>
          <p:nvSpPr>
            <p:cNvPr id="1279" name="TextBox 1278"/>
            <p:cNvSpPr txBox="1"/>
            <p:nvPr/>
          </p:nvSpPr>
          <p:spPr>
            <a:xfrm>
              <a:off x="236483" y="1697232"/>
              <a:ext cx="1308538" cy="395558"/>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sz="2856" dirty="0">
                  <a:solidFill>
                    <a:srgbClr val="EFEFEF"/>
                  </a:solidFill>
                </a:rPr>
                <a:t>Scale</a:t>
              </a:r>
            </a:p>
          </p:txBody>
        </p:sp>
      </p:grpSp>
      <p:pic>
        <p:nvPicPr>
          <p:cNvPr id="1604" name="Picture 16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720" y="3953222"/>
            <a:ext cx="818379" cy="353528"/>
          </a:xfrm>
          <a:prstGeom prst="rect">
            <a:avLst/>
          </a:prstGeom>
        </p:spPr>
      </p:pic>
      <p:pic>
        <p:nvPicPr>
          <p:cNvPr id="1605" name="Picture 16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162" y="3953222"/>
            <a:ext cx="818379" cy="353528"/>
          </a:xfrm>
          <a:prstGeom prst="rect">
            <a:avLst/>
          </a:prstGeom>
        </p:spPr>
      </p:pic>
      <p:pic>
        <p:nvPicPr>
          <p:cNvPr id="1608" name="Picture 16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6932" y="3953222"/>
            <a:ext cx="818379" cy="353528"/>
          </a:xfrm>
          <a:prstGeom prst="rect">
            <a:avLst/>
          </a:prstGeom>
        </p:spPr>
      </p:pic>
      <p:pic>
        <p:nvPicPr>
          <p:cNvPr id="1609" name="Picture 16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9489" y="3953222"/>
            <a:ext cx="818379" cy="353528"/>
          </a:xfrm>
          <a:prstGeom prst="rect">
            <a:avLst/>
          </a:prstGeom>
        </p:spPr>
      </p:pic>
      <p:pic>
        <p:nvPicPr>
          <p:cNvPr id="1610" name="Picture 16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2046" y="3953222"/>
            <a:ext cx="818379" cy="353528"/>
          </a:xfrm>
          <a:prstGeom prst="rect">
            <a:avLst/>
          </a:prstGeom>
        </p:spPr>
      </p:pic>
      <p:pic>
        <p:nvPicPr>
          <p:cNvPr id="1611" name="Picture 16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4604" y="3953222"/>
            <a:ext cx="818379" cy="353528"/>
          </a:xfrm>
          <a:prstGeom prst="rect">
            <a:avLst/>
          </a:prstGeom>
        </p:spPr>
      </p:pic>
      <p:pic>
        <p:nvPicPr>
          <p:cNvPr id="1644" name="Picture 16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720" y="706123"/>
            <a:ext cx="818379" cy="353528"/>
          </a:xfrm>
          <a:prstGeom prst="rect">
            <a:avLst/>
          </a:prstGeom>
        </p:spPr>
      </p:pic>
      <p:pic>
        <p:nvPicPr>
          <p:cNvPr id="1645" name="Picture 16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162" y="1112011"/>
            <a:ext cx="818379" cy="353528"/>
          </a:xfrm>
          <a:prstGeom prst="rect">
            <a:avLst/>
          </a:prstGeom>
        </p:spPr>
      </p:pic>
      <p:pic>
        <p:nvPicPr>
          <p:cNvPr id="1647" name="Picture 16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720" y="300236"/>
            <a:ext cx="818379" cy="353528"/>
          </a:xfrm>
          <a:prstGeom prst="rect">
            <a:avLst/>
          </a:prstGeom>
        </p:spPr>
      </p:pic>
      <p:pic>
        <p:nvPicPr>
          <p:cNvPr id="1649" name="Picture 16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8188" y="3953222"/>
            <a:ext cx="818379" cy="353528"/>
          </a:xfrm>
          <a:prstGeom prst="rect">
            <a:avLst/>
          </a:prstGeom>
        </p:spPr>
      </p:pic>
      <p:grpSp>
        <p:nvGrpSpPr>
          <p:cNvPr id="114" name="Group 113"/>
          <p:cNvGrpSpPr/>
          <p:nvPr/>
        </p:nvGrpSpPr>
        <p:grpSpPr>
          <a:xfrm>
            <a:off x="3189720" y="300236"/>
            <a:ext cx="6026846" cy="2382966"/>
            <a:chOff x="3125008" y="294376"/>
            <a:chExt cx="5909209" cy="2336453"/>
          </a:xfrm>
        </p:grpSpPr>
        <p:pic>
          <p:nvPicPr>
            <p:cNvPr id="1630" name="Picture 16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284201"/>
              <a:ext cx="802405" cy="346628"/>
            </a:xfrm>
            <a:prstGeom prst="rect">
              <a:avLst/>
            </a:prstGeom>
          </p:spPr>
        </p:pic>
        <p:pic>
          <p:nvPicPr>
            <p:cNvPr id="1631" name="Picture 16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2284201"/>
              <a:ext cx="802405" cy="346628"/>
            </a:xfrm>
            <a:prstGeom prst="rect">
              <a:avLst/>
            </a:prstGeom>
          </p:spPr>
        </p:pic>
        <p:pic>
          <p:nvPicPr>
            <p:cNvPr id="1632" name="Picture 16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2284201"/>
              <a:ext cx="802405" cy="346628"/>
            </a:xfrm>
            <a:prstGeom prst="rect">
              <a:avLst/>
            </a:prstGeom>
          </p:spPr>
        </p:pic>
        <p:pic>
          <p:nvPicPr>
            <p:cNvPr id="1636" name="Picture 16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1886236"/>
              <a:ext cx="802405" cy="346628"/>
            </a:xfrm>
            <a:prstGeom prst="rect">
              <a:avLst/>
            </a:prstGeom>
          </p:spPr>
        </p:pic>
        <p:pic>
          <p:nvPicPr>
            <p:cNvPr id="1637" name="Picture 16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886236"/>
              <a:ext cx="802405" cy="346628"/>
            </a:xfrm>
            <a:prstGeom prst="rect">
              <a:avLst/>
            </a:prstGeom>
          </p:spPr>
        </p:pic>
        <p:pic>
          <p:nvPicPr>
            <p:cNvPr id="1638" name="Picture 16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886236"/>
              <a:ext cx="802405" cy="346628"/>
            </a:xfrm>
            <a:prstGeom prst="rect">
              <a:avLst/>
            </a:prstGeom>
          </p:spPr>
        </p:pic>
        <p:pic>
          <p:nvPicPr>
            <p:cNvPr id="1642" name="Picture 16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488270"/>
              <a:ext cx="802405" cy="346628"/>
            </a:xfrm>
            <a:prstGeom prst="rect">
              <a:avLst/>
            </a:prstGeom>
          </p:spPr>
        </p:pic>
        <p:pic>
          <p:nvPicPr>
            <p:cNvPr id="1643" name="Picture 16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488270"/>
              <a:ext cx="802405" cy="346628"/>
            </a:xfrm>
            <a:prstGeom prst="rect">
              <a:avLst/>
            </a:prstGeom>
          </p:spPr>
        </p:pic>
        <p:pic>
          <p:nvPicPr>
            <p:cNvPr id="1646" name="Picture 16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090306"/>
              <a:ext cx="802405" cy="346628"/>
            </a:xfrm>
            <a:prstGeom prst="rect">
              <a:avLst/>
            </a:prstGeom>
          </p:spPr>
        </p:pic>
        <p:pic>
          <p:nvPicPr>
            <p:cNvPr id="1656" name="Picture 16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284201"/>
              <a:ext cx="802405" cy="346628"/>
            </a:xfrm>
            <a:prstGeom prst="rect">
              <a:avLst/>
            </a:prstGeom>
          </p:spPr>
        </p:pic>
        <p:pic>
          <p:nvPicPr>
            <p:cNvPr id="1657" name="Picture 16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1886236"/>
              <a:ext cx="802405" cy="346628"/>
            </a:xfrm>
            <a:prstGeom prst="rect">
              <a:avLst/>
            </a:prstGeom>
          </p:spPr>
        </p:pic>
        <p:pic>
          <p:nvPicPr>
            <p:cNvPr id="1658" name="Picture 16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692341"/>
              <a:ext cx="802405" cy="346628"/>
            </a:xfrm>
            <a:prstGeom prst="rect">
              <a:avLst/>
            </a:prstGeom>
          </p:spPr>
        </p:pic>
        <p:pic>
          <p:nvPicPr>
            <p:cNvPr id="1659" name="Picture 16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94376"/>
              <a:ext cx="802405" cy="346628"/>
            </a:xfrm>
            <a:prstGeom prst="rect">
              <a:avLst/>
            </a:prstGeom>
          </p:spPr>
        </p:pic>
      </p:grpSp>
      <p:pic>
        <p:nvPicPr>
          <p:cNvPr id="1660" name="Picture 16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720" y="4768634"/>
            <a:ext cx="818379" cy="353528"/>
          </a:xfrm>
          <a:prstGeom prst="rect">
            <a:avLst/>
          </a:prstGeom>
        </p:spPr>
      </p:pic>
      <p:pic>
        <p:nvPicPr>
          <p:cNvPr id="1661" name="Picture 16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162" y="4768634"/>
            <a:ext cx="818379" cy="353528"/>
          </a:xfrm>
          <a:prstGeom prst="rect">
            <a:avLst/>
          </a:prstGeom>
        </p:spPr>
      </p:pic>
      <p:pic>
        <p:nvPicPr>
          <p:cNvPr id="1663" name="Picture 16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6932" y="4768634"/>
            <a:ext cx="818379" cy="353528"/>
          </a:xfrm>
          <a:prstGeom prst="rect">
            <a:avLst/>
          </a:prstGeom>
        </p:spPr>
      </p:pic>
      <p:pic>
        <p:nvPicPr>
          <p:cNvPr id="1664" name="Picture 16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9489" y="4768634"/>
            <a:ext cx="818379" cy="353528"/>
          </a:xfrm>
          <a:prstGeom prst="rect">
            <a:avLst/>
          </a:prstGeom>
        </p:spPr>
      </p:pic>
      <p:pic>
        <p:nvPicPr>
          <p:cNvPr id="1665" name="Picture 16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720" y="4362745"/>
            <a:ext cx="818379" cy="353528"/>
          </a:xfrm>
          <a:prstGeom prst="rect">
            <a:avLst/>
          </a:prstGeom>
        </p:spPr>
      </p:pic>
      <p:pic>
        <p:nvPicPr>
          <p:cNvPr id="1667" name="Picture 16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6932" y="4362745"/>
            <a:ext cx="818379" cy="353528"/>
          </a:xfrm>
          <a:prstGeom prst="rect">
            <a:avLst/>
          </a:prstGeom>
        </p:spPr>
      </p:pic>
      <p:pic>
        <p:nvPicPr>
          <p:cNvPr id="1668" name="Picture 16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8188" y="4768634"/>
            <a:ext cx="818379" cy="353528"/>
          </a:xfrm>
          <a:prstGeom prst="rect">
            <a:avLst/>
          </a:prstGeom>
        </p:spPr>
      </p:pic>
      <p:pic>
        <p:nvPicPr>
          <p:cNvPr id="1669" name="Picture 16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8188" y="4362745"/>
            <a:ext cx="818379" cy="353528"/>
          </a:xfrm>
          <a:prstGeom prst="rect">
            <a:avLst/>
          </a:prstGeom>
        </p:spPr>
      </p:pic>
      <p:grpSp>
        <p:nvGrpSpPr>
          <p:cNvPr id="78" name="Group 77"/>
          <p:cNvGrpSpPr/>
          <p:nvPr/>
        </p:nvGrpSpPr>
        <p:grpSpPr>
          <a:xfrm>
            <a:off x="2322278" y="3547335"/>
            <a:ext cx="7761731" cy="2374362"/>
            <a:chOff x="2274497" y="3478095"/>
            <a:chExt cx="7610231" cy="2328017"/>
          </a:xfrm>
        </p:grpSpPr>
        <p:pic>
          <p:nvPicPr>
            <p:cNvPr id="1606" name="Picture 16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876060"/>
              <a:ext cx="802405" cy="346628"/>
            </a:xfrm>
            <a:prstGeom prst="rect">
              <a:avLst/>
            </a:prstGeom>
          </p:spPr>
        </p:pic>
        <p:pic>
          <p:nvPicPr>
            <p:cNvPr id="1612" name="Picture 16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478095"/>
              <a:ext cx="802405" cy="346628"/>
            </a:xfrm>
            <a:prstGeom prst="rect">
              <a:avLst/>
            </a:prstGeom>
          </p:spPr>
        </p:pic>
        <p:pic>
          <p:nvPicPr>
            <p:cNvPr id="1613" name="Picture 16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3478095"/>
              <a:ext cx="802405" cy="346628"/>
            </a:xfrm>
            <a:prstGeom prst="rect">
              <a:avLst/>
            </a:prstGeom>
          </p:spPr>
        </p:pic>
        <p:pic>
          <p:nvPicPr>
            <p:cNvPr id="1614" name="Picture 16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478095"/>
              <a:ext cx="802405" cy="346628"/>
            </a:xfrm>
            <a:prstGeom prst="rect">
              <a:avLst/>
            </a:prstGeom>
          </p:spPr>
        </p:pic>
        <p:pic>
          <p:nvPicPr>
            <p:cNvPr id="1616" name="Picture 16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3478095"/>
              <a:ext cx="802405" cy="346628"/>
            </a:xfrm>
            <a:prstGeom prst="rect">
              <a:avLst/>
            </a:prstGeom>
          </p:spPr>
        </p:pic>
        <p:pic>
          <p:nvPicPr>
            <p:cNvPr id="1617" name="Picture 16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478095"/>
              <a:ext cx="802405" cy="346628"/>
            </a:xfrm>
            <a:prstGeom prst="rect">
              <a:avLst/>
            </a:prstGeom>
          </p:spPr>
        </p:pic>
        <p:pic>
          <p:nvPicPr>
            <p:cNvPr id="1618" name="Picture 16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478095"/>
              <a:ext cx="802405" cy="346628"/>
            </a:xfrm>
            <a:prstGeom prst="rect">
              <a:avLst/>
            </a:prstGeom>
          </p:spPr>
        </p:pic>
        <p:pic>
          <p:nvPicPr>
            <p:cNvPr id="1619" name="Picture 16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478095"/>
              <a:ext cx="802405" cy="346628"/>
            </a:xfrm>
            <a:prstGeom prst="rect">
              <a:avLst/>
            </a:prstGeom>
          </p:spPr>
        </p:pic>
        <p:pic>
          <p:nvPicPr>
            <p:cNvPr id="1648" name="Picture 16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876060"/>
              <a:ext cx="802405" cy="346628"/>
            </a:xfrm>
            <a:prstGeom prst="rect">
              <a:avLst/>
            </a:prstGeom>
          </p:spPr>
        </p:pic>
        <p:pic>
          <p:nvPicPr>
            <p:cNvPr id="1650" name="Picture 16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478095"/>
              <a:ext cx="802405" cy="346628"/>
            </a:xfrm>
            <a:prstGeom prst="rect">
              <a:avLst/>
            </a:prstGeom>
          </p:spPr>
        </p:pic>
        <p:pic>
          <p:nvPicPr>
            <p:cNvPr id="1651" name="Picture 16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478095"/>
              <a:ext cx="802405" cy="346628"/>
            </a:xfrm>
            <a:prstGeom prst="rect">
              <a:avLst/>
            </a:prstGeom>
          </p:spPr>
        </p:pic>
        <p:pic>
          <p:nvPicPr>
            <p:cNvPr id="1670" name="Picture 16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5459484"/>
              <a:ext cx="802405" cy="346628"/>
            </a:xfrm>
            <a:prstGeom prst="rect">
              <a:avLst/>
            </a:prstGeom>
          </p:spPr>
        </p:pic>
        <p:pic>
          <p:nvPicPr>
            <p:cNvPr id="1672" name="Picture 16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5061519"/>
              <a:ext cx="802405" cy="346628"/>
            </a:xfrm>
            <a:prstGeom prst="rect">
              <a:avLst/>
            </a:prstGeom>
          </p:spPr>
        </p:pic>
        <p:pic>
          <p:nvPicPr>
            <p:cNvPr id="1674" name="Picture 16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5459484"/>
              <a:ext cx="802405" cy="346628"/>
            </a:xfrm>
            <a:prstGeom prst="rect">
              <a:avLst/>
            </a:prstGeom>
          </p:spPr>
        </p:pic>
        <p:pic>
          <p:nvPicPr>
            <p:cNvPr id="1675" name="Picture 16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5061519"/>
              <a:ext cx="802405" cy="346628"/>
            </a:xfrm>
            <a:prstGeom prst="rect">
              <a:avLst/>
            </a:prstGeom>
          </p:spPr>
        </p:pic>
      </p:grpSp>
      <p:grpSp>
        <p:nvGrpSpPr>
          <p:cNvPr id="86" name="Group 85"/>
          <p:cNvGrpSpPr/>
          <p:nvPr/>
        </p:nvGrpSpPr>
        <p:grpSpPr>
          <a:xfrm>
            <a:off x="1454835" y="1923786"/>
            <a:ext cx="9498191" cy="4813322"/>
            <a:chOff x="1423986" y="1886236"/>
            <a:chExt cx="9312797" cy="4719372"/>
          </a:xfrm>
        </p:grpSpPr>
        <p:pic>
          <p:nvPicPr>
            <p:cNvPr id="1607" name="Picture 16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3876060"/>
              <a:ext cx="802405" cy="346628"/>
            </a:xfrm>
            <a:prstGeom prst="rect">
              <a:avLst/>
            </a:prstGeom>
          </p:spPr>
        </p:pic>
        <p:pic>
          <p:nvPicPr>
            <p:cNvPr id="1615" name="Picture 16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3478095"/>
              <a:ext cx="802405" cy="346628"/>
            </a:xfrm>
            <a:prstGeom prst="rect">
              <a:avLst/>
            </a:prstGeom>
          </p:spPr>
        </p:pic>
        <p:pic>
          <p:nvPicPr>
            <p:cNvPr id="1620" name="Picture 16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080130"/>
              <a:ext cx="802405" cy="346628"/>
            </a:xfrm>
            <a:prstGeom prst="rect">
              <a:avLst/>
            </a:prstGeom>
          </p:spPr>
        </p:pic>
        <p:pic>
          <p:nvPicPr>
            <p:cNvPr id="1621" name="Picture 16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080130"/>
              <a:ext cx="802405" cy="346628"/>
            </a:xfrm>
            <a:prstGeom prst="rect">
              <a:avLst/>
            </a:prstGeom>
          </p:spPr>
        </p:pic>
        <p:pic>
          <p:nvPicPr>
            <p:cNvPr id="1622" name="Picture 16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080130"/>
              <a:ext cx="802405" cy="346628"/>
            </a:xfrm>
            <a:prstGeom prst="rect">
              <a:avLst/>
            </a:prstGeom>
          </p:spPr>
        </p:pic>
        <p:pic>
          <p:nvPicPr>
            <p:cNvPr id="1623" name="Picture 16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080130"/>
              <a:ext cx="802405" cy="346628"/>
            </a:xfrm>
            <a:prstGeom prst="rect">
              <a:avLst/>
            </a:prstGeom>
          </p:spPr>
        </p:pic>
        <p:pic>
          <p:nvPicPr>
            <p:cNvPr id="1624" name="Picture 16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080130"/>
              <a:ext cx="802405" cy="346628"/>
            </a:xfrm>
            <a:prstGeom prst="rect">
              <a:avLst/>
            </a:prstGeom>
          </p:spPr>
        </p:pic>
        <p:pic>
          <p:nvPicPr>
            <p:cNvPr id="1625" name="Picture 16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682166"/>
              <a:ext cx="802405" cy="346628"/>
            </a:xfrm>
            <a:prstGeom prst="rect">
              <a:avLst/>
            </a:prstGeom>
          </p:spPr>
        </p:pic>
        <p:pic>
          <p:nvPicPr>
            <p:cNvPr id="1626" name="Picture 16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2682166"/>
              <a:ext cx="802405" cy="346628"/>
            </a:xfrm>
            <a:prstGeom prst="rect">
              <a:avLst/>
            </a:prstGeom>
          </p:spPr>
        </p:pic>
        <p:pic>
          <p:nvPicPr>
            <p:cNvPr id="1627" name="Picture 1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2682166"/>
              <a:ext cx="802405" cy="346628"/>
            </a:xfrm>
            <a:prstGeom prst="rect">
              <a:avLst/>
            </a:prstGeom>
          </p:spPr>
        </p:pic>
        <p:pic>
          <p:nvPicPr>
            <p:cNvPr id="1628" name="Picture 16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2682166"/>
              <a:ext cx="802405" cy="346628"/>
            </a:xfrm>
            <a:prstGeom prst="rect">
              <a:avLst/>
            </a:prstGeom>
          </p:spPr>
        </p:pic>
        <p:pic>
          <p:nvPicPr>
            <p:cNvPr id="1629" name="Picture 16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2682166"/>
              <a:ext cx="802405" cy="346628"/>
            </a:xfrm>
            <a:prstGeom prst="rect">
              <a:avLst/>
            </a:prstGeom>
          </p:spPr>
        </p:pic>
        <p:pic>
          <p:nvPicPr>
            <p:cNvPr id="1633" name="Picture 16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2284201"/>
              <a:ext cx="802405" cy="346628"/>
            </a:xfrm>
            <a:prstGeom prst="rect">
              <a:avLst/>
            </a:prstGeom>
          </p:spPr>
        </p:pic>
        <p:pic>
          <p:nvPicPr>
            <p:cNvPr id="1634" name="Picture 16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2284201"/>
              <a:ext cx="802405" cy="346628"/>
            </a:xfrm>
            <a:prstGeom prst="rect">
              <a:avLst/>
            </a:prstGeom>
          </p:spPr>
        </p:pic>
        <p:pic>
          <p:nvPicPr>
            <p:cNvPr id="1635" name="Picture 16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2284201"/>
              <a:ext cx="802405" cy="346628"/>
            </a:xfrm>
            <a:prstGeom prst="rect">
              <a:avLst/>
            </a:prstGeom>
          </p:spPr>
        </p:pic>
        <p:pic>
          <p:nvPicPr>
            <p:cNvPr id="1639" name="Picture 16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1886236"/>
              <a:ext cx="802405" cy="346628"/>
            </a:xfrm>
            <a:prstGeom prst="rect">
              <a:avLst/>
            </a:prstGeom>
          </p:spPr>
        </p:pic>
        <p:pic>
          <p:nvPicPr>
            <p:cNvPr id="1640" name="Picture 16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1886236"/>
              <a:ext cx="802405" cy="346628"/>
            </a:xfrm>
            <a:prstGeom prst="rect">
              <a:avLst/>
            </a:prstGeom>
          </p:spPr>
        </p:pic>
        <p:pic>
          <p:nvPicPr>
            <p:cNvPr id="1641" name="Picture 16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1886236"/>
              <a:ext cx="802405" cy="346628"/>
            </a:xfrm>
            <a:prstGeom prst="rect">
              <a:avLst/>
            </a:prstGeom>
          </p:spPr>
        </p:pic>
        <p:pic>
          <p:nvPicPr>
            <p:cNvPr id="1652" name="Picture 16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080130"/>
              <a:ext cx="802405" cy="346628"/>
            </a:xfrm>
            <a:prstGeom prst="rect">
              <a:avLst/>
            </a:prstGeom>
          </p:spPr>
        </p:pic>
        <p:pic>
          <p:nvPicPr>
            <p:cNvPr id="1653" name="Picture 16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080130"/>
              <a:ext cx="802405" cy="346628"/>
            </a:xfrm>
            <a:prstGeom prst="rect">
              <a:avLst/>
            </a:prstGeom>
          </p:spPr>
        </p:pic>
        <p:pic>
          <p:nvPicPr>
            <p:cNvPr id="1654" name="Picture 16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2682166"/>
              <a:ext cx="802405" cy="346628"/>
            </a:xfrm>
            <a:prstGeom prst="rect">
              <a:avLst/>
            </a:prstGeom>
          </p:spPr>
        </p:pic>
        <p:pic>
          <p:nvPicPr>
            <p:cNvPr id="1655" name="Picture 16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682166"/>
              <a:ext cx="802405" cy="346628"/>
            </a:xfrm>
            <a:prstGeom prst="rect">
              <a:avLst/>
            </a:prstGeom>
          </p:spPr>
        </p:pic>
        <p:pic>
          <p:nvPicPr>
            <p:cNvPr id="1662" name="Picture 16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4675556"/>
              <a:ext cx="802405" cy="346628"/>
            </a:xfrm>
            <a:prstGeom prst="rect">
              <a:avLst/>
            </a:prstGeom>
          </p:spPr>
        </p:pic>
        <p:pic>
          <p:nvPicPr>
            <p:cNvPr id="1666" name="Picture 16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4277590"/>
              <a:ext cx="802405" cy="346628"/>
            </a:xfrm>
            <a:prstGeom prst="rect">
              <a:avLst/>
            </a:prstGeom>
          </p:spPr>
        </p:pic>
        <p:pic>
          <p:nvPicPr>
            <p:cNvPr id="1671" name="Picture 16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5459484"/>
              <a:ext cx="802405" cy="346628"/>
            </a:xfrm>
            <a:prstGeom prst="rect">
              <a:avLst/>
            </a:prstGeom>
          </p:spPr>
        </p:pic>
        <p:pic>
          <p:nvPicPr>
            <p:cNvPr id="1673" name="Picture 16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5061519"/>
              <a:ext cx="802405" cy="346628"/>
            </a:xfrm>
            <a:prstGeom prst="rect">
              <a:avLst/>
            </a:prstGeom>
          </p:spPr>
        </p:pic>
        <p:pic>
          <p:nvPicPr>
            <p:cNvPr id="1676" name="Picture 16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6258980"/>
              <a:ext cx="802405" cy="346628"/>
            </a:xfrm>
            <a:prstGeom prst="rect">
              <a:avLst/>
            </a:prstGeom>
          </p:spPr>
        </p:pic>
        <p:pic>
          <p:nvPicPr>
            <p:cNvPr id="1677" name="Picture 16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6258980"/>
              <a:ext cx="802405" cy="346628"/>
            </a:xfrm>
            <a:prstGeom prst="rect">
              <a:avLst/>
            </a:prstGeom>
          </p:spPr>
        </p:pic>
        <p:pic>
          <p:nvPicPr>
            <p:cNvPr id="1678" name="Picture 16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6258980"/>
              <a:ext cx="802405" cy="346628"/>
            </a:xfrm>
            <a:prstGeom prst="rect">
              <a:avLst/>
            </a:prstGeom>
          </p:spPr>
        </p:pic>
        <p:pic>
          <p:nvPicPr>
            <p:cNvPr id="1679" name="Picture 16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6258980"/>
              <a:ext cx="802405" cy="346628"/>
            </a:xfrm>
            <a:prstGeom prst="rect">
              <a:avLst/>
            </a:prstGeom>
          </p:spPr>
        </p:pic>
        <p:pic>
          <p:nvPicPr>
            <p:cNvPr id="1680" name="Picture 16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5861014"/>
              <a:ext cx="802405" cy="346628"/>
            </a:xfrm>
            <a:prstGeom prst="rect">
              <a:avLst/>
            </a:prstGeom>
          </p:spPr>
        </p:pic>
        <p:pic>
          <p:nvPicPr>
            <p:cNvPr id="1681" name="Picture 16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5861014"/>
              <a:ext cx="802405" cy="346628"/>
            </a:xfrm>
            <a:prstGeom prst="rect">
              <a:avLst/>
            </a:prstGeom>
          </p:spPr>
        </p:pic>
        <p:pic>
          <p:nvPicPr>
            <p:cNvPr id="1682" name="Picture 16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5861014"/>
              <a:ext cx="802405" cy="346628"/>
            </a:xfrm>
            <a:prstGeom prst="rect">
              <a:avLst/>
            </a:prstGeom>
          </p:spPr>
        </p:pic>
        <p:pic>
          <p:nvPicPr>
            <p:cNvPr id="1683" name="Picture 16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5861014"/>
              <a:ext cx="802405" cy="346628"/>
            </a:xfrm>
            <a:prstGeom prst="rect">
              <a:avLst/>
            </a:prstGeom>
          </p:spPr>
        </p:pic>
        <p:pic>
          <p:nvPicPr>
            <p:cNvPr id="1684" name="Picture 16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3876060"/>
              <a:ext cx="802405" cy="346628"/>
            </a:xfrm>
            <a:prstGeom prst="rect">
              <a:avLst/>
            </a:prstGeom>
          </p:spPr>
        </p:pic>
        <p:pic>
          <p:nvPicPr>
            <p:cNvPr id="1685" name="Picture 16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3478095"/>
              <a:ext cx="802405" cy="346628"/>
            </a:xfrm>
            <a:prstGeom prst="rect">
              <a:avLst/>
            </a:prstGeom>
          </p:spPr>
        </p:pic>
        <p:pic>
          <p:nvPicPr>
            <p:cNvPr id="1686" name="Picture 16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4675556"/>
              <a:ext cx="802405" cy="346628"/>
            </a:xfrm>
            <a:prstGeom prst="rect">
              <a:avLst/>
            </a:prstGeom>
          </p:spPr>
        </p:pic>
        <p:pic>
          <p:nvPicPr>
            <p:cNvPr id="1687" name="Picture 16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4277590"/>
              <a:ext cx="802405" cy="346628"/>
            </a:xfrm>
            <a:prstGeom prst="rect">
              <a:avLst/>
            </a:prstGeom>
          </p:spPr>
        </p:pic>
        <p:pic>
          <p:nvPicPr>
            <p:cNvPr id="1688" name="Picture 16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5459484"/>
              <a:ext cx="802405" cy="346628"/>
            </a:xfrm>
            <a:prstGeom prst="rect">
              <a:avLst/>
            </a:prstGeom>
          </p:spPr>
        </p:pic>
        <p:pic>
          <p:nvPicPr>
            <p:cNvPr id="1689" name="Picture 16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5061519"/>
              <a:ext cx="802405" cy="346628"/>
            </a:xfrm>
            <a:prstGeom prst="rect">
              <a:avLst/>
            </a:prstGeom>
          </p:spPr>
        </p:pic>
      </p:grpSp>
    </p:spTree>
    <p:extLst>
      <p:ext uri="{BB962C8B-B14F-4D97-AF65-F5344CB8AC3E}">
        <p14:creationId xmlns:p14="http://schemas.microsoft.com/office/powerpoint/2010/main" val="378116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80"/>
                                        </p:tgtEl>
                                        <p:attrNameLst>
                                          <p:attrName>style.visibility</p:attrName>
                                        </p:attrNameLst>
                                      </p:cBhvr>
                                      <p:to>
                                        <p:strVal val="visible"/>
                                      </p:to>
                                    </p:set>
                                    <p:animEffect transition="in" filter="fade">
                                      <p:cBhvr>
                                        <p:cTn id="7" dur="2000"/>
                                        <p:tgtEl>
                                          <p:spTgt spid="1280"/>
                                        </p:tgtEl>
                                      </p:cBhvr>
                                    </p:animEffect>
                                    <p:anim calcmode="lin" valueType="num">
                                      <p:cBhvr>
                                        <p:cTn id="8" dur="2000" fill="hold"/>
                                        <p:tgtEl>
                                          <p:spTgt spid="1280"/>
                                        </p:tgtEl>
                                        <p:attrNameLst>
                                          <p:attrName>ppt_x</p:attrName>
                                        </p:attrNameLst>
                                      </p:cBhvr>
                                      <p:tavLst>
                                        <p:tav tm="0">
                                          <p:val>
                                            <p:strVal val="#ppt_x"/>
                                          </p:val>
                                        </p:tav>
                                        <p:tav tm="100000">
                                          <p:val>
                                            <p:strVal val="#ppt_x"/>
                                          </p:val>
                                        </p:tav>
                                      </p:tavLst>
                                    </p:anim>
                                    <p:anim calcmode="lin" valueType="num">
                                      <p:cBhvr>
                                        <p:cTn id="9" dur="2000" fill="hold"/>
                                        <p:tgtEl>
                                          <p:spTgt spid="128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par>
                          <p:cTn id="13" fill="hold">
                            <p:stCondLst>
                              <p:cond delay="2000"/>
                            </p:stCondLst>
                            <p:childTnLst>
                              <p:par>
                                <p:cTn id="14" presetID="10" presetClass="entr" presetSubtype="0" fill="hold" nodeType="afterEffect">
                                  <p:stCondLst>
                                    <p:cond delay="500"/>
                                  </p:stCondLst>
                                  <p:childTnLst>
                                    <p:set>
                                      <p:cBhvr>
                                        <p:cTn id="15" dur="1" fill="hold">
                                          <p:stCondLst>
                                            <p:cond delay="0"/>
                                          </p:stCondLst>
                                        </p:cTn>
                                        <p:tgtEl>
                                          <p:spTgt spid="1661"/>
                                        </p:tgtEl>
                                        <p:attrNameLst>
                                          <p:attrName>style.visibility</p:attrName>
                                        </p:attrNameLst>
                                      </p:cBhvr>
                                      <p:to>
                                        <p:strVal val="visible"/>
                                      </p:to>
                                    </p:set>
                                    <p:animEffect transition="in" filter="fade">
                                      <p:cBhvr>
                                        <p:cTn id="16" dur="750"/>
                                        <p:tgtEl>
                                          <p:spTgt spid="1661"/>
                                        </p:tgtEl>
                                      </p:cBhvr>
                                    </p:animEffect>
                                  </p:childTnLst>
                                </p:cTn>
                              </p:par>
                            </p:childTnLst>
                          </p:cTn>
                        </p:par>
                        <p:par>
                          <p:cTn id="17" fill="hold">
                            <p:stCondLst>
                              <p:cond delay="3250"/>
                            </p:stCondLst>
                            <p:childTnLst>
                              <p:par>
                                <p:cTn id="18" presetID="10" presetClass="entr" presetSubtype="0" fill="hold" nodeType="afterEffect">
                                  <p:stCondLst>
                                    <p:cond delay="0"/>
                                  </p:stCondLst>
                                  <p:childTnLst>
                                    <p:set>
                                      <p:cBhvr>
                                        <p:cTn id="19" dur="1" fill="hold">
                                          <p:stCondLst>
                                            <p:cond delay="0"/>
                                          </p:stCondLst>
                                        </p:cTn>
                                        <p:tgtEl>
                                          <p:spTgt spid="1660"/>
                                        </p:tgtEl>
                                        <p:attrNameLst>
                                          <p:attrName>style.visibility</p:attrName>
                                        </p:attrNameLst>
                                      </p:cBhvr>
                                      <p:to>
                                        <p:strVal val="visible"/>
                                      </p:to>
                                    </p:set>
                                    <p:animEffect transition="in" filter="fade">
                                      <p:cBhvr>
                                        <p:cTn id="20" dur="250"/>
                                        <p:tgtEl>
                                          <p:spTgt spid="1660"/>
                                        </p:tgtEl>
                                      </p:cBhvr>
                                    </p:animEffect>
                                  </p:childTnLst>
                                </p:cTn>
                              </p:par>
                              <p:par>
                                <p:cTn id="21" presetID="10" presetClass="entr" presetSubtype="0" fill="hold" nodeType="withEffect">
                                  <p:stCondLst>
                                    <p:cond delay="10"/>
                                  </p:stCondLst>
                                  <p:childTnLst>
                                    <p:set>
                                      <p:cBhvr>
                                        <p:cTn id="22" dur="1" fill="hold">
                                          <p:stCondLst>
                                            <p:cond delay="0"/>
                                          </p:stCondLst>
                                        </p:cTn>
                                        <p:tgtEl>
                                          <p:spTgt spid="1664"/>
                                        </p:tgtEl>
                                        <p:attrNameLst>
                                          <p:attrName>style.visibility</p:attrName>
                                        </p:attrNameLst>
                                      </p:cBhvr>
                                      <p:to>
                                        <p:strVal val="visible"/>
                                      </p:to>
                                    </p:set>
                                    <p:animEffect transition="in" filter="fade">
                                      <p:cBhvr>
                                        <p:cTn id="23" dur="250"/>
                                        <p:tgtEl>
                                          <p:spTgt spid="1664"/>
                                        </p:tgtEl>
                                      </p:cBhvr>
                                    </p:animEffect>
                                  </p:childTnLst>
                                </p:cTn>
                              </p:par>
                              <p:par>
                                <p:cTn id="24" presetID="10" presetClass="entr" presetSubtype="0" fill="hold" nodeType="withEffect">
                                  <p:stCondLst>
                                    <p:cond delay="100"/>
                                  </p:stCondLst>
                                  <p:childTnLst>
                                    <p:set>
                                      <p:cBhvr>
                                        <p:cTn id="25" dur="1" fill="hold">
                                          <p:stCondLst>
                                            <p:cond delay="0"/>
                                          </p:stCondLst>
                                        </p:cTn>
                                        <p:tgtEl>
                                          <p:spTgt spid="1663"/>
                                        </p:tgtEl>
                                        <p:attrNameLst>
                                          <p:attrName>style.visibility</p:attrName>
                                        </p:attrNameLst>
                                      </p:cBhvr>
                                      <p:to>
                                        <p:strVal val="visible"/>
                                      </p:to>
                                    </p:set>
                                    <p:animEffect transition="in" filter="fade">
                                      <p:cBhvr>
                                        <p:cTn id="26" dur="250"/>
                                        <p:tgtEl>
                                          <p:spTgt spid="1663"/>
                                        </p:tgtEl>
                                      </p:cBhvr>
                                    </p:animEffect>
                                  </p:childTnLst>
                                </p:cTn>
                              </p:par>
                              <p:par>
                                <p:cTn id="27" presetID="10" presetClass="entr" presetSubtype="0" fill="hold" nodeType="withEffect">
                                  <p:stCondLst>
                                    <p:cond delay="150"/>
                                  </p:stCondLst>
                                  <p:childTnLst>
                                    <p:set>
                                      <p:cBhvr>
                                        <p:cTn id="28" dur="1" fill="hold">
                                          <p:stCondLst>
                                            <p:cond delay="0"/>
                                          </p:stCondLst>
                                        </p:cTn>
                                        <p:tgtEl>
                                          <p:spTgt spid="1668"/>
                                        </p:tgtEl>
                                        <p:attrNameLst>
                                          <p:attrName>style.visibility</p:attrName>
                                        </p:attrNameLst>
                                      </p:cBhvr>
                                      <p:to>
                                        <p:strVal val="visible"/>
                                      </p:to>
                                    </p:set>
                                    <p:animEffect transition="in" filter="fade">
                                      <p:cBhvr>
                                        <p:cTn id="29" dur="250"/>
                                        <p:tgtEl>
                                          <p:spTgt spid="1668"/>
                                        </p:tgtEl>
                                      </p:cBhvr>
                                    </p:animEffect>
                                  </p:childTnLst>
                                </p:cTn>
                              </p:par>
                              <p:par>
                                <p:cTn id="30" presetID="10" presetClass="entr" presetSubtype="0" fill="hold" nodeType="withEffect">
                                  <p:stCondLst>
                                    <p:cond delay="200"/>
                                  </p:stCondLst>
                                  <p:childTnLst>
                                    <p:set>
                                      <p:cBhvr>
                                        <p:cTn id="31" dur="1" fill="hold">
                                          <p:stCondLst>
                                            <p:cond delay="0"/>
                                          </p:stCondLst>
                                        </p:cTn>
                                        <p:tgtEl>
                                          <p:spTgt spid="1669"/>
                                        </p:tgtEl>
                                        <p:attrNameLst>
                                          <p:attrName>style.visibility</p:attrName>
                                        </p:attrNameLst>
                                      </p:cBhvr>
                                      <p:to>
                                        <p:strVal val="visible"/>
                                      </p:to>
                                    </p:set>
                                    <p:animEffect transition="in" filter="fade">
                                      <p:cBhvr>
                                        <p:cTn id="32" dur="250"/>
                                        <p:tgtEl>
                                          <p:spTgt spid="1669"/>
                                        </p:tgtEl>
                                      </p:cBhvr>
                                    </p:animEffect>
                                  </p:childTnLst>
                                </p:cTn>
                              </p:par>
                              <p:par>
                                <p:cTn id="33" presetID="10" presetClass="entr" presetSubtype="0" fill="hold" nodeType="withEffect">
                                  <p:stCondLst>
                                    <p:cond delay="250"/>
                                  </p:stCondLst>
                                  <p:childTnLst>
                                    <p:set>
                                      <p:cBhvr>
                                        <p:cTn id="34" dur="1" fill="hold">
                                          <p:stCondLst>
                                            <p:cond delay="0"/>
                                          </p:stCondLst>
                                        </p:cTn>
                                        <p:tgtEl>
                                          <p:spTgt spid="1667"/>
                                        </p:tgtEl>
                                        <p:attrNameLst>
                                          <p:attrName>style.visibility</p:attrName>
                                        </p:attrNameLst>
                                      </p:cBhvr>
                                      <p:to>
                                        <p:strVal val="visible"/>
                                      </p:to>
                                    </p:set>
                                    <p:animEffect transition="in" filter="fade">
                                      <p:cBhvr>
                                        <p:cTn id="35" dur="250"/>
                                        <p:tgtEl>
                                          <p:spTgt spid="1667"/>
                                        </p:tgtEl>
                                      </p:cBhvr>
                                    </p:animEffect>
                                  </p:childTnLst>
                                </p:cTn>
                              </p:par>
                              <p:par>
                                <p:cTn id="36" presetID="10" presetClass="entr" presetSubtype="0" fill="hold" nodeType="withEffect">
                                  <p:stCondLst>
                                    <p:cond delay="300"/>
                                  </p:stCondLst>
                                  <p:childTnLst>
                                    <p:set>
                                      <p:cBhvr>
                                        <p:cTn id="37" dur="1" fill="hold">
                                          <p:stCondLst>
                                            <p:cond delay="0"/>
                                          </p:stCondLst>
                                        </p:cTn>
                                        <p:tgtEl>
                                          <p:spTgt spid="1665"/>
                                        </p:tgtEl>
                                        <p:attrNameLst>
                                          <p:attrName>style.visibility</p:attrName>
                                        </p:attrNameLst>
                                      </p:cBhvr>
                                      <p:to>
                                        <p:strVal val="visible"/>
                                      </p:to>
                                    </p:set>
                                    <p:animEffect transition="in" filter="fade">
                                      <p:cBhvr>
                                        <p:cTn id="38" dur="250"/>
                                        <p:tgtEl>
                                          <p:spTgt spid="1665"/>
                                        </p:tgtEl>
                                      </p:cBhvr>
                                    </p:animEffect>
                                  </p:childTnLst>
                                </p:cTn>
                              </p:par>
                              <p:par>
                                <p:cTn id="39" presetID="10" presetClass="entr" presetSubtype="0" fill="hold" nodeType="withEffect">
                                  <p:stCondLst>
                                    <p:cond delay="350"/>
                                  </p:stCondLst>
                                  <p:childTnLst>
                                    <p:set>
                                      <p:cBhvr>
                                        <p:cTn id="40" dur="1" fill="hold">
                                          <p:stCondLst>
                                            <p:cond delay="0"/>
                                          </p:stCondLst>
                                        </p:cTn>
                                        <p:tgtEl>
                                          <p:spTgt spid="1604"/>
                                        </p:tgtEl>
                                        <p:attrNameLst>
                                          <p:attrName>style.visibility</p:attrName>
                                        </p:attrNameLst>
                                      </p:cBhvr>
                                      <p:to>
                                        <p:strVal val="visible"/>
                                      </p:to>
                                    </p:set>
                                    <p:animEffect transition="in" filter="fade">
                                      <p:cBhvr>
                                        <p:cTn id="41" dur="250"/>
                                        <p:tgtEl>
                                          <p:spTgt spid="1604"/>
                                        </p:tgtEl>
                                      </p:cBhvr>
                                    </p:animEffect>
                                  </p:childTnLst>
                                </p:cTn>
                              </p:par>
                              <p:par>
                                <p:cTn id="42" presetID="10" presetClass="entr" presetSubtype="0" fill="hold" nodeType="withEffect">
                                  <p:stCondLst>
                                    <p:cond delay="400"/>
                                  </p:stCondLst>
                                  <p:childTnLst>
                                    <p:set>
                                      <p:cBhvr>
                                        <p:cTn id="43" dur="1" fill="hold">
                                          <p:stCondLst>
                                            <p:cond delay="0"/>
                                          </p:stCondLst>
                                        </p:cTn>
                                        <p:tgtEl>
                                          <p:spTgt spid="1605"/>
                                        </p:tgtEl>
                                        <p:attrNameLst>
                                          <p:attrName>style.visibility</p:attrName>
                                        </p:attrNameLst>
                                      </p:cBhvr>
                                      <p:to>
                                        <p:strVal val="visible"/>
                                      </p:to>
                                    </p:set>
                                    <p:animEffect transition="in" filter="fade">
                                      <p:cBhvr>
                                        <p:cTn id="44" dur="250"/>
                                        <p:tgtEl>
                                          <p:spTgt spid="1605"/>
                                        </p:tgtEl>
                                      </p:cBhvr>
                                    </p:animEffect>
                                  </p:childTnLst>
                                </p:cTn>
                              </p:par>
                              <p:par>
                                <p:cTn id="45" presetID="10" presetClass="entr" presetSubtype="0" fill="hold" nodeType="withEffect">
                                  <p:stCondLst>
                                    <p:cond delay="400"/>
                                  </p:stCondLst>
                                  <p:childTnLst>
                                    <p:set>
                                      <p:cBhvr>
                                        <p:cTn id="46" dur="1" fill="hold">
                                          <p:stCondLst>
                                            <p:cond delay="0"/>
                                          </p:stCondLst>
                                        </p:cTn>
                                        <p:tgtEl>
                                          <p:spTgt spid="1611"/>
                                        </p:tgtEl>
                                        <p:attrNameLst>
                                          <p:attrName>style.visibility</p:attrName>
                                        </p:attrNameLst>
                                      </p:cBhvr>
                                      <p:to>
                                        <p:strVal val="visible"/>
                                      </p:to>
                                    </p:set>
                                    <p:animEffect transition="in" filter="fade">
                                      <p:cBhvr>
                                        <p:cTn id="47" dur="250"/>
                                        <p:tgtEl>
                                          <p:spTgt spid="1611"/>
                                        </p:tgtEl>
                                      </p:cBhvr>
                                    </p:animEffect>
                                  </p:childTnLst>
                                </p:cTn>
                              </p:par>
                              <p:par>
                                <p:cTn id="48" presetID="10" presetClass="entr" presetSubtype="0" fill="hold" nodeType="withEffect">
                                  <p:stCondLst>
                                    <p:cond delay="500"/>
                                  </p:stCondLst>
                                  <p:childTnLst>
                                    <p:set>
                                      <p:cBhvr>
                                        <p:cTn id="49" dur="1" fill="hold">
                                          <p:stCondLst>
                                            <p:cond delay="0"/>
                                          </p:stCondLst>
                                        </p:cTn>
                                        <p:tgtEl>
                                          <p:spTgt spid="1610"/>
                                        </p:tgtEl>
                                        <p:attrNameLst>
                                          <p:attrName>style.visibility</p:attrName>
                                        </p:attrNameLst>
                                      </p:cBhvr>
                                      <p:to>
                                        <p:strVal val="visible"/>
                                      </p:to>
                                    </p:set>
                                    <p:animEffect transition="in" filter="fade">
                                      <p:cBhvr>
                                        <p:cTn id="50" dur="250"/>
                                        <p:tgtEl>
                                          <p:spTgt spid="1610"/>
                                        </p:tgtEl>
                                      </p:cBhvr>
                                    </p:animEffect>
                                  </p:childTnLst>
                                </p:cTn>
                              </p:par>
                              <p:par>
                                <p:cTn id="51" presetID="10" presetClass="entr" presetSubtype="0" fill="hold" nodeType="withEffect">
                                  <p:stCondLst>
                                    <p:cond delay="550"/>
                                  </p:stCondLst>
                                  <p:childTnLst>
                                    <p:set>
                                      <p:cBhvr>
                                        <p:cTn id="52" dur="1" fill="hold">
                                          <p:stCondLst>
                                            <p:cond delay="0"/>
                                          </p:stCondLst>
                                        </p:cTn>
                                        <p:tgtEl>
                                          <p:spTgt spid="1609"/>
                                        </p:tgtEl>
                                        <p:attrNameLst>
                                          <p:attrName>style.visibility</p:attrName>
                                        </p:attrNameLst>
                                      </p:cBhvr>
                                      <p:to>
                                        <p:strVal val="visible"/>
                                      </p:to>
                                    </p:set>
                                    <p:animEffect transition="in" filter="fade">
                                      <p:cBhvr>
                                        <p:cTn id="53" dur="250"/>
                                        <p:tgtEl>
                                          <p:spTgt spid="1609"/>
                                        </p:tgtEl>
                                      </p:cBhvr>
                                    </p:animEffect>
                                  </p:childTnLst>
                                </p:cTn>
                              </p:par>
                              <p:par>
                                <p:cTn id="54" presetID="10" presetClass="entr" presetSubtype="0" fill="hold" nodeType="withEffect">
                                  <p:stCondLst>
                                    <p:cond delay="600"/>
                                  </p:stCondLst>
                                  <p:childTnLst>
                                    <p:set>
                                      <p:cBhvr>
                                        <p:cTn id="55" dur="1" fill="hold">
                                          <p:stCondLst>
                                            <p:cond delay="0"/>
                                          </p:stCondLst>
                                        </p:cTn>
                                        <p:tgtEl>
                                          <p:spTgt spid="1608"/>
                                        </p:tgtEl>
                                        <p:attrNameLst>
                                          <p:attrName>style.visibility</p:attrName>
                                        </p:attrNameLst>
                                      </p:cBhvr>
                                      <p:to>
                                        <p:strVal val="visible"/>
                                      </p:to>
                                    </p:set>
                                    <p:animEffect transition="in" filter="fade">
                                      <p:cBhvr>
                                        <p:cTn id="56" dur="250"/>
                                        <p:tgtEl>
                                          <p:spTgt spid="1608"/>
                                        </p:tgtEl>
                                      </p:cBhvr>
                                    </p:animEffect>
                                  </p:childTnLst>
                                </p:cTn>
                              </p:par>
                              <p:par>
                                <p:cTn id="57" presetID="10" presetClass="entr" presetSubtype="0" fill="hold" nodeType="withEffect">
                                  <p:stCondLst>
                                    <p:cond delay="650"/>
                                  </p:stCondLst>
                                  <p:childTnLst>
                                    <p:set>
                                      <p:cBhvr>
                                        <p:cTn id="58" dur="1" fill="hold">
                                          <p:stCondLst>
                                            <p:cond delay="0"/>
                                          </p:stCondLst>
                                        </p:cTn>
                                        <p:tgtEl>
                                          <p:spTgt spid="1649"/>
                                        </p:tgtEl>
                                        <p:attrNameLst>
                                          <p:attrName>style.visibility</p:attrName>
                                        </p:attrNameLst>
                                      </p:cBhvr>
                                      <p:to>
                                        <p:strVal val="visible"/>
                                      </p:to>
                                    </p:set>
                                    <p:animEffect transition="in" filter="fade">
                                      <p:cBhvr>
                                        <p:cTn id="59" dur="250"/>
                                        <p:tgtEl>
                                          <p:spTgt spid="1649"/>
                                        </p:tgtEl>
                                      </p:cBhvr>
                                    </p:animEffect>
                                  </p:childTnLst>
                                </p:cTn>
                              </p:par>
                            </p:childTnLst>
                          </p:cTn>
                        </p:par>
                        <p:par>
                          <p:cTn id="60" fill="hold">
                            <p:stCondLst>
                              <p:cond delay="4150"/>
                            </p:stCondLst>
                            <p:childTnLst>
                              <p:par>
                                <p:cTn id="61" presetID="10" presetClass="entr" presetSubtype="0" fill="hold"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par>
                                <p:cTn id="64" presetID="10" presetClass="entr" presetSubtype="0" fill="hold" nodeType="withEffect">
                                  <p:stCondLst>
                                    <p:cond delay="25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par>
                                <p:cTn id="67" presetID="10" presetClass="entr" presetSubtype="0" fill="hold" nodeType="withEffect">
                                  <p:stCondLst>
                                    <p:cond delay="500"/>
                                  </p:stCondLst>
                                  <p:childTnLst>
                                    <p:set>
                                      <p:cBhvr>
                                        <p:cTn id="68" dur="1" fill="hold">
                                          <p:stCondLst>
                                            <p:cond delay="0"/>
                                          </p:stCondLst>
                                        </p:cTn>
                                        <p:tgtEl>
                                          <p:spTgt spid="114"/>
                                        </p:tgtEl>
                                        <p:attrNameLst>
                                          <p:attrName>style.visibility</p:attrName>
                                        </p:attrNameLst>
                                      </p:cBhvr>
                                      <p:to>
                                        <p:strVal val="visible"/>
                                      </p:to>
                                    </p:set>
                                    <p:animEffect transition="in" filter="fade">
                                      <p:cBhvr>
                                        <p:cTn id="69" dur="250"/>
                                        <p:tgtEl>
                                          <p:spTgt spid="114"/>
                                        </p:tgtEl>
                                      </p:cBhvr>
                                    </p:animEffect>
                                  </p:childTnLst>
                                </p:cTn>
                              </p:par>
                            </p:childTnLst>
                          </p:cTn>
                        </p:par>
                        <p:par>
                          <p:cTn id="70" fill="hold">
                            <p:stCondLst>
                              <p:cond delay="4900"/>
                            </p:stCondLst>
                            <p:childTnLst>
                              <p:par>
                                <p:cTn id="71" presetID="10" presetClass="entr" presetSubtype="0" fill="hold" nodeType="afterEffect">
                                  <p:stCondLst>
                                    <p:cond delay="0"/>
                                  </p:stCondLst>
                                  <p:childTnLst>
                                    <p:set>
                                      <p:cBhvr>
                                        <p:cTn id="72" dur="1" fill="hold">
                                          <p:stCondLst>
                                            <p:cond delay="0"/>
                                          </p:stCondLst>
                                        </p:cTn>
                                        <p:tgtEl>
                                          <p:spTgt spid="1645"/>
                                        </p:tgtEl>
                                        <p:attrNameLst>
                                          <p:attrName>style.visibility</p:attrName>
                                        </p:attrNameLst>
                                      </p:cBhvr>
                                      <p:to>
                                        <p:strVal val="visible"/>
                                      </p:to>
                                    </p:set>
                                    <p:animEffect transition="in" filter="fade">
                                      <p:cBhvr>
                                        <p:cTn id="73" dur="250"/>
                                        <p:tgtEl>
                                          <p:spTgt spid="1645"/>
                                        </p:tgtEl>
                                      </p:cBhvr>
                                    </p:animEffect>
                                  </p:childTnLst>
                                </p:cTn>
                              </p:par>
                            </p:childTnLst>
                          </p:cTn>
                        </p:par>
                        <p:par>
                          <p:cTn id="74" fill="hold">
                            <p:stCondLst>
                              <p:cond delay="5150"/>
                            </p:stCondLst>
                            <p:childTnLst>
                              <p:par>
                                <p:cTn id="75" presetID="10" presetClass="entr" presetSubtype="0" fill="hold" nodeType="afterEffect">
                                  <p:stCondLst>
                                    <p:cond delay="0"/>
                                  </p:stCondLst>
                                  <p:childTnLst>
                                    <p:set>
                                      <p:cBhvr>
                                        <p:cTn id="76" dur="1" fill="hold">
                                          <p:stCondLst>
                                            <p:cond delay="0"/>
                                          </p:stCondLst>
                                        </p:cTn>
                                        <p:tgtEl>
                                          <p:spTgt spid="1644"/>
                                        </p:tgtEl>
                                        <p:attrNameLst>
                                          <p:attrName>style.visibility</p:attrName>
                                        </p:attrNameLst>
                                      </p:cBhvr>
                                      <p:to>
                                        <p:strVal val="visible"/>
                                      </p:to>
                                    </p:set>
                                    <p:animEffect transition="in" filter="fade">
                                      <p:cBhvr>
                                        <p:cTn id="77" dur="500"/>
                                        <p:tgtEl>
                                          <p:spTgt spid="1644"/>
                                        </p:tgtEl>
                                      </p:cBhvr>
                                    </p:animEffect>
                                  </p:childTnLst>
                                </p:cTn>
                              </p:par>
                              <p:par>
                                <p:cTn id="78" presetID="10" presetClass="entr" presetSubtype="0" fill="hold" nodeType="withEffect">
                                  <p:stCondLst>
                                    <p:cond delay="250"/>
                                  </p:stCondLst>
                                  <p:childTnLst>
                                    <p:set>
                                      <p:cBhvr>
                                        <p:cTn id="79" dur="1" fill="hold">
                                          <p:stCondLst>
                                            <p:cond delay="0"/>
                                          </p:stCondLst>
                                        </p:cTn>
                                        <p:tgtEl>
                                          <p:spTgt spid="1647"/>
                                        </p:tgtEl>
                                        <p:attrNameLst>
                                          <p:attrName>style.visibility</p:attrName>
                                        </p:attrNameLst>
                                      </p:cBhvr>
                                      <p:to>
                                        <p:strVal val="visible"/>
                                      </p:to>
                                    </p:set>
                                    <p:animEffect transition="in" filter="fade">
                                      <p:cBhvr>
                                        <p:cTn id="80" dur="750"/>
                                        <p:tgtEl>
                                          <p:spTgt spid="1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1964" y="-1345817"/>
            <a:ext cx="12971217" cy="8486509"/>
            <a:chOff x="-278913" y="-1319548"/>
            <a:chExt cx="12718034" cy="8320862"/>
          </a:xfrm>
        </p:grpSpPr>
        <p:grpSp>
          <p:nvGrpSpPr>
            <p:cNvPr id="15" name="Group 14"/>
            <p:cNvGrpSpPr/>
            <p:nvPr/>
          </p:nvGrpSpPr>
          <p:grpSpPr>
            <a:xfrm>
              <a:off x="-278913" y="-1319548"/>
              <a:ext cx="12718034" cy="8320862"/>
              <a:chOff x="-278913" y="-1319548"/>
              <a:chExt cx="12718034" cy="8320862"/>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476206"/>
                <a:ext cx="802407" cy="346630"/>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476206"/>
                <a:ext cx="802407" cy="346630"/>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476206"/>
                <a:ext cx="802407" cy="346630"/>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476206"/>
                <a:ext cx="802407" cy="346630"/>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476206"/>
                <a:ext cx="802407" cy="346630"/>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476206"/>
                <a:ext cx="802407" cy="346630"/>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877164"/>
                <a:ext cx="802407" cy="346630"/>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877164"/>
                <a:ext cx="802407" cy="346630"/>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877164"/>
                <a:ext cx="802407" cy="346630"/>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3877164"/>
                <a:ext cx="802407" cy="346630"/>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877164"/>
                <a:ext cx="802407" cy="346630"/>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877164"/>
                <a:ext cx="802407" cy="346630"/>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877164"/>
                <a:ext cx="802407" cy="346630"/>
              </a:xfrm>
              <a:prstGeom prst="rect">
                <a:avLst/>
              </a:prstGeom>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877164"/>
                <a:ext cx="802407" cy="346630"/>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4278120"/>
                <a:ext cx="802407" cy="346630"/>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4278120"/>
                <a:ext cx="802407" cy="346630"/>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4278120"/>
                <a:ext cx="802407" cy="346630"/>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4278120"/>
                <a:ext cx="802407" cy="346630"/>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4278120"/>
                <a:ext cx="802407" cy="346630"/>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4278120"/>
                <a:ext cx="802407" cy="346630"/>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4278120"/>
                <a:ext cx="802407" cy="346630"/>
              </a:xfrm>
              <a:prstGeom prst="rect">
                <a:avLst/>
              </a:prstGeom>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4278120"/>
                <a:ext cx="802407" cy="346630"/>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3476593"/>
                <a:ext cx="802407" cy="346629"/>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476593"/>
                <a:ext cx="802407" cy="346630"/>
              </a:xfrm>
              <a:prstGeom prst="rect">
                <a:avLst/>
              </a:prstGeom>
            </p:spPr>
          </p:pic>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476206"/>
                <a:ext cx="802407" cy="346630"/>
              </a:xfrm>
              <a:prstGeom prst="rect">
                <a:avLst/>
              </a:prstGeom>
            </p:spPr>
          </p:pic>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476206"/>
                <a:ext cx="802407" cy="346630"/>
              </a:xfrm>
              <a:prstGeom prst="rect">
                <a:avLst/>
              </a:prstGeom>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877164"/>
                <a:ext cx="802407" cy="346630"/>
              </a:xfrm>
              <a:prstGeom prst="rect">
                <a:avLst/>
              </a:prstGeom>
            </p:spPr>
          </p:pic>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877164"/>
                <a:ext cx="802407" cy="346630"/>
              </a:xfrm>
              <a:prstGeom prst="rect">
                <a:avLst/>
              </a:prstGeom>
            </p:spPr>
          </p:pic>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877164"/>
                <a:ext cx="802407" cy="346630"/>
              </a:xfrm>
              <a:prstGeom prst="rect">
                <a:avLst/>
              </a:prstGeom>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4278120"/>
                <a:ext cx="802407" cy="346630"/>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4278120"/>
                <a:ext cx="802407" cy="346630"/>
              </a:xfrm>
              <a:prstGeom prst="rect">
                <a:avLst/>
              </a:prstGeom>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4278120"/>
                <a:ext cx="802407" cy="346630"/>
              </a:xfrm>
              <a:prstGeom prst="rect">
                <a:avLst/>
              </a:prstGeom>
            </p:spPr>
          </p:pic>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476593"/>
                <a:ext cx="802407" cy="346630"/>
              </a:xfrm>
              <a:prstGeom prst="rect">
                <a:avLst/>
              </a:prstGeom>
            </p:spPr>
          </p:pic>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282854"/>
                <a:ext cx="802407" cy="346630"/>
              </a:xfrm>
              <a:prstGeom prst="rect">
                <a:avLst/>
              </a:prstGeom>
            </p:spPr>
          </p:pic>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282854"/>
                <a:ext cx="802407" cy="346630"/>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282854"/>
                <a:ext cx="802407" cy="346630"/>
              </a:xfrm>
              <a:prstGeom prst="rect">
                <a:avLst/>
              </a:prstGeom>
            </p:spPr>
          </p:pic>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282854"/>
                <a:ext cx="802407" cy="346630"/>
              </a:xfrm>
              <a:prstGeom prst="rect">
                <a:avLst/>
              </a:prstGeom>
            </p:spPr>
          </p:pic>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282854"/>
                <a:ext cx="802407" cy="346630"/>
              </a:xfrm>
              <a:prstGeom prst="rect">
                <a:avLst/>
              </a:prstGeom>
            </p:spPr>
          </p:pic>
          <p:pic>
            <p:nvPicPr>
              <p:cNvPr id="57" name="Picture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282854"/>
                <a:ext cx="802407" cy="346630"/>
              </a:xfrm>
              <a:prstGeom prst="rect">
                <a:avLst/>
              </a:prstGeom>
            </p:spPr>
          </p:pic>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683811"/>
                <a:ext cx="802407" cy="346630"/>
              </a:xfrm>
              <a:prstGeom prst="rect">
                <a:avLst/>
              </a:prstGeom>
            </p:spPr>
          </p:pic>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683811"/>
                <a:ext cx="802407" cy="346630"/>
              </a:xfrm>
              <a:prstGeom prst="rect">
                <a:avLst/>
              </a:prstGeom>
            </p:spPr>
          </p:pic>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683811"/>
                <a:ext cx="802407" cy="346630"/>
              </a:xfrm>
              <a:prstGeom prst="rect">
                <a:avLst/>
              </a:prstGeom>
            </p:spPr>
          </p:pic>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2683811"/>
                <a:ext cx="802407" cy="346630"/>
              </a:xfrm>
              <a:prstGeom prst="rect">
                <a:avLst/>
              </a:prstGeom>
            </p:spPr>
          </p:pic>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683811"/>
                <a:ext cx="802407" cy="346630"/>
              </a:xfrm>
              <a:prstGeom prst="rect">
                <a:avLst/>
              </a:prstGeom>
            </p:spPr>
          </p:pic>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683811"/>
                <a:ext cx="802407" cy="346630"/>
              </a:xfrm>
              <a:prstGeom prst="rect">
                <a:avLst/>
              </a:prstGeom>
            </p:spPr>
          </p:pic>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683811"/>
                <a:ext cx="802407" cy="346630"/>
              </a:xfrm>
              <a:prstGeom prst="rect">
                <a:avLst/>
              </a:prstGeom>
            </p:spPr>
          </p:pic>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683811"/>
                <a:ext cx="802407" cy="346630"/>
              </a:xfrm>
              <a:prstGeom prst="rect">
                <a:avLst/>
              </a:prstGeom>
            </p:spPr>
          </p:pic>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084768"/>
                <a:ext cx="802407" cy="346630"/>
              </a:xfrm>
              <a:prstGeom prst="rect">
                <a:avLst/>
              </a:prstGeom>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084768"/>
                <a:ext cx="802407" cy="346630"/>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084768"/>
                <a:ext cx="802407" cy="346630"/>
              </a:xfrm>
              <a:prstGeom prst="rect">
                <a:avLst/>
              </a:prstGeom>
            </p:spPr>
          </p:pic>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3084768"/>
                <a:ext cx="802407" cy="346630"/>
              </a:xfrm>
              <a:prstGeom prst="rect">
                <a:avLst/>
              </a:prstGeom>
            </p:spPr>
          </p:pic>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084768"/>
                <a:ext cx="802407" cy="346630"/>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084768"/>
                <a:ext cx="802407" cy="346630"/>
              </a:xfrm>
              <a:prstGeom prst="rect">
                <a:avLst/>
              </a:prstGeom>
            </p:spPr>
          </p:pic>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084768"/>
                <a:ext cx="802407" cy="346630"/>
              </a:xfrm>
              <a:prstGeom prst="rect">
                <a:avLst/>
              </a:prstGeom>
            </p:spPr>
          </p:pic>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084768"/>
                <a:ext cx="802407" cy="346630"/>
              </a:xfrm>
              <a:prstGeom prst="rect">
                <a:avLst/>
              </a:prstGeom>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2283242"/>
                <a:ext cx="802405" cy="346629"/>
              </a:xfrm>
              <a:prstGeom prst="rect">
                <a:avLst/>
              </a:prstGeom>
            </p:spPr>
          </p:pic>
          <p:pic>
            <p:nvPicPr>
              <p:cNvPr id="75" name="Picture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283242"/>
                <a:ext cx="802407" cy="346630"/>
              </a:xfrm>
              <a:prstGeom prst="rect">
                <a:avLst/>
              </a:prstGeom>
            </p:spPr>
          </p:pic>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282854"/>
                <a:ext cx="802407" cy="346630"/>
              </a:xfrm>
              <a:prstGeom prst="rect">
                <a:avLst/>
              </a:prstGeom>
            </p:spPr>
          </p:pic>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282854"/>
                <a:ext cx="802407" cy="346630"/>
              </a:xfrm>
              <a:prstGeom prst="rect">
                <a:avLst/>
              </a:prstGeom>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683811"/>
                <a:ext cx="802407" cy="346630"/>
              </a:xfrm>
              <a:prstGeom prst="rect">
                <a:avLst/>
              </a:prstGeom>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683811"/>
                <a:ext cx="802407" cy="346630"/>
              </a:xfrm>
              <a:prstGeom prst="rect">
                <a:avLst/>
              </a:prstGeom>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683811"/>
                <a:ext cx="802407" cy="346630"/>
              </a:xfrm>
              <a:prstGeom prst="rect">
                <a:avLst/>
              </a:prstGeom>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084768"/>
                <a:ext cx="802407" cy="346630"/>
              </a:xfrm>
              <a:prstGeom prst="rect">
                <a:avLst/>
              </a:prstGeom>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084768"/>
                <a:ext cx="802407" cy="346630"/>
              </a:xfrm>
              <a:prstGeom prst="rect">
                <a:avLst/>
              </a:prstGeom>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084768"/>
                <a:ext cx="802407" cy="346630"/>
              </a:xfrm>
              <a:prstGeom prst="rect">
                <a:avLst/>
              </a:prstGeom>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283242"/>
                <a:ext cx="802407" cy="346630"/>
              </a:xfrm>
              <a:prstGeom prst="rect">
                <a:avLst/>
              </a:prstGeom>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089501"/>
                <a:ext cx="802407" cy="346630"/>
              </a:xfrm>
              <a:prstGeom prst="rect">
                <a:avLst/>
              </a:prstGeom>
            </p:spPr>
          </p:pic>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089501"/>
                <a:ext cx="802407" cy="346630"/>
              </a:xfrm>
              <a:prstGeom prst="rect">
                <a:avLst/>
              </a:prstGeom>
            </p:spPr>
          </p:pic>
          <p:pic>
            <p:nvPicPr>
              <p:cNvPr id="90" name="Picture 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089501"/>
                <a:ext cx="802407" cy="346630"/>
              </a:xfrm>
              <a:prstGeom prst="rect">
                <a:avLst/>
              </a:prstGeom>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089501"/>
                <a:ext cx="802407" cy="346630"/>
              </a:xfrm>
              <a:prstGeom prst="rect">
                <a:avLst/>
              </a:prstGeom>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089501"/>
                <a:ext cx="802407" cy="346630"/>
              </a:xfrm>
              <a:prstGeom prst="rect">
                <a:avLst/>
              </a:prstGeom>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089501"/>
                <a:ext cx="802407" cy="346630"/>
              </a:xfrm>
              <a:prstGeom prst="rect">
                <a:avLst/>
              </a:prstGeom>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490459"/>
                <a:ext cx="802407" cy="346630"/>
              </a:xfrm>
              <a:prstGeom prst="rect">
                <a:avLst/>
              </a:prstGeom>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490459"/>
                <a:ext cx="802407" cy="346630"/>
              </a:xfrm>
              <a:prstGeom prst="rect">
                <a:avLst/>
              </a:prstGeom>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490459"/>
                <a:ext cx="802407" cy="346630"/>
              </a:xfrm>
              <a:prstGeom prst="rect">
                <a:avLst/>
              </a:prstGeom>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1490459"/>
                <a:ext cx="802407" cy="346630"/>
              </a:xfrm>
              <a:prstGeom prst="rect">
                <a:avLst/>
              </a:prstGeom>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490459"/>
                <a:ext cx="802407" cy="346630"/>
              </a:xfrm>
              <a:prstGeom prst="rect">
                <a:avLst/>
              </a:prstGeom>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490459"/>
                <a:ext cx="802407" cy="346630"/>
              </a:xfrm>
              <a:prstGeom prst="rect">
                <a:avLst/>
              </a:prstGeom>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490459"/>
                <a:ext cx="802407" cy="346630"/>
              </a:xfrm>
              <a:prstGeom prst="rect">
                <a:avLst/>
              </a:prstGeom>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490459"/>
                <a:ext cx="802407" cy="346630"/>
              </a:xfrm>
              <a:prstGeom prst="rect">
                <a:avLst/>
              </a:prstGeom>
            </p:spPr>
          </p:pic>
          <p:pic>
            <p:nvPicPr>
              <p:cNvPr id="102" name="Picture 1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891416"/>
                <a:ext cx="802407" cy="346630"/>
              </a:xfrm>
              <a:prstGeom prst="rect">
                <a:avLst/>
              </a:prstGeom>
            </p:spPr>
          </p:pic>
          <p:pic>
            <p:nvPicPr>
              <p:cNvPr id="103" name="Picture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891416"/>
                <a:ext cx="802407" cy="346630"/>
              </a:xfrm>
              <a:prstGeom prst="rect">
                <a:avLst/>
              </a:prstGeom>
            </p:spPr>
          </p:pic>
          <p:pic>
            <p:nvPicPr>
              <p:cNvPr id="104" name="Picture 1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891416"/>
                <a:ext cx="802407" cy="346630"/>
              </a:xfrm>
              <a:prstGeom prst="rect">
                <a:avLst/>
              </a:prstGeom>
            </p:spPr>
          </p:pic>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1891416"/>
                <a:ext cx="802407" cy="346630"/>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891416"/>
                <a:ext cx="802407" cy="346630"/>
              </a:xfrm>
              <a:prstGeom prst="rect">
                <a:avLst/>
              </a:prstGeom>
            </p:spPr>
          </p:pic>
          <p:pic>
            <p:nvPicPr>
              <p:cNvPr id="107" name="Picture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891416"/>
                <a:ext cx="802407" cy="346630"/>
              </a:xfrm>
              <a:prstGeom prst="rect">
                <a:avLst/>
              </a:prstGeom>
            </p:spPr>
          </p:pic>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891416"/>
                <a:ext cx="802407" cy="346630"/>
              </a:xfrm>
              <a:prstGeom prst="rect">
                <a:avLst/>
              </a:prstGeom>
            </p:spPr>
          </p:pic>
          <p:pic>
            <p:nvPicPr>
              <p:cNvPr id="109" name="Picture 1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891416"/>
                <a:ext cx="802407" cy="346630"/>
              </a:xfrm>
              <a:prstGeom prst="rect">
                <a:avLst/>
              </a:prstGeom>
            </p:spPr>
          </p:pic>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089890"/>
                <a:ext cx="802405" cy="346629"/>
              </a:xfrm>
              <a:prstGeom prst="rect">
                <a:avLst/>
              </a:prstGeom>
            </p:spPr>
          </p:pic>
          <p:pic>
            <p:nvPicPr>
              <p:cNvPr id="111" name="Picture 1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089890"/>
                <a:ext cx="802407" cy="346630"/>
              </a:xfrm>
              <a:prstGeom prst="rect">
                <a:avLst/>
              </a:prstGeom>
            </p:spPr>
          </p:pic>
          <p:pic>
            <p:nvPicPr>
              <p:cNvPr id="112" name="Picture 1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089501"/>
                <a:ext cx="802407" cy="346630"/>
              </a:xfrm>
              <a:prstGeom prst="rect">
                <a:avLst/>
              </a:prstGeom>
            </p:spPr>
          </p:pic>
          <p:pic>
            <p:nvPicPr>
              <p:cNvPr id="113" name="Picture 1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089501"/>
                <a:ext cx="802407" cy="346630"/>
              </a:xfrm>
              <a:prstGeom prst="rect">
                <a:avLst/>
              </a:prstGeom>
            </p:spPr>
          </p:pic>
          <p:pic>
            <p:nvPicPr>
              <p:cNvPr id="115" name="Picture 1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490459"/>
                <a:ext cx="802407" cy="346630"/>
              </a:xfrm>
              <a:prstGeom prst="rect">
                <a:avLst/>
              </a:prstGeom>
            </p:spPr>
          </p:pic>
          <p:pic>
            <p:nvPicPr>
              <p:cNvPr id="116" name="Picture 1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490459"/>
                <a:ext cx="802407" cy="346630"/>
              </a:xfrm>
              <a:prstGeom prst="rect">
                <a:avLst/>
              </a:prstGeom>
            </p:spPr>
          </p:pic>
          <p:pic>
            <p:nvPicPr>
              <p:cNvPr id="117" name="Picture 1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490459"/>
                <a:ext cx="802407" cy="346630"/>
              </a:xfrm>
              <a:prstGeom prst="rect">
                <a:avLst/>
              </a:prstGeom>
            </p:spPr>
          </p:pic>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891416"/>
                <a:ext cx="802407" cy="346630"/>
              </a:xfrm>
              <a:prstGeom prst="rect">
                <a:avLst/>
              </a:prstGeom>
            </p:spPr>
          </p:pic>
          <p:pic>
            <p:nvPicPr>
              <p:cNvPr id="120" name="Picture 1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891416"/>
                <a:ext cx="802407" cy="346630"/>
              </a:xfrm>
              <a:prstGeom prst="rect">
                <a:avLst/>
              </a:prstGeom>
            </p:spPr>
          </p:pic>
          <p:pic>
            <p:nvPicPr>
              <p:cNvPr id="121" name="Picture 1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891416"/>
                <a:ext cx="802407" cy="346630"/>
              </a:xfrm>
              <a:prstGeom prst="rect">
                <a:avLst/>
              </a:prstGeom>
            </p:spPr>
          </p:pic>
          <p:pic>
            <p:nvPicPr>
              <p:cNvPr id="123" name="Picture 1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089890"/>
                <a:ext cx="802407" cy="346630"/>
              </a:xfrm>
              <a:prstGeom prst="rect">
                <a:avLst/>
              </a:prstGeom>
            </p:spPr>
          </p:pic>
          <p:pic>
            <p:nvPicPr>
              <p:cNvPr id="124" name="Picture 1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03850"/>
                <a:ext cx="802407" cy="346630"/>
              </a:xfrm>
              <a:prstGeom prst="rect">
                <a:avLst/>
              </a:prstGeom>
            </p:spPr>
          </p:pic>
          <p:pic>
            <p:nvPicPr>
              <p:cNvPr id="125" name="Picture 1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03850"/>
                <a:ext cx="802407" cy="346630"/>
              </a:xfrm>
              <a:prstGeom prst="rect">
                <a:avLst/>
              </a:prstGeom>
            </p:spPr>
          </p:pic>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03850"/>
                <a:ext cx="802407" cy="346630"/>
              </a:xfrm>
              <a:prstGeom prst="rect">
                <a:avLst/>
              </a:prstGeom>
            </p:spPr>
          </p:pic>
          <p:pic>
            <p:nvPicPr>
              <p:cNvPr id="127" name="Picture 1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03850"/>
                <a:ext cx="802407" cy="346630"/>
              </a:xfrm>
              <a:prstGeom prst="rect">
                <a:avLst/>
              </a:prstGeom>
            </p:spPr>
          </p:pic>
          <p:pic>
            <p:nvPicPr>
              <p:cNvPr id="128" name="Picture 1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03850"/>
                <a:ext cx="802407" cy="346630"/>
              </a:xfrm>
              <a:prstGeom prst="rect">
                <a:avLst/>
              </a:prstGeom>
            </p:spPr>
          </p:pic>
          <p:pic>
            <p:nvPicPr>
              <p:cNvPr id="129" name="Picture 1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03850"/>
                <a:ext cx="802407" cy="346630"/>
              </a:xfrm>
              <a:prstGeom prst="rect">
                <a:avLst/>
              </a:prstGeom>
            </p:spPr>
          </p:pic>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97107"/>
                <a:ext cx="802407" cy="346630"/>
              </a:xfrm>
              <a:prstGeom prst="rect">
                <a:avLst/>
              </a:prstGeom>
            </p:spPr>
          </p:pic>
          <p:pic>
            <p:nvPicPr>
              <p:cNvPr id="131" name="Picture 1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97107"/>
                <a:ext cx="802407" cy="346630"/>
              </a:xfrm>
              <a:prstGeom prst="rect">
                <a:avLst/>
              </a:prstGeom>
            </p:spPr>
          </p:pic>
          <p:pic>
            <p:nvPicPr>
              <p:cNvPr id="132" name="Picture 1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97107"/>
                <a:ext cx="802407" cy="346630"/>
              </a:xfrm>
              <a:prstGeom prst="rect">
                <a:avLst/>
              </a:prstGeom>
            </p:spPr>
          </p:pic>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297107"/>
                <a:ext cx="802407" cy="346630"/>
              </a:xfrm>
              <a:prstGeom prst="rect">
                <a:avLst/>
              </a:prstGeom>
            </p:spPr>
          </p:pic>
          <p:pic>
            <p:nvPicPr>
              <p:cNvPr id="134" name="Picture 1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97107"/>
                <a:ext cx="802407" cy="346630"/>
              </a:xfrm>
              <a:prstGeom prst="rect">
                <a:avLst/>
              </a:prstGeom>
            </p:spPr>
          </p:pic>
          <p:pic>
            <p:nvPicPr>
              <p:cNvPr id="135" name="Picture 1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97107"/>
                <a:ext cx="802407" cy="346630"/>
              </a:xfrm>
              <a:prstGeom prst="rect">
                <a:avLst/>
              </a:prstGeom>
            </p:spPr>
          </p:pic>
          <p:pic>
            <p:nvPicPr>
              <p:cNvPr id="136" name="Picture 1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97107"/>
                <a:ext cx="802407" cy="346630"/>
              </a:xfrm>
              <a:prstGeom prst="rect">
                <a:avLst/>
              </a:prstGeom>
            </p:spPr>
          </p:pic>
          <p:pic>
            <p:nvPicPr>
              <p:cNvPr id="137" name="Picture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97107"/>
                <a:ext cx="802407" cy="346630"/>
              </a:xfrm>
              <a:prstGeom prst="rect">
                <a:avLst/>
              </a:prstGeom>
            </p:spPr>
          </p:pic>
          <p:pic>
            <p:nvPicPr>
              <p:cNvPr id="138" name="Picture 1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98064"/>
                <a:ext cx="802407" cy="346630"/>
              </a:xfrm>
              <a:prstGeom prst="rect">
                <a:avLst/>
              </a:prstGeom>
            </p:spPr>
          </p:pic>
          <p:pic>
            <p:nvPicPr>
              <p:cNvPr id="139" name="Picture 1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98064"/>
                <a:ext cx="802407" cy="346630"/>
              </a:xfrm>
              <a:prstGeom prst="rect">
                <a:avLst/>
              </a:prstGeom>
            </p:spPr>
          </p:pic>
          <p:pic>
            <p:nvPicPr>
              <p:cNvPr id="140" name="Picture 1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98064"/>
                <a:ext cx="802407" cy="346630"/>
              </a:xfrm>
              <a:prstGeom prst="rect">
                <a:avLst/>
              </a:prstGeom>
            </p:spPr>
          </p:pic>
          <p:pic>
            <p:nvPicPr>
              <p:cNvPr id="141" name="Picture 1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98064"/>
                <a:ext cx="802407" cy="346630"/>
              </a:xfrm>
              <a:prstGeom prst="rect">
                <a:avLst/>
              </a:prstGeom>
            </p:spPr>
          </p:pic>
          <p:pic>
            <p:nvPicPr>
              <p:cNvPr id="142" name="Picture 1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98064"/>
                <a:ext cx="802407" cy="346630"/>
              </a:xfrm>
              <a:prstGeom prst="rect">
                <a:avLst/>
              </a:prstGeom>
            </p:spPr>
          </p:pic>
          <p:pic>
            <p:nvPicPr>
              <p:cNvPr id="143" name="Picture 1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98064"/>
                <a:ext cx="802407" cy="346630"/>
              </a:xfrm>
              <a:prstGeom prst="rect">
                <a:avLst/>
              </a:prstGeom>
            </p:spPr>
          </p:pic>
          <p:pic>
            <p:nvPicPr>
              <p:cNvPr id="144" name="Picture 1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98064"/>
                <a:ext cx="802407" cy="346630"/>
              </a:xfrm>
              <a:prstGeom prst="rect">
                <a:avLst/>
              </a:prstGeom>
            </p:spPr>
          </p:pic>
          <p:pic>
            <p:nvPicPr>
              <p:cNvPr id="145" name="Picture 1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98064"/>
                <a:ext cx="802407" cy="346630"/>
              </a:xfrm>
              <a:prstGeom prst="rect">
                <a:avLst/>
              </a:prstGeom>
            </p:spPr>
          </p:pic>
          <p:pic>
            <p:nvPicPr>
              <p:cNvPr id="146" name="Picture 1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03462"/>
                <a:ext cx="802405" cy="346629"/>
              </a:xfrm>
              <a:prstGeom prst="rect">
                <a:avLst/>
              </a:prstGeom>
            </p:spPr>
          </p:pic>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03462"/>
                <a:ext cx="802407" cy="346630"/>
              </a:xfrm>
              <a:prstGeom prst="rect">
                <a:avLst/>
              </a:prstGeom>
            </p:spPr>
          </p:pic>
          <p:pic>
            <p:nvPicPr>
              <p:cNvPr id="148" name="Picture 1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03850"/>
                <a:ext cx="802407" cy="346630"/>
              </a:xfrm>
              <a:prstGeom prst="rect">
                <a:avLst/>
              </a:prstGeom>
            </p:spPr>
          </p:pic>
          <p:pic>
            <p:nvPicPr>
              <p:cNvPr id="149" name="Picture 1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03850"/>
                <a:ext cx="802407" cy="346630"/>
              </a:xfrm>
              <a:prstGeom prst="rect">
                <a:avLst/>
              </a:prstGeom>
            </p:spPr>
          </p:pic>
          <p:pic>
            <p:nvPicPr>
              <p:cNvPr id="151" name="Picture 1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97107"/>
                <a:ext cx="802407" cy="346630"/>
              </a:xfrm>
              <a:prstGeom prst="rect">
                <a:avLst/>
              </a:prstGeom>
            </p:spPr>
          </p:pic>
          <p:pic>
            <p:nvPicPr>
              <p:cNvPr id="152" name="Picture 1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97107"/>
                <a:ext cx="802407" cy="346630"/>
              </a:xfrm>
              <a:prstGeom prst="rect">
                <a:avLst/>
              </a:prstGeom>
            </p:spPr>
          </p:pic>
          <p:pic>
            <p:nvPicPr>
              <p:cNvPr id="153" name="Picture 1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97107"/>
                <a:ext cx="802407" cy="346630"/>
              </a:xfrm>
              <a:prstGeom prst="rect">
                <a:avLst/>
              </a:prstGeom>
            </p:spPr>
          </p:pic>
          <p:pic>
            <p:nvPicPr>
              <p:cNvPr id="155" name="Picture 1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98064"/>
                <a:ext cx="802407" cy="346630"/>
              </a:xfrm>
              <a:prstGeom prst="rect">
                <a:avLst/>
              </a:prstGeom>
            </p:spPr>
          </p:pic>
          <p:pic>
            <p:nvPicPr>
              <p:cNvPr id="156" name="Picture 1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98064"/>
                <a:ext cx="802407" cy="346630"/>
              </a:xfrm>
              <a:prstGeom prst="rect">
                <a:avLst/>
              </a:prstGeom>
            </p:spPr>
          </p:pic>
          <p:pic>
            <p:nvPicPr>
              <p:cNvPr id="157" name="Picture 1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98064"/>
                <a:ext cx="802407" cy="346630"/>
              </a:xfrm>
              <a:prstGeom prst="rect">
                <a:avLst/>
              </a:prstGeom>
            </p:spPr>
          </p:pic>
          <p:pic>
            <p:nvPicPr>
              <p:cNvPr id="159" name="Picture 1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03462"/>
                <a:ext cx="802407" cy="346630"/>
              </a:xfrm>
              <a:prstGeom prst="rect">
                <a:avLst/>
              </a:prstGeom>
            </p:spPr>
          </p:pic>
          <p:pic>
            <p:nvPicPr>
              <p:cNvPr id="260" name="Picture 2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063447"/>
                <a:ext cx="802407" cy="346630"/>
              </a:xfrm>
              <a:prstGeom prst="rect">
                <a:avLst/>
              </a:prstGeom>
            </p:spPr>
          </p:pic>
          <p:pic>
            <p:nvPicPr>
              <p:cNvPr id="270" name="Picture 2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063447"/>
                <a:ext cx="802407" cy="346630"/>
              </a:xfrm>
              <a:prstGeom prst="rect">
                <a:avLst/>
              </a:prstGeom>
            </p:spPr>
          </p:pic>
          <p:pic>
            <p:nvPicPr>
              <p:cNvPr id="280" name="Picture 2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063447"/>
                <a:ext cx="802407" cy="346630"/>
              </a:xfrm>
              <a:prstGeom prst="rect">
                <a:avLst/>
              </a:prstGeom>
            </p:spPr>
          </p:pic>
          <p:pic>
            <p:nvPicPr>
              <p:cNvPr id="290" name="Picture 2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063447"/>
                <a:ext cx="802407" cy="346630"/>
              </a:xfrm>
              <a:prstGeom prst="rect">
                <a:avLst/>
              </a:prstGeom>
            </p:spPr>
          </p:pic>
          <p:pic>
            <p:nvPicPr>
              <p:cNvPr id="300" name="Picture 2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063447"/>
                <a:ext cx="802407" cy="346630"/>
              </a:xfrm>
              <a:prstGeom prst="rect">
                <a:avLst/>
              </a:prstGeom>
            </p:spPr>
          </p:pic>
          <p:pic>
            <p:nvPicPr>
              <p:cNvPr id="310" name="Picture 3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063447"/>
                <a:ext cx="802407" cy="346630"/>
              </a:xfrm>
              <a:prstGeom prst="rect">
                <a:avLst/>
              </a:prstGeom>
            </p:spPr>
          </p:pic>
          <p:pic>
            <p:nvPicPr>
              <p:cNvPr id="363" name="Picture 3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5063834"/>
                <a:ext cx="802407" cy="346629"/>
              </a:xfrm>
              <a:prstGeom prst="rect">
                <a:avLst/>
              </a:prstGeom>
            </p:spPr>
          </p:pic>
          <p:pic>
            <p:nvPicPr>
              <p:cNvPr id="364" name="Picture 3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063834"/>
                <a:ext cx="802407" cy="346630"/>
              </a:xfrm>
              <a:prstGeom prst="rect">
                <a:avLst/>
              </a:prstGeom>
            </p:spPr>
          </p:pic>
          <p:pic>
            <p:nvPicPr>
              <p:cNvPr id="365" name="Picture 3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063447"/>
                <a:ext cx="802407" cy="346630"/>
              </a:xfrm>
              <a:prstGeom prst="rect">
                <a:avLst/>
              </a:prstGeom>
            </p:spPr>
          </p:pic>
          <p:pic>
            <p:nvPicPr>
              <p:cNvPr id="366" name="Picture 3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063447"/>
                <a:ext cx="802407" cy="346630"/>
              </a:xfrm>
              <a:prstGeom prst="rect">
                <a:avLst/>
              </a:prstGeom>
            </p:spPr>
          </p:pic>
          <p:pic>
            <p:nvPicPr>
              <p:cNvPr id="373" name="Picture 3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063834"/>
                <a:ext cx="802407" cy="346630"/>
              </a:xfrm>
              <a:prstGeom prst="rect">
                <a:avLst/>
              </a:prstGeom>
            </p:spPr>
          </p:pic>
          <p:pic>
            <p:nvPicPr>
              <p:cNvPr id="374" name="Picture 3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4672009"/>
                <a:ext cx="802407" cy="346630"/>
              </a:xfrm>
              <a:prstGeom prst="rect">
                <a:avLst/>
              </a:prstGeom>
            </p:spPr>
          </p:pic>
          <p:pic>
            <p:nvPicPr>
              <p:cNvPr id="375" name="Picture 3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4672009"/>
                <a:ext cx="802407" cy="346630"/>
              </a:xfrm>
              <a:prstGeom prst="rect">
                <a:avLst/>
              </a:prstGeom>
            </p:spPr>
          </p:pic>
          <p:pic>
            <p:nvPicPr>
              <p:cNvPr id="376" name="Picture 3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4672009"/>
                <a:ext cx="802407" cy="346630"/>
              </a:xfrm>
              <a:prstGeom prst="rect">
                <a:avLst/>
              </a:prstGeom>
            </p:spPr>
          </p:pic>
          <p:pic>
            <p:nvPicPr>
              <p:cNvPr id="377" name="Picture 3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4672009"/>
                <a:ext cx="802407" cy="346630"/>
              </a:xfrm>
              <a:prstGeom prst="rect">
                <a:avLst/>
              </a:prstGeom>
            </p:spPr>
          </p:pic>
          <p:pic>
            <p:nvPicPr>
              <p:cNvPr id="378" name="Picture 3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4672009"/>
                <a:ext cx="802407" cy="346630"/>
              </a:xfrm>
              <a:prstGeom prst="rect">
                <a:avLst/>
              </a:prstGeom>
            </p:spPr>
          </p:pic>
          <p:pic>
            <p:nvPicPr>
              <p:cNvPr id="379" name="Picture 3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4672009"/>
                <a:ext cx="802407" cy="346630"/>
              </a:xfrm>
              <a:prstGeom prst="rect">
                <a:avLst/>
              </a:prstGeom>
            </p:spPr>
          </p:pic>
          <p:pic>
            <p:nvPicPr>
              <p:cNvPr id="380" name="Picture 3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4672009"/>
                <a:ext cx="802407" cy="346630"/>
              </a:xfrm>
              <a:prstGeom prst="rect">
                <a:avLst/>
              </a:prstGeom>
            </p:spPr>
          </p:pic>
          <p:pic>
            <p:nvPicPr>
              <p:cNvPr id="381" name="Picture 3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4672009"/>
                <a:ext cx="802407" cy="346630"/>
              </a:xfrm>
              <a:prstGeom prst="rect">
                <a:avLst/>
              </a:prstGeom>
            </p:spPr>
          </p:pic>
          <p:pic>
            <p:nvPicPr>
              <p:cNvPr id="382" name="Picture 3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4672009"/>
                <a:ext cx="802407" cy="346630"/>
              </a:xfrm>
              <a:prstGeom prst="rect">
                <a:avLst/>
              </a:prstGeom>
            </p:spPr>
          </p:pic>
          <p:pic>
            <p:nvPicPr>
              <p:cNvPr id="383" name="Picture 3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4672009"/>
                <a:ext cx="802407" cy="346630"/>
              </a:xfrm>
              <a:prstGeom prst="rect">
                <a:avLst/>
              </a:prstGeom>
            </p:spPr>
          </p:pic>
          <p:pic>
            <p:nvPicPr>
              <p:cNvPr id="384" name="Picture 3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4672009"/>
                <a:ext cx="802407" cy="346630"/>
              </a:xfrm>
              <a:prstGeom prst="rect">
                <a:avLst/>
              </a:prstGeom>
            </p:spPr>
          </p:pic>
          <p:pic>
            <p:nvPicPr>
              <p:cNvPr id="386" name="Picture 3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476206"/>
                <a:ext cx="802407" cy="346630"/>
              </a:xfrm>
              <a:prstGeom prst="rect">
                <a:avLst/>
              </a:prstGeom>
            </p:spPr>
          </p:pic>
          <p:pic>
            <p:nvPicPr>
              <p:cNvPr id="387" name="Picture 3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476206"/>
                <a:ext cx="802407" cy="346630"/>
              </a:xfrm>
              <a:prstGeom prst="rect">
                <a:avLst/>
              </a:prstGeom>
            </p:spPr>
          </p:pic>
          <p:pic>
            <p:nvPicPr>
              <p:cNvPr id="388" name="Picture 3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877164"/>
                <a:ext cx="802407" cy="346630"/>
              </a:xfrm>
              <a:prstGeom prst="rect">
                <a:avLst/>
              </a:prstGeom>
            </p:spPr>
          </p:pic>
          <p:pic>
            <p:nvPicPr>
              <p:cNvPr id="389" name="Picture 3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877164"/>
                <a:ext cx="802407" cy="346630"/>
              </a:xfrm>
              <a:prstGeom prst="rect">
                <a:avLst/>
              </a:prstGeom>
            </p:spPr>
          </p:pic>
          <p:pic>
            <p:nvPicPr>
              <p:cNvPr id="390" name="Picture 3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4278120"/>
                <a:ext cx="802407" cy="346630"/>
              </a:xfrm>
              <a:prstGeom prst="rect">
                <a:avLst/>
              </a:prstGeom>
            </p:spPr>
          </p:pic>
          <p:pic>
            <p:nvPicPr>
              <p:cNvPr id="391" name="Picture 3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4278120"/>
                <a:ext cx="802407" cy="346630"/>
              </a:xfrm>
              <a:prstGeom prst="rect">
                <a:avLst/>
              </a:prstGeom>
            </p:spPr>
          </p:pic>
          <p:pic>
            <p:nvPicPr>
              <p:cNvPr id="392" name="Picture 3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282854"/>
                <a:ext cx="802407" cy="346630"/>
              </a:xfrm>
              <a:prstGeom prst="rect">
                <a:avLst/>
              </a:prstGeom>
            </p:spPr>
          </p:pic>
          <p:pic>
            <p:nvPicPr>
              <p:cNvPr id="393" name="Picture 3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282854"/>
                <a:ext cx="802407" cy="346630"/>
              </a:xfrm>
              <a:prstGeom prst="rect">
                <a:avLst/>
              </a:prstGeom>
            </p:spPr>
          </p:pic>
          <p:pic>
            <p:nvPicPr>
              <p:cNvPr id="394" name="Picture 3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683811"/>
                <a:ext cx="802407" cy="346630"/>
              </a:xfrm>
              <a:prstGeom prst="rect">
                <a:avLst/>
              </a:prstGeom>
            </p:spPr>
          </p:pic>
          <p:pic>
            <p:nvPicPr>
              <p:cNvPr id="395" name="Picture 3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683811"/>
                <a:ext cx="802407" cy="346630"/>
              </a:xfrm>
              <a:prstGeom prst="rect">
                <a:avLst/>
              </a:prstGeom>
            </p:spPr>
          </p:pic>
          <p:pic>
            <p:nvPicPr>
              <p:cNvPr id="396" name="Picture 3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084768"/>
                <a:ext cx="802407" cy="346630"/>
              </a:xfrm>
              <a:prstGeom prst="rect">
                <a:avLst/>
              </a:prstGeom>
            </p:spPr>
          </p:pic>
          <p:pic>
            <p:nvPicPr>
              <p:cNvPr id="397" name="Picture 3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084768"/>
                <a:ext cx="802407" cy="346630"/>
              </a:xfrm>
              <a:prstGeom prst="rect">
                <a:avLst/>
              </a:prstGeom>
            </p:spPr>
          </p:pic>
          <p:pic>
            <p:nvPicPr>
              <p:cNvPr id="398" name="Picture 3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089501"/>
                <a:ext cx="802407" cy="346630"/>
              </a:xfrm>
              <a:prstGeom prst="rect">
                <a:avLst/>
              </a:prstGeom>
            </p:spPr>
          </p:pic>
          <p:pic>
            <p:nvPicPr>
              <p:cNvPr id="399" name="Picture 3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089501"/>
                <a:ext cx="802407" cy="346630"/>
              </a:xfrm>
              <a:prstGeom prst="rect">
                <a:avLst/>
              </a:prstGeom>
            </p:spPr>
          </p:pic>
          <p:pic>
            <p:nvPicPr>
              <p:cNvPr id="400" name="Picture 3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490459"/>
                <a:ext cx="802407" cy="346630"/>
              </a:xfrm>
              <a:prstGeom prst="rect">
                <a:avLst/>
              </a:prstGeom>
            </p:spPr>
          </p:pic>
          <p:pic>
            <p:nvPicPr>
              <p:cNvPr id="401" name="Picture 4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490459"/>
                <a:ext cx="802407" cy="346630"/>
              </a:xfrm>
              <a:prstGeom prst="rect">
                <a:avLst/>
              </a:prstGeom>
            </p:spPr>
          </p:pic>
          <p:pic>
            <p:nvPicPr>
              <p:cNvPr id="402" name="Picture 4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891416"/>
                <a:ext cx="802407" cy="346630"/>
              </a:xfrm>
              <a:prstGeom prst="rect">
                <a:avLst/>
              </a:prstGeom>
            </p:spPr>
          </p:pic>
          <p:pic>
            <p:nvPicPr>
              <p:cNvPr id="403" name="Picture 4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891416"/>
                <a:ext cx="802407" cy="346630"/>
              </a:xfrm>
              <a:prstGeom prst="rect">
                <a:avLst/>
              </a:prstGeom>
            </p:spPr>
          </p:pic>
          <p:pic>
            <p:nvPicPr>
              <p:cNvPr id="404" name="Picture 4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03850"/>
                <a:ext cx="802407" cy="346630"/>
              </a:xfrm>
              <a:prstGeom prst="rect">
                <a:avLst/>
              </a:prstGeom>
            </p:spPr>
          </p:pic>
          <p:pic>
            <p:nvPicPr>
              <p:cNvPr id="405" name="Picture 4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03850"/>
                <a:ext cx="802407" cy="346630"/>
              </a:xfrm>
              <a:prstGeom prst="rect">
                <a:avLst/>
              </a:prstGeom>
            </p:spPr>
          </p:pic>
          <p:pic>
            <p:nvPicPr>
              <p:cNvPr id="406" name="Picture 4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97107"/>
                <a:ext cx="802407" cy="346630"/>
              </a:xfrm>
              <a:prstGeom prst="rect">
                <a:avLst/>
              </a:prstGeom>
            </p:spPr>
          </p:pic>
          <p:pic>
            <p:nvPicPr>
              <p:cNvPr id="407" name="Picture 4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97107"/>
                <a:ext cx="802407" cy="346630"/>
              </a:xfrm>
              <a:prstGeom prst="rect">
                <a:avLst/>
              </a:prstGeom>
            </p:spPr>
          </p:pic>
          <p:pic>
            <p:nvPicPr>
              <p:cNvPr id="408" name="Picture 4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98064"/>
                <a:ext cx="802407" cy="346630"/>
              </a:xfrm>
              <a:prstGeom prst="rect">
                <a:avLst/>
              </a:prstGeom>
            </p:spPr>
          </p:pic>
          <p:pic>
            <p:nvPicPr>
              <p:cNvPr id="409" name="Picture 4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98064"/>
                <a:ext cx="802407" cy="346630"/>
              </a:xfrm>
              <a:prstGeom prst="rect">
                <a:avLst/>
              </a:prstGeom>
            </p:spPr>
          </p:pic>
          <p:pic>
            <p:nvPicPr>
              <p:cNvPr id="414" name="Picture 4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063447"/>
                <a:ext cx="802407" cy="346630"/>
              </a:xfrm>
              <a:prstGeom prst="rect">
                <a:avLst/>
              </a:prstGeom>
            </p:spPr>
          </p:pic>
          <p:pic>
            <p:nvPicPr>
              <p:cNvPr id="415" name="Picture 4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063447"/>
                <a:ext cx="802407" cy="346630"/>
              </a:xfrm>
              <a:prstGeom prst="rect">
                <a:avLst/>
              </a:prstGeom>
            </p:spPr>
          </p:pic>
          <p:pic>
            <p:nvPicPr>
              <p:cNvPr id="416" name="Picture 4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4672009"/>
                <a:ext cx="802407" cy="346630"/>
              </a:xfrm>
              <a:prstGeom prst="rect">
                <a:avLst/>
              </a:prstGeom>
            </p:spPr>
          </p:pic>
          <p:pic>
            <p:nvPicPr>
              <p:cNvPr id="417" name="Picture 4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4672009"/>
                <a:ext cx="802407" cy="346630"/>
              </a:xfrm>
              <a:prstGeom prst="rect">
                <a:avLst/>
              </a:prstGeom>
            </p:spPr>
          </p:pic>
          <p:pic>
            <p:nvPicPr>
              <p:cNvPr id="660" name="Picture 6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476206"/>
                <a:ext cx="802407" cy="346630"/>
              </a:xfrm>
              <a:prstGeom prst="rect">
                <a:avLst/>
              </a:prstGeom>
            </p:spPr>
          </p:pic>
          <p:pic>
            <p:nvPicPr>
              <p:cNvPr id="661" name="Picture 6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476206"/>
                <a:ext cx="802407" cy="346630"/>
              </a:xfrm>
              <a:prstGeom prst="rect">
                <a:avLst/>
              </a:prstGeom>
            </p:spPr>
          </p:pic>
          <p:pic>
            <p:nvPicPr>
              <p:cNvPr id="662" name="Picture 6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877164"/>
                <a:ext cx="802407" cy="346630"/>
              </a:xfrm>
              <a:prstGeom prst="rect">
                <a:avLst/>
              </a:prstGeom>
            </p:spPr>
          </p:pic>
          <p:pic>
            <p:nvPicPr>
              <p:cNvPr id="663" name="Picture 6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877164"/>
                <a:ext cx="802407" cy="346630"/>
              </a:xfrm>
              <a:prstGeom prst="rect">
                <a:avLst/>
              </a:prstGeom>
            </p:spPr>
          </p:pic>
          <p:pic>
            <p:nvPicPr>
              <p:cNvPr id="664" name="Picture 6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4278120"/>
                <a:ext cx="802407" cy="346630"/>
              </a:xfrm>
              <a:prstGeom prst="rect">
                <a:avLst/>
              </a:prstGeom>
            </p:spPr>
          </p:pic>
          <p:pic>
            <p:nvPicPr>
              <p:cNvPr id="665" name="Picture 6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4278120"/>
                <a:ext cx="802407" cy="346630"/>
              </a:xfrm>
              <a:prstGeom prst="rect">
                <a:avLst/>
              </a:prstGeom>
            </p:spPr>
          </p:pic>
          <p:pic>
            <p:nvPicPr>
              <p:cNvPr id="666" name="Picture 6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282854"/>
                <a:ext cx="802407" cy="346630"/>
              </a:xfrm>
              <a:prstGeom prst="rect">
                <a:avLst/>
              </a:prstGeom>
            </p:spPr>
          </p:pic>
          <p:pic>
            <p:nvPicPr>
              <p:cNvPr id="667" name="Picture 6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282854"/>
                <a:ext cx="802407" cy="346630"/>
              </a:xfrm>
              <a:prstGeom prst="rect">
                <a:avLst/>
              </a:prstGeom>
            </p:spPr>
          </p:pic>
          <p:pic>
            <p:nvPicPr>
              <p:cNvPr id="668" name="Picture 6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683811"/>
                <a:ext cx="802407" cy="346630"/>
              </a:xfrm>
              <a:prstGeom prst="rect">
                <a:avLst/>
              </a:prstGeom>
            </p:spPr>
          </p:pic>
          <p:pic>
            <p:nvPicPr>
              <p:cNvPr id="669" name="Picture 6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683811"/>
                <a:ext cx="802407" cy="346630"/>
              </a:xfrm>
              <a:prstGeom prst="rect">
                <a:avLst/>
              </a:prstGeom>
            </p:spPr>
          </p:pic>
          <p:pic>
            <p:nvPicPr>
              <p:cNvPr id="670" name="Picture 6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084768"/>
                <a:ext cx="802407" cy="346630"/>
              </a:xfrm>
              <a:prstGeom prst="rect">
                <a:avLst/>
              </a:prstGeom>
            </p:spPr>
          </p:pic>
          <p:pic>
            <p:nvPicPr>
              <p:cNvPr id="671" name="Picture 6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084768"/>
                <a:ext cx="802407" cy="346630"/>
              </a:xfrm>
              <a:prstGeom prst="rect">
                <a:avLst/>
              </a:prstGeom>
            </p:spPr>
          </p:pic>
          <p:pic>
            <p:nvPicPr>
              <p:cNvPr id="672" name="Picture 6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089501"/>
                <a:ext cx="802407" cy="346630"/>
              </a:xfrm>
              <a:prstGeom prst="rect">
                <a:avLst/>
              </a:prstGeom>
            </p:spPr>
          </p:pic>
          <p:pic>
            <p:nvPicPr>
              <p:cNvPr id="673" name="Picture 6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089501"/>
                <a:ext cx="802407" cy="346630"/>
              </a:xfrm>
              <a:prstGeom prst="rect">
                <a:avLst/>
              </a:prstGeom>
            </p:spPr>
          </p:pic>
          <p:pic>
            <p:nvPicPr>
              <p:cNvPr id="674" name="Picture 6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490459"/>
                <a:ext cx="802407" cy="346630"/>
              </a:xfrm>
              <a:prstGeom prst="rect">
                <a:avLst/>
              </a:prstGeom>
            </p:spPr>
          </p:pic>
          <p:pic>
            <p:nvPicPr>
              <p:cNvPr id="675" name="Picture 6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490459"/>
                <a:ext cx="802407" cy="346630"/>
              </a:xfrm>
              <a:prstGeom prst="rect">
                <a:avLst/>
              </a:prstGeom>
            </p:spPr>
          </p:pic>
          <p:pic>
            <p:nvPicPr>
              <p:cNvPr id="676" name="Picture 6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891416"/>
                <a:ext cx="802407" cy="346630"/>
              </a:xfrm>
              <a:prstGeom prst="rect">
                <a:avLst/>
              </a:prstGeom>
            </p:spPr>
          </p:pic>
          <p:pic>
            <p:nvPicPr>
              <p:cNvPr id="677" name="Picture 6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891416"/>
                <a:ext cx="802407" cy="346630"/>
              </a:xfrm>
              <a:prstGeom prst="rect">
                <a:avLst/>
              </a:prstGeom>
            </p:spPr>
          </p:pic>
          <p:pic>
            <p:nvPicPr>
              <p:cNvPr id="678" name="Picture 6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03850"/>
                <a:ext cx="802407" cy="346630"/>
              </a:xfrm>
              <a:prstGeom prst="rect">
                <a:avLst/>
              </a:prstGeom>
            </p:spPr>
          </p:pic>
          <p:pic>
            <p:nvPicPr>
              <p:cNvPr id="679" name="Picture 6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03850"/>
                <a:ext cx="802407" cy="346630"/>
              </a:xfrm>
              <a:prstGeom prst="rect">
                <a:avLst/>
              </a:prstGeom>
            </p:spPr>
          </p:pic>
          <p:pic>
            <p:nvPicPr>
              <p:cNvPr id="680" name="Picture 6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97107"/>
                <a:ext cx="802407" cy="346630"/>
              </a:xfrm>
              <a:prstGeom prst="rect">
                <a:avLst/>
              </a:prstGeom>
            </p:spPr>
          </p:pic>
          <p:pic>
            <p:nvPicPr>
              <p:cNvPr id="681" name="Picture 6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97107"/>
                <a:ext cx="802407" cy="346630"/>
              </a:xfrm>
              <a:prstGeom prst="rect">
                <a:avLst/>
              </a:prstGeom>
            </p:spPr>
          </p:pic>
          <p:pic>
            <p:nvPicPr>
              <p:cNvPr id="682" name="Picture 6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98064"/>
                <a:ext cx="802407" cy="346630"/>
              </a:xfrm>
              <a:prstGeom prst="rect">
                <a:avLst/>
              </a:prstGeom>
            </p:spPr>
          </p:pic>
          <p:pic>
            <p:nvPicPr>
              <p:cNvPr id="683" name="Picture 6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98064"/>
                <a:ext cx="802407" cy="346630"/>
              </a:xfrm>
              <a:prstGeom prst="rect">
                <a:avLst/>
              </a:prstGeom>
            </p:spPr>
          </p:pic>
          <p:pic>
            <p:nvPicPr>
              <p:cNvPr id="688" name="Picture 6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063447"/>
                <a:ext cx="802407" cy="346630"/>
              </a:xfrm>
              <a:prstGeom prst="rect">
                <a:avLst/>
              </a:prstGeom>
            </p:spPr>
          </p:pic>
          <p:pic>
            <p:nvPicPr>
              <p:cNvPr id="689" name="Picture 6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063447"/>
                <a:ext cx="802407" cy="346630"/>
              </a:xfrm>
              <a:prstGeom prst="rect">
                <a:avLst/>
              </a:prstGeom>
            </p:spPr>
          </p:pic>
          <p:pic>
            <p:nvPicPr>
              <p:cNvPr id="690" name="Picture 6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4672009"/>
                <a:ext cx="802407" cy="346630"/>
              </a:xfrm>
              <a:prstGeom prst="rect">
                <a:avLst/>
              </a:prstGeom>
            </p:spPr>
          </p:pic>
          <p:pic>
            <p:nvPicPr>
              <p:cNvPr id="691" name="Picture 6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4672009"/>
                <a:ext cx="802407" cy="346630"/>
              </a:xfrm>
              <a:prstGeom prst="rect">
                <a:avLst/>
              </a:prstGeom>
            </p:spPr>
          </p:pic>
          <p:pic>
            <p:nvPicPr>
              <p:cNvPr id="724" name="Picture 7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458881"/>
                <a:ext cx="802407" cy="346630"/>
              </a:xfrm>
              <a:prstGeom prst="rect">
                <a:avLst/>
              </a:prstGeom>
            </p:spPr>
          </p:pic>
          <p:pic>
            <p:nvPicPr>
              <p:cNvPr id="725" name="Picture 7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458881"/>
                <a:ext cx="802407" cy="346630"/>
              </a:xfrm>
              <a:prstGeom prst="rect">
                <a:avLst/>
              </a:prstGeom>
            </p:spPr>
          </p:pic>
          <p:pic>
            <p:nvPicPr>
              <p:cNvPr id="726" name="Picture 7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458881"/>
                <a:ext cx="802407" cy="346630"/>
              </a:xfrm>
              <a:prstGeom prst="rect">
                <a:avLst/>
              </a:prstGeom>
            </p:spPr>
          </p:pic>
          <p:pic>
            <p:nvPicPr>
              <p:cNvPr id="727" name="Picture 7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458881"/>
                <a:ext cx="802407" cy="346630"/>
              </a:xfrm>
              <a:prstGeom prst="rect">
                <a:avLst/>
              </a:prstGeom>
            </p:spPr>
          </p:pic>
          <p:pic>
            <p:nvPicPr>
              <p:cNvPr id="728" name="Picture 7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458881"/>
                <a:ext cx="802407" cy="346630"/>
              </a:xfrm>
              <a:prstGeom prst="rect">
                <a:avLst/>
              </a:prstGeom>
            </p:spPr>
          </p:pic>
          <p:pic>
            <p:nvPicPr>
              <p:cNvPr id="729" name="Picture 7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458881"/>
                <a:ext cx="802407" cy="346630"/>
              </a:xfrm>
              <a:prstGeom prst="rect">
                <a:avLst/>
              </a:prstGeom>
            </p:spPr>
          </p:pic>
          <p:pic>
            <p:nvPicPr>
              <p:cNvPr id="730" name="Picture 7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859838"/>
                <a:ext cx="802407" cy="346630"/>
              </a:xfrm>
              <a:prstGeom prst="rect">
                <a:avLst/>
              </a:prstGeom>
            </p:spPr>
          </p:pic>
          <p:pic>
            <p:nvPicPr>
              <p:cNvPr id="731" name="Picture 7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859838"/>
                <a:ext cx="802407" cy="346630"/>
              </a:xfrm>
              <a:prstGeom prst="rect">
                <a:avLst/>
              </a:prstGeom>
            </p:spPr>
          </p:pic>
          <p:pic>
            <p:nvPicPr>
              <p:cNvPr id="732" name="Picture 7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859838"/>
                <a:ext cx="802407" cy="346630"/>
              </a:xfrm>
              <a:prstGeom prst="rect">
                <a:avLst/>
              </a:prstGeom>
            </p:spPr>
          </p:pic>
          <p:pic>
            <p:nvPicPr>
              <p:cNvPr id="733" name="Picture 7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5859838"/>
                <a:ext cx="802407" cy="346630"/>
              </a:xfrm>
              <a:prstGeom prst="rect">
                <a:avLst/>
              </a:prstGeom>
            </p:spPr>
          </p:pic>
          <p:pic>
            <p:nvPicPr>
              <p:cNvPr id="734" name="Picture 7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859838"/>
                <a:ext cx="802407" cy="346630"/>
              </a:xfrm>
              <a:prstGeom prst="rect">
                <a:avLst/>
              </a:prstGeom>
            </p:spPr>
          </p:pic>
          <p:pic>
            <p:nvPicPr>
              <p:cNvPr id="735" name="Picture 7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859838"/>
                <a:ext cx="802407" cy="346630"/>
              </a:xfrm>
              <a:prstGeom prst="rect">
                <a:avLst/>
              </a:prstGeom>
            </p:spPr>
          </p:pic>
          <p:pic>
            <p:nvPicPr>
              <p:cNvPr id="736" name="Picture 7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859838"/>
                <a:ext cx="802407" cy="346630"/>
              </a:xfrm>
              <a:prstGeom prst="rect">
                <a:avLst/>
              </a:prstGeom>
            </p:spPr>
          </p:pic>
          <p:pic>
            <p:nvPicPr>
              <p:cNvPr id="737" name="Picture 7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859838"/>
                <a:ext cx="802407" cy="346630"/>
              </a:xfrm>
              <a:prstGeom prst="rect">
                <a:avLst/>
              </a:prstGeom>
            </p:spPr>
          </p:pic>
          <p:pic>
            <p:nvPicPr>
              <p:cNvPr id="738" name="Picture 7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260795"/>
                <a:ext cx="802407" cy="346630"/>
              </a:xfrm>
              <a:prstGeom prst="rect">
                <a:avLst/>
              </a:prstGeom>
            </p:spPr>
          </p:pic>
          <p:pic>
            <p:nvPicPr>
              <p:cNvPr id="739" name="Picture 7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260795"/>
                <a:ext cx="802407" cy="346630"/>
              </a:xfrm>
              <a:prstGeom prst="rect">
                <a:avLst/>
              </a:prstGeom>
            </p:spPr>
          </p:pic>
          <p:pic>
            <p:nvPicPr>
              <p:cNvPr id="740" name="Picture 7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260795"/>
                <a:ext cx="802407" cy="346630"/>
              </a:xfrm>
              <a:prstGeom prst="rect">
                <a:avLst/>
              </a:prstGeom>
            </p:spPr>
          </p:pic>
          <p:pic>
            <p:nvPicPr>
              <p:cNvPr id="741" name="Picture 7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260795"/>
                <a:ext cx="802407" cy="346630"/>
              </a:xfrm>
              <a:prstGeom prst="rect">
                <a:avLst/>
              </a:prstGeom>
            </p:spPr>
          </p:pic>
          <p:pic>
            <p:nvPicPr>
              <p:cNvPr id="742" name="Picture 7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260795"/>
                <a:ext cx="802407" cy="346630"/>
              </a:xfrm>
              <a:prstGeom prst="rect">
                <a:avLst/>
              </a:prstGeom>
            </p:spPr>
          </p:pic>
          <p:pic>
            <p:nvPicPr>
              <p:cNvPr id="743" name="Picture 7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260795"/>
                <a:ext cx="802407" cy="346630"/>
              </a:xfrm>
              <a:prstGeom prst="rect">
                <a:avLst/>
              </a:prstGeom>
            </p:spPr>
          </p:pic>
          <p:pic>
            <p:nvPicPr>
              <p:cNvPr id="744" name="Picture 7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260795"/>
                <a:ext cx="802407" cy="346630"/>
              </a:xfrm>
              <a:prstGeom prst="rect">
                <a:avLst/>
              </a:prstGeom>
            </p:spPr>
          </p:pic>
          <p:pic>
            <p:nvPicPr>
              <p:cNvPr id="745" name="Picture 7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260795"/>
                <a:ext cx="802407" cy="346630"/>
              </a:xfrm>
              <a:prstGeom prst="rect">
                <a:avLst/>
              </a:prstGeom>
            </p:spPr>
          </p:pic>
          <p:pic>
            <p:nvPicPr>
              <p:cNvPr id="746" name="Picture 7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5459268"/>
                <a:ext cx="802407" cy="346629"/>
              </a:xfrm>
              <a:prstGeom prst="rect">
                <a:avLst/>
              </a:prstGeom>
            </p:spPr>
          </p:pic>
          <p:pic>
            <p:nvPicPr>
              <p:cNvPr id="747" name="Picture 7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459268"/>
                <a:ext cx="802407" cy="346630"/>
              </a:xfrm>
              <a:prstGeom prst="rect">
                <a:avLst/>
              </a:prstGeom>
            </p:spPr>
          </p:pic>
          <p:pic>
            <p:nvPicPr>
              <p:cNvPr id="748" name="Picture 7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458881"/>
                <a:ext cx="802407" cy="346630"/>
              </a:xfrm>
              <a:prstGeom prst="rect">
                <a:avLst/>
              </a:prstGeom>
            </p:spPr>
          </p:pic>
          <p:pic>
            <p:nvPicPr>
              <p:cNvPr id="749" name="Picture 7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458881"/>
                <a:ext cx="802407" cy="346630"/>
              </a:xfrm>
              <a:prstGeom prst="rect">
                <a:avLst/>
              </a:prstGeom>
            </p:spPr>
          </p:pic>
          <p:pic>
            <p:nvPicPr>
              <p:cNvPr id="750" name="Picture 7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859838"/>
                <a:ext cx="802407" cy="346630"/>
              </a:xfrm>
              <a:prstGeom prst="rect">
                <a:avLst/>
              </a:prstGeom>
            </p:spPr>
          </p:pic>
          <p:pic>
            <p:nvPicPr>
              <p:cNvPr id="751" name="Picture 7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859838"/>
                <a:ext cx="802407" cy="346630"/>
              </a:xfrm>
              <a:prstGeom prst="rect">
                <a:avLst/>
              </a:prstGeom>
            </p:spPr>
          </p:pic>
          <p:pic>
            <p:nvPicPr>
              <p:cNvPr id="752" name="Picture 7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859838"/>
                <a:ext cx="802407" cy="346630"/>
              </a:xfrm>
              <a:prstGeom prst="rect">
                <a:avLst/>
              </a:prstGeom>
            </p:spPr>
          </p:pic>
          <p:pic>
            <p:nvPicPr>
              <p:cNvPr id="753" name="Picture 7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260795"/>
                <a:ext cx="802407" cy="346630"/>
              </a:xfrm>
              <a:prstGeom prst="rect">
                <a:avLst/>
              </a:prstGeom>
            </p:spPr>
          </p:pic>
          <p:pic>
            <p:nvPicPr>
              <p:cNvPr id="754" name="Picture 7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260795"/>
                <a:ext cx="802407" cy="346630"/>
              </a:xfrm>
              <a:prstGeom prst="rect">
                <a:avLst/>
              </a:prstGeom>
            </p:spPr>
          </p:pic>
          <p:pic>
            <p:nvPicPr>
              <p:cNvPr id="755" name="Picture 7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260795"/>
                <a:ext cx="802407" cy="346630"/>
              </a:xfrm>
              <a:prstGeom prst="rect">
                <a:avLst/>
              </a:prstGeom>
            </p:spPr>
          </p:pic>
          <p:pic>
            <p:nvPicPr>
              <p:cNvPr id="756" name="Picture 7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459268"/>
                <a:ext cx="802407" cy="346630"/>
              </a:xfrm>
              <a:prstGeom prst="rect">
                <a:avLst/>
              </a:prstGeom>
            </p:spPr>
          </p:pic>
          <p:pic>
            <p:nvPicPr>
              <p:cNvPr id="768" name="Picture 7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654684"/>
                <a:ext cx="802407" cy="346630"/>
              </a:xfrm>
              <a:prstGeom prst="rect">
                <a:avLst/>
              </a:prstGeom>
            </p:spPr>
          </p:pic>
          <p:pic>
            <p:nvPicPr>
              <p:cNvPr id="769" name="Picture 7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654684"/>
                <a:ext cx="802407" cy="346630"/>
              </a:xfrm>
              <a:prstGeom prst="rect">
                <a:avLst/>
              </a:prstGeom>
            </p:spPr>
          </p:pic>
          <p:pic>
            <p:nvPicPr>
              <p:cNvPr id="770" name="Picture 7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654684"/>
                <a:ext cx="802407" cy="346630"/>
              </a:xfrm>
              <a:prstGeom prst="rect">
                <a:avLst/>
              </a:prstGeom>
            </p:spPr>
          </p:pic>
          <p:pic>
            <p:nvPicPr>
              <p:cNvPr id="771" name="Picture 7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654684"/>
                <a:ext cx="802407" cy="346630"/>
              </a:xfrm>
              <a:prstGeom prst="rect">
                <a:avLst/>
              </a:prstGeom>
            </p:spPr>
          </p:pic>
          <p:pic>
            <p:nvPicPr>
              <p:cNvPr id="772" name="Picture 7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654684"/>
                <a:ext cx="802407" cy="346630"/>
              </a:xfrm>
              <a:prstGeom prst="rect">
                <a:avLst/>
              </a:prstGeom>
            </p:spPr>
          </p:pic>
          <p:pic>
            <p:nvPicPr>
              <p:cNvPr id="773" name="Picture 7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654684"/>
                <a:ext cx="802407" cy="346630"/>
              </a:xfrm>
              <a:prstGeom prst="rect">
                <a:avLst/>
              </a:prstGeom>
            </p:spPr>
          </p:pic>
          <p:pic>
            <p:nvPicPr>
              <p:cNvPr id="774" name="Picture 7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654684"/>
                <a:ext cx="802407" cy="346630"/>
              </a:xfrm>
              <a:prstGeom prst="rect">
                <a:avLst/>
              </a:prstGeom>
            </p:spPr>
          </p:pic>
          <p:pic>
            <p:nvPicPr>
              <p:cNvPr id="775" name="Picture 7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654684"/>
                <a:ext cx="802407" cy="346630"/>
              </a:xfrm>
              <a:prstGeom prst="rect">
                <a:avLst/>
              </a:prstGeom>
            </p:spPr>
          </p:pic>
          <p:pic>
            <p:nvPicPr>
              <p:cNvPr id="776" name="Picture 7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654684"/>
                <a:ext cx="802407" cy="346630"/>
              </a:xfrm>
              <a:prstGeom prst="rect">
                <a:avLst/>
              </a:prstGeom>
            </p:spPr>
          </p:pic>
          <p:pic>
            <p:nvPicPr>
              <p:cNvPr id="777" name="Picture 7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654684"/>
                <a:ext cx="802407" cy="346630"/>
              </a:xfrm>
              <a:prstGeom prst="rect">
                <a:avLst/>
              </a:prstGeom>
            </p:spPr>
          </p:pic>
          <p:pic>
            <p:nvPicPr>
              <p:cNvPr id="778" name="Picture 7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654684"/>
                <a:ext cx="802407" cy="346630"/>
              </a:xfrm>
              <a:prstGeom prst="rect">
                <a:avLst/>
              </a:prstGeom>
            </p:spPr>
          </p:pic>
          <p:pic>
            <p:nvPicPr>
              <p:cNvPr id="779" name="Picture 7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458881"/>
                <a:ext cx="802407" cy="346630"/>
              </a:xfrm>
              <a:prstGeom prst="rect">
                <a:avLst/>
              </a:prstGeom>
            </p:spPr>
          </p:pic>
          <p:pic>
            <p:nvPicPr>
              <p:cNvPr id="780" name="Picture 7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458881"/>
                <a:ext cx="802407" cy="346630"/>
              </a:xfrm>
              <a:prstGeom prst="rect">
                <a:avLst/>
              </a:prstGeom>
            </p:spPr>
          </p:pic>
          <p:pic>
            <p:nvPicPr>
              <p:cNvPr id="781" name="Picture 7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859838"/>
                <a:ext cx="802407" cy="346630"/>
              </a:xfrm>
              <a:prstGeom prst="rect">
                <a:avLst/>
              </a:prstGeom>
            </p:spPr>
          </p:pic>
          <p:pic>
            <p:nvPicPr>
              <p:cNvPr id="782" name="Picture 7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859838"/>
                <a:ext cx="802407" cy="346630"/>
              </a:xfrm>
              <a:prstGeom prst="rect">
                <a:avLst/>
              </a:prstGeom>
            </p:spPr>
          </p:pic>
          <p:pic>
            <p:nvPicPr>
              <p:cNvPr id="783" name="Picture 7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260795"/>
                <a:ext cx="802407" cy="346630"/>
              </a:xfrm>
              <a:prstGeom prst="rect">
                <a:avLst/>
              </a:prstGeom>
            </p:spPr>
          </p:pic>
          <p:pic>
            <p:nvPicPr>
              <p:cNvPr id="784" name="Picture 7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260795"/>
                <a:ext cx="802407" cy="346630"/>
              </a:xfrm>
              <a:prstGeom prst="rect">
                <a:avLst/>
              </a:prstGeom>
            </p:spPr>
          </p:pic>
          <p:pic>
            <p:nvPicPr>
              <p:cNvPr id="787" name="Picture 7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654684"/>
                <a:ext cx="802407" cy="346630"/>
              </a:xfrm>
              <a:prstGeom prst="rect">
                <a:avLst/>
              </a:prstGeom>
            </p:spPr>
          </p:pic>
          <p:pic>
            <p:nvPicPr>
              <p:cNvPr id="788" name="Picture 7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654684"/>
                <a:ext cx="802407" cy="346630"/>
              </a:xfrm>
              <a:prstGeom prst="rect">
                <a:avLst/>
              </a:prstGeom>
            </p:spPr>
          </p:pic>
          <p:pic>
            <p:nvPicPr>
              <p:cNvPr id="789" name="Picture 7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458881"/>
                <a:ext cx="802407" cy="346630"/>
              </a:xfrm>
              <a:prstGeom prst="rect">
                <a:avLst/>
              </a:prstGeom>
            </p:spPr>
          </p:pic>
          <p:pic>
            <p:nvPicPr>
              <p:cNvPr id="790" name="Picture 7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458881"/>
                <a:ext cx="802407" cy="346630"/>
              </a:xfrm>
              <a:prstGeom prst="rect">
                <a:avLst/>
              </a:prstGeom>
            </p:spPr>
          </p:pic>
          <p:pic>
            <p:nvPicPr>
              <p:cNvPr id="791" name="Picture 7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859838"/>
                <a:ext cx="802407" cy="346630"/>
              </a:xfrm>
              <a:prstGeom prst="rect">
                <a:avLst/>
              </a:prstGeom>
            </p:spPr>
          </p:pic>
          <p:pic>
            <p:nvPicPr>
              <p:cNvPr id="792" name="Picture 7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859838"/>
                <a:ext cx="802407" cy="346630"/>
              </a:xfrm>
              <a:prstGeom prst="rect">
                <a:avLst/>
              </a:prstGeom>
            </p:spPr>
          </p:pic>
          <p:pic>
            <p:nvPicPr>
              <p:cNvPr id="793" name="Picture 7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260795"/>
                <a:ext cx="802407" cy="346630"/>
              </a:xfrm>
              <a:prstGeom prst="rect">
                <a:avLst/>
              </a:prstGeom>
            </p:spPr>
          </p:pic>
          <p:pic>
            <p:nvPicPr>
              <p:cNvPr id="794" name="Picture 7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260795"/>
                <a:ext cx="802407" cy="346630"/>
              </a:xfrm>
              <a:prstGeom prst="rect">
                <a:avLst/>
              </a:prstGeom>
            </p:spPr>
          </p:pic>
          <p:pic>
            <p:nvPicPr>
              <p:cNvPr id="797" name="Picture 7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654684"/>
                <a:ext cx="802407" cy="346630"/>
              </a:xfrm>
              <a:prstGeom prst="rect">
                <a:avLst/>
              </a:prstGeom>
            </p:spPr>
          </p:pic>
          <p:pic>
            <p:nvPicPr>
              <p:cNvPr id="798" name="Picture 7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654684"/>
                <a:ext cx="802407" cy="346630"/>
              </a:xfrm>
              <a:prstGeom prst="rect">
                <a:avLst/>
              </a:prstGeom>
            </p:spPr>
          </p:pic>
          <p:pic>
            <p:nvPicPr>
              <p:cNvPr id="1138" name="Picture 11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319548"/>
                <a:ext cx="802407" cy="346630"/>
              </a:xfrm>
              <a:prstGeom prst="rect">
                <a:avLst/>
              </a:prstGeom>
            </p:spPr>
          </p:pic>
          <p:pic>
            <p:nvPicPr>
              <p:cNvPr id="1139" name="Picture 11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319548"/>
                <a:ext cx="802407" cy="346630"/>
              </a:xfrm>
              <a:prstGeom prst="rect">
                <a:avLst/>
              </a:prstGeom>
            </p:spPr>
          </p:pic>
          <p:pic>
            <p:nvPicPr>
              <p:cNvPr id="1140" name="Picture 11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319548"/>
                <a:ext cx="802407" cy="346630"/>
              </a:xfrm>
              <a:prstGeom prst="rect">
                <a:avLst/>
              </a:prstGeom>
            </p:spPr>
          </p:pic>
          <p:pic>
            <p:nvPicPr>
              <p:cNvPr id="1141" name="Picture 11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319548"/>
                <a:ext cx="802407" cy="346630"/>
              </a:xfrm>
              <a:prstGeom prst="rect">
                <a:avLst/>
              </a:prstGeom>
            </p:spPr>
          </p:pic>
          <p:pic>
            <p:nvPicPr>
              <p:cNvPr id="1142" name="Picture 11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319548"/>
                <a:ext cx="802407" cy="346630"/>
              </a:xfrm>
              <a:prstGeom prst="rect">
                <a:avLst/>
              </a:prstGeom>
            </p:spPr>
          </p:pic>
          <p:pic>
            <p:nvPicPr>
              <p:cNvPr id="1143" name="Picture 11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319548"/>
                <a:ext cx="802407" cy="346630"/>
              </a:xfrm>
              <a:prstGeom prst="rect">
                <a:avLst/>
              </a:prstGeom>
            </p:spPr>
          </p:pic>
          <p:pic>
            <p:nvPicPr>
              <p:cNvPr id="1144" name="Picture 11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918591"/>
                <a:ext cx="802407" cy="346630"/>
              </a:xfrm>
              <a:prstGeom prst="rect">
                <a:avLst/>
              </a:prstGeom>
            </p:spPr>
          </p:pic>
          <p:pic>
            <p:nvPicPr>
              <p:cNvPr id="1145" name="Picture 11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918591"/>
                <a:ext cx="802407" cy="346630"/>
              </a:xfrm>
              <a:prstGeom prst="rect">
                <a:avLst/>
              </a:prstGeom>
            </p:spPr>
          </p:pic>
          <p:pic>
            <p:nvPicPr>
              <p:cNvPr id="1146" name="Picture 11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918591"/>
                <a:ext cx="802407" cy="346630"/>
              </a:xfrm>
              <a:prstGeom prst="rect">
                <a:avLst/>
              </a:prstGeom>
            </p:spPr>
          </p:pic>
          <p:pic>
            <p:nvPicPr>
              <p:cNvPr id="1147" name="Picture 1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918591"/>
                <a:ext cx="802407" cy="346630"/>
              </a:xfrm>
              <a:prstGeom prst="rect">
                <a:avLst/>
              </a:prstGeom>
            </p:spPr>
          </p:pic>
          <p:pic>
            <p:nvPicPr>
              <p:cNvPr id="1148" name="Picture 11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918591"/>
                <a:ext cx="802407" cy="346630"/>
              </a:xfrm>
              <a:prstGeom prst="rect">
                <a:avLst/>
              </a:prstGeom>
            </p:spPr>
          </p:pic>
          <p:pic>
            <p:nvPicPr>
              <p:cNvPr id="1149" name="Picture 11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918591"/>
                <a:ext cx="802407" cy="346630"/>
              </a:xfrm>
              <a:prstGeom prst="rect">
                <a:avLst/>
              </a:prstGeom>
            </p:spPr>
          </p:pic>
          <p:pic>
            <p:nvPicPr>
              <p:cNvPr id="1150" name="Picture 11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918591"/>
                <a:ext cx="802407" cy="346630"/>
              </a:xfrm>
              <a:prstGeom prst="rect">
                <a:avLst/>
              </a:prstGeom>
            </p:spPr>
          </p:pic>
          <p:pic>
            <p:nvPicPr>
              <p:cNvPr id="1151" name="Picture 11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918591"/>
                <a:ext cx="802407" cy="346630"/>
              </a:xfrm>
              <a:prstGeom prst="rect">
                <a:avLst/>
              </a:prstGeom>
            </p:spPr>
          </p:pic>
          <p:pic>
            <p:nvPicPr>
              <p:cNvPr id="1152" name="Picture 11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17634"/>
                <a:ext cx="802407" cy="346630"/>
              </a:xfrm>
              <a:prstGeom prst="rect">
                <a:avLst/>
              </a:prstGeom>
            </p:spPr>
          </p:pic>
          <p:pic>
            <p:nvPicPr>
              <p:cNvPr id="1153" name="Picture 11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17634"/>
                <a:ext cx="802407" cy="346630"/>
              </a:xfrm>
              <a:prstGeom prst="rect">
                <a:avLst/>
              </a:prstGeom>
            </p:spPr>
          </p:pic>
          <p:pic>
            <p:nvPicPr>
              <p:cNvPr id="1154" name="Picture 1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17634"/>
                <a:ext cx="802407" cy="346630"/>
              </a:xfrm>
              <a:prstGeom prst="rect">
                <a:avLst/>
              </a:prstGeom>
            </p:spPr>
          </p:pic>
          <p:pic>
            <p:nvPicPr>
              <p:cNvPr id="1155" name="Picture 11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517634"/>
                <a:ext cx="802407" cy="346630"/>
              </a:xfrm>
              <a:prstGeom prst="rect">
                <a:avLst/>
              </a:prstGeom>
            </p:spPr>
          </p:pic>
          <p:pic>
            <p:nvPicPr>
              <p:cNvPr id="1156" name="Picture 11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17634"/>
                <a:ext cx="802407" cy="346630"/>
              </a:xfrm>
              <a:prstGeom prst="rect">
                <a:avLst/>
              </a:prstGeom>
            </p:spPr>
          </p:pic>
          <p:pic>
            <p:nvPicPr>
              <p:cNvPr id="1157" name="Picture 11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17634"/>
                <a:ext cx="802407" cy="346630"/>
              </a:xfrm>
              <a:prstGeom prst="rect">
                <a:avLst/>
              </a:prstGeom>
            </p:spPr>
          </p:pic>
          <p:pic>
            <p:nvPicPr>
              <p:cNvPr id="1158" name="Picture 11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17634"/>
                <a:ext cx="802407" cy="346630"/>
              </a:xfrm>
              <a:prstGeom prst="rect">
                <a:avLst/>
              </a:prstGeom>
            </p:spPr>
          </p:pic>
          <p:pic>
            <p:nvPicPr>
              <p:cNvPr id="1159" name="Picture 11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17634"/>
                <a:ext cx="802407" cy="346630"/>
              </a:xfrm>
              <a:prstGeom prst="rect">
                <a:avLst/>
              </a:prstGeom>
            </p:spPr>
          </p:pic>
          <p:pic>
            <p:nvPicPr>
              <p:cNvPr id="1160" name="Picture 11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319160"/>
                <a:ext cx="802405" cy="346629"/>
              </a:xfrm>
              <a:prstGeom prst="rect">
                <a:avLst/>
              </a:prstGeom>
            </p:spPr>
          </p:pic>
          <p:pic>
            <p:nvPicPr>
              <p:cNvPr id="1161" name="Picture 11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319160"/>
                <a:ext cx="802407" cy="346630"/>
              </a:xfrm>
              <a:prstGeom prst="rect">
                <a:avLst/>
              </a:prstGeom>
            </p:spPr>
          </p:pic>
          <p:pic>
            <p:nvPicPr>
              <p:cNvPr id="1162" name="Picture 11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319548"/>
                <a:ext cx="802407" cy="346630"/>
              </a:xfrm>
              <a:prstGeom prst="rect">
                <a:avLst/>
              </a:prstGeom>
            </p:spPr>
          </p:pic>
          <p:pic>
            <p:nvPicPr>
              <p:cNvPr id="1163" name="Picture 11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319548"/>
                <a:ext cx="802407" cy="346630"/>
              </a:xfrm>
              <a:prstGeom prst="rect">
                <a:avLst/>
              </a:prstGeom>
            </p:spPr>
          </p:pic>
          <p:pic>
            <p:nvPicPr>
              <p:cNvPr id="1164" name="Picture 11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918591"/>
                <a:ext cx="802407" cy="346630"/>
              </a:xfrm>
              <a:prstGeom prst="rect">
                <a:avLst/>
              </a:prstGeom>
            </p:spPr>
          </p:pic>
          <p:pic>
            <p:nvPicPr>
              <p:cNvPr id="1165" name="Picture 11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918591"/>
                <a:ext cx="802407" cy="346630"/>
              </a:xfrm>
              <a:prstGeom prst="rect">
                <a:avLst/>
              </a:prstGeom>
            </p:spPr>
          </p:pic>
          <p:pic>
            <p:nvPicPr>
              <p:cNvPr id="1166" name="Picture 11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918591"/>
                <a:ext cx="802407" cy="346630"/>
              </a:xfrm>
              <a:prstGeom prst="rect">
                <a:avLst/>
              </a:prstGeom>
            </p:spPr>
          </p:pic>
          <p:pic>
            <p:nvPicPr>
              <p:cNvPr id="1167" name="Picture 11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17634"/>
                <a:ext cx="802407" cy="346630"/>
              </a:xfrm>
              <a:prstGeom prst="rect">
                <a:avLst/>
              </a:prstGeom>
            </p:spPr>
          </p:pic>
          <p:pic>
            <p:nvPicPr>
              <p:cNvPr id="1168" name="Picture 11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17634"/>
                <a:ext cx="802407" cy="346630"/>
              </a:xfrm>
              <a:prstGeom prst="rect">
                <a:avLst/>
              </a:prstGeom>
            </p:spPr>
          </p:pic>
          <p:pic>
            <p:nvPicPr>
              <p:cNvPr id="1169" name="Picture 11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17634"/>
                <a:ext cx="802407" cy="346630"/>
              </a:xfrm>
              <a:prstGeom prst="rect">
                <a:avLst/>
              </a:prstGeom>
            </p:spPr>
          </p:pic>
          <p:pic>
            <p:nvPicPr>
              <p:cNvPr id="1170" name="Picture 11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319160"/>
                <a:ext cx="802407" cy="346630"/>
              </a:xfrm>
              <a:prstGeom prst="rect">
                <a:avLst/>
              </a:prstGeom>
            </p:spPr>
          </p:pic>
          <p:pic>
            <p:nvPicPr>
              <p:cNvPr id="1171" name="Picture 11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319548"/>
                <a:ext cx="802407" cy="346630"/>
              </a:xfrm>
              <a:prstGeom prst="rect">
                <a:avLst/>
              </a:prstGeom>
            </p:spPr>
          </p:pic>
          <p:pic>
            <p:nvPicPr>
              <p:cNvPr id="1172" name="Picture 11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319548"/>
                <a:ext cx="802407" cy="346630"/>
              </a:xfrm>
              <a:prstGeom prst="rect">
                <a:avLst/>
              </a:prstGeom>
            </p:spPr>
          </p:pic>
          <p:pic>
            <p:nvPicPr>
              <p:cNvPr id="1173" name="Picture 11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918591"/>
                <a:ext cx="802407" cy="346630"/>
              </a:xfrm>
              <a:prstGeom prst="rect">
                <a:avLst/>
              </a:prstGeom>
            </p:spPr>
          </p:pic>
          <p:pic>
            <p:nvPicPr>
              <p:cNvPr id="1174" name="Picture 11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918591"/>
                <a:ext cx="802407" cy="346630"/>
              </a:xfrm>
              <a:prstGeom prst="rect">
                <a:avLst/>
              </a:prstGeom>
            </p:spPr>
          </p:pic>
          <p:pic>
            <p:nvPicPr>
              <p:cNvPr id="1175" name="Picture 11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17634"/>
                <a:ext cx="802407" cy="346630"/>
              </a:xfrm>
              <a:prstGeom prst="rect">
                <a:avLst/>
              </a:prstGeom>
            </p:spPr>
          </p:pic>
          <p:pic>
            <p:nvPicPr>
              <p:cNvPr id="1176" name="Picture 11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17634"/>
                <a:ext cx="802407" cy="346630"/>
              </a:xfrm>
              <a:prstGeom prst="rect">
                <a:avLst/>
              </a:prstGeom>
            </p:spPr>
          </p:pic>
          <p:pic>
            <p:nvPicPr>
              <p:cNvPr id="1177" name="Picture 11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319548"/>
                <a:ext cx="802407" cy="346630"/>
              </a:xfrm>
              <a:prstGeom prst="rect">
                <a:avLst/>
              </a:prstGeom>
            </p:spPr>
          </p:pic>
          <p:pic>
            <p:nvPicPr>
              <p:cNvPr id="1178" name="Picture 11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319548"/>
                <a:ext cx="802407" cy="346630"/>
              </a:xfrm>
              <a:prstGeom prst="rect">
                <a:avLst/>
              </a:prstGeom>
            </p:spPr>
          </p:pic>
          <p:pic>
            <p:nvPicPr>
              <p:cNvPr id="1179" name="Picture 11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918591"/>
                <a:ext cx="802407" cy="346630"/>
              </a:xfrm>
              <a:prstGeom prst="rect">
                <a:avLst/>
              </a:prstGeom>
            </p:spPr>
          </p:pic>
          <p:pic>
            <p:nvPicPr>
              <p:cNvPr id="1180" name="Picture 11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918591"/>
                <a:ext cx="802407" cy="346630"/>
              </a:xfrm>
              <a:prstGeom prst="rect">
                <a:avLst/>
              </a:prstGeom>
            </p:spPr>
          </p:pic>
          <p:pic>
            <p:nvPicPr>
              <p:cNvPr id="1181" name="Picture 11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17634"/>
                <a:ext cx="802407" cy="346630"/>
              </a:xfrm>
              <a:prstGeom prst="rect">
                <a:avLst/>
              </a:prstGeom>
            </p:spPr>
          </p:pic>
          <p:pic>
            <p:nvPicPr>
              <p:cNvPr id="1182" name="Picture 11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17634"/>
                <a:ext cx="802407" cy="346630"/>
              </a:xfrm>
              <a:prstGeom prst="rect">
                <a:avLst/>
              </a:prstGeom>
            </p:spPr>
          </p:pic>
        </p:grpSp>
        <p:grpSp>
          <p:nvGrpSpPr>
            <p:cNvPr id="1247" name="Group 1246"/>
            <p:cNvGrpSpPr/>
            <p:nvPr/>
          </p:nvGrpSpPr>
          <p:grpSpPr>
            <a:xfrm>
              <a:off x="3975518" y="4277590"/>
              <a:ext cx="3353938" cy="744594"/>
              <a:chOff x="3975518" y="4277590"/>
              <a:chExt cx="3353938" cy="744594"/>
            </a:xfrm>
          </p:grpSpPr>
          <p:pic>
            <p:nvPicPr>
              <p:cNvPr id="1248" name="Picture 12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4675556"/>
                <a:ext cx="802405" cy="346628"/>
              </a:xfrm>
              <a:prstGeom prst="rect">
                <a:avLst/>
              </a:prstGeom>
            </p:spPr>
          </p:pic>
          <p:pic>
            <p:nvPicPr>
              <p:cNvPr id="1249" name="Picture 12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4675556"/>
                <a:ext cx="802405" cy="346628"/>
              </a:xfrm>
              <a:prstGeom prst="rect">
                <a:avLst/>
              </a:prstGeom>
            </p:spPr>
          </p:pic>
          <p:pic>
            <p:nvPicPr>
              <p:cNvPr id="1250" name="Picture 12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4277590"/>
                <a:ext cx="802405" cy="346628"/>
              </a:xfrm>
              <a:prstGeom prst="rect">
                <a:avLst/>
              </a:prstGeom>
            </p:spPr>
          </p:pic>
          <p:pic>
            <p:nvPicPr>
              <p:cNvPr id="1251" name="Picture 12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4277590"/>
                <a:ext cx="802405" cy="346628"/>
              </a:xfrm>
              <a:prstGeom prst="rect">
                <a:avLst/>
              </a:prstGeom>
            </p:spPr>
          </p:pic>
          <p:pic>
            <p:nvPicPr>
              <p:cNvPr id="1252" name="Picture 12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4277590"/>
                <a:ext cx="802405" cy="346628"/>
              </a:xfrm>
              <a:prstGeom prst="rect">
                <a:avLst/>
              </a:prstGeom>
            </p:spPr>
          </p:pic>
          <p:pic>
            <p:nvPicPr>
              <p:cNvPr id="1253" name="Picture 12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4277590"/>
                <a:ext cx="802405" cy="346628"/>
              </a:xfrm>
              <a:prstGeom prst="rect">
                <a:avLst/>
              </a:prstGeom>
            </p:spPr>
          </p:pic>
        </p:grpSp>
      </p:grpSp>
      <p:grpSp>
        <p:nvGrpSpPr>
          <p:cNvPr id="2" name="Group 1"/>
          <p:cNvGrpSpPr/>
          <p:nvPr/>
        </p:nvGrpSpPr>
        <p:grpSpPr>
          <a:xfrm>
            <a:off x="3189720" y="4362745"/>
            <a:ext cx="4288148" cy="759417"/>
            <a:chOff x="3125008" y="4277590"/>
            <a:chExt cx="4204448" cy="744594"/>
          </a:xfrm>
        </p:grpSpPr>
        <p:pic>
          <p:nvPicPr>
            <p:cNvPr id="1239" name="Picture 12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4675556"/>
              <a:ext cx="802405" cy="346628"/>
            </a:xfrm>
            <a:prstGeom prst="rect">
              <a:avLst/>
            </a:prstGeom>
          </p:spPr>
        </p:pic>
        <p:pic>
          <p:nvPicPr>
            <p:cNvPr id="1240" name="Picture 12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4675556"/>
              <a:ext cx="802405" cy="346628"/>
            </a:xfrm>
            <a:prstGeom prst="rect">
              <a:avLst/>
            </a:prstGeom>
          </p:spPr>
        </p:pic>
        <p:pic>
          <p:nvPicPr>
            <p:cNvPr id="1243" name="Picture 12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4675556"/>
              <a:ext cx="802405" cy="346628"/>
            </a:xfrm>
            <a:prstGeom prst="rect">
              <a:avLst/>
            </a:prstGeom>
          </p:spPr>
        </p:pic>
        <p:pic>
          <p:nvPicPr>
            <p:cNvPr id="1244" name="Picture 12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4277590"/>
              <a:ext cx="802405" cy="346628"/>
            </a:xfrm>
            <a:prstGeom prst="rect">
              <a:avLst/>
            </a:prstGeom>
          </p:spPr>
        </p:pic>
      </p:grpSp>
      <p:grpSp>
        <p:nvGrpSpPr>
          <p:cNvPr id="420" name="Group 419"/>
          <p:cNvGrpSpPr/>
          <p:nvPr/>
        </p:nvGrpSpPr>
        <p:grpSpPr>
          <a:xfrm>
            <a:off x="1454835" y="300236"/>
            <a:ext cx="9498191" cy="6436872"/>
            <a:chOff x="1423986" y="294376"/>
            <a:chExt cx="9312797" cy="6311232"/>
          </a:xfrm>
        </p:grpSpPr>
        <p:pic>
          <p:nvPicPr>
            <p:cNvPr id="421" name="Picture 4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876060"/>
              <a:ext cx="802405" cy="346628"/>
            </a:xfrm>
            <a:prstGeom prst="rect">
              <a:avLst/>
            </a:prstGeom>
          </p:spPr>
        </p:pic>
        <p:pic>
          <p:nvPicPr>
            <p:cNvPr id="422" name="Picture 4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3876060"/>
              <a:ext cx="802405" cy="346628"/>
            </a:xfrm>
            <a:prstGeom prst="rect">
              <a:avLst/>
            </a:prstGeom>
          </p:spPr>
        </p:pic>
        <p:pic>
          <p:nvPicPr>
            <p:cNvPr id="423" name="Picture 4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876060"/>
              <a:ext cx="802405" cy="346628"/>
            </a:xfrm>
            <a:prstGeom prst="rect">
              <a:avLst/>
            </a:prstGeom>
          </p:spPr>
        </p:pic>
        <p:pic>
          <p:nvPicPr>
            <p:cNvPr id="424" name="Picture 4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3876060"/>
              <a:ext cx="802405" cy="346628"/>
            </a:xfrm>
            <a:prstGeom prst="rect">
              <a:avLst/>
            </a:prstGeom>
          </p:spPr>
        </p:pic>
        <p:pic>
          <p:nvPicPr>
            <p:cNvPr id="425" name="Picture 4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3876060"/>
              <a:ext cx="802405" cy="346628"/>
            </a:xfrm>
            <a:prstGeom prst="rect">
              <a:avLst/>
            </a:prstGeom>
          </p:spPr>
        </p:pic>
        <p:pic>
          <p:nvPicPr>
            <p:cNvPr id="426" name="Picture 4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876060"/>
              <a:ext cx="802405" cy="346628"/>
            </a:xfrm>
            <a:prstGeom prst="rect">
              <a:avLst/>
            </a:prstGeom>
          </p:spPr>
        </p:pic>
        <p:pic>
          <p:nvPicPr>
            <p:cNvPr id="427" name="Picture 4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876060"/>
              <a:ext cx="802405" cy="346628"/>
            </a:xfrm>
            <a:prstGeom prst="rect">
              <a:avLst/>
            </a:prstGeom>
          </p:spPr>
        </p:pic>
        <p:pic>
          <p:nvPicPr>
            <p:cNvPr id="428" name="Picture 4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876060"/>
              <a:ext cx="802405" cy="346628"/>
            </a:xfrm>
            <a:prstGeom prst="rect">
              <a:avLst/>
            </a:prstGeom>
          </p:spPr>
        </p:pic>
        <p:pic>
          <p:nvPicPr>
            <p:cNvPr id="429" name="Picture 4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478095"/>
              <a:ext cx="802405" cy="346628"/>
            </a:xfrm>
            <a:prstGeom prst="rect">
              <a:avLst/>
            </a:prstGeom>
          </p:spPr>
        </p:pic>
        <p:pic>
          <p:nvPicPr>
            <p:cNvPr id="430" name="Picture 4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3478095"/>
              <a:ext cx="802405" cy="346628"/>
            </a:xfrm>
            <a:prstGeom prst="rect">
              <a:avLst/>
            </a:prstGeom>
          </p:spPr>
        </p:pic>
        <p:pic>
          <p:nvPicPr>
            <p:cNvPr id="431" name="Picture 4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478095"/>
              <a:ext cx="802405" cy="346628"/>
            </a:xfrm>
            <a:prstGeom prst="rect">
              <a:avLst/>
            </a:prstGeom>
          </p:spPr>
        </p:pic>
        <p:pic>
          <p:nvPicPr>
            <p:cNvPr id="432" name="Picture 4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3478095"/>
              <a:ext cx="802405" cy="346628"/>
            </a:xfrm>
            <a:prstGeom prst="rect">
              <a:avLst/>
            </a:prstGeom>
          </p:spPr>
        </p:pic>
        <p:pic>
          <p:nvPicPr>
            <p:cNvPr id="433" name="Picture 4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3478095"/>
              <a:ext cx="802405" cy="346628"/>
            </a:xfrm>
            <a:prstGeom prst="rect">
              <a:avLst/>
            </a:prstGeom>
          </p:spPr>
        </p:pic>
        <p:pic>
          <p:nvPicPr>
            <p:cNvPr id="434" name="Picture 4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478095"/>
              <a:ext cx="802405" cy="346628"/>
            </a:xfrm>
            <a:prstGeom prst="rect">
              <a:avLst/>
            </a:prstGeom>
          </p:spPr>
        </p:pic>
        <p:pic>
          <p:nvPicPr>
            <p:cNvPr id="435" name="Picture 4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478095"/>
              <a:ext cx="802405" cy="346628"/>
            </a:xfrm>
            <a:prstGeom prst="rect">
              <a:avLst/>
            </a:prstGeom>
          </p:spPr>
        </p:pic>
        <p:pic>
          <p:nvPicPr>
            <p:cNvPr id="436" name="Picture 4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478095"/>
              <a:ext cx="802405" cy="346628"/>
            </a:xfrm>
            <a:prstGeom prst="rect">
              <a:avLst/>
            </a:prstGeom>
          </p:spPr>
        </p:pic>
        <p:pic>
          <p:nvPicPr>
            <p:cNvPr id="437" name="Picture 4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080130"/>
              <a:ext cx="802405" cy="346628"/>
            </a:xfrm>
            <a:prstGeom prst="rect">
              <a:avLst/>
            </a:prstGeom>
          </p:spPr>
        </p:pic>
        <p:pic>
          <p:nvPicPr>
            <p:cNvPr id="438" name="Picture 4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080130"/>
              <a:ext cx="802405" cy="346628"/>
            </a:xfrm>
            <a:prstGeom prst="rect">
              <a:avLst/>
            </a:prstGeom>
          </p:spPr>
        </p:pic>
        <p:pic>
          <p:nvPicPr>
            <p:cNvPr id="439" name="Picture 4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080130"/>
              <a:ext cx="802405" cy="346628"/>
            </a:xfrm>
            <a:prstGeom prst="rect">
              <a:avLst/>
            </a:prstGeom>
          </p:spPr>
        </p:pic>
        <p:pic>
          <p:nvPicPr>
            <p:cNvPr id="440" name="Picture 4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080130"/>
              <a:ext cx="802405" cy="346628"/>
            </a:xfrm>
            <a:prstGeom prst="rect">
              <a:avLst/>
            </a:prstGeom>
          </p:spPr>
        </p:pic>
        <p:pic>
          <p:nvPicPr>
            <p:cNvPr id="441" name="Picture 4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080130"/>
              <a:ext cx="802405" cy="346628"/>
            </a:xfrm>
            <a:prstGeom prst="rect">
              <a:avLst/>
            </a:prstGeom>
          </p:spPr>
        </p:pic>
        <p:pic>
          <p:nvPicPr>
            <p:cNvPr id="442" name="Picture 4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682166"/>
              <a:ext cx="802405" cy="346628"/>
            </a:xfrm>
            <a:prstGeom prst="rect">
              <a:avLst/>
            </a:prstGeom>
          </p:spPr>
        </p:pic>
        <p:pic>
          <p:nvPicPr>
            <p:cNvPr id="443" name="Picture 4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2682166"/>
              <a:ext cx="802405" cy="346628"/>
            </a:xfrm>
            <a:prstGeom prst="rect">
              <a:avLst/>
            </a:prstGeom>
          </p:spPr>
        </p:pic>
        <p:pic>
          <p:nvPicPr>
            <p:cNvPr id="444" name="Picture 4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2682166"/>
              <a:ext cx="802405" cy="346628"/>
            </a:xfrm>
            <a:prstGeom prst="rect">
              <a:avLst/>
            </a:prstGeom>
          </p:spPr>
        </p:pic>
        <p:pic>
          <p:nvPicPr>
            <p:cNvPr id="445" name="Picture 4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2682166"/>
              <a:ext cx="802405" cy="346628"/>
            </a:xfrm>
            <a:prstGeom prst="rect">
              <a:avLst/>
            </a:prstGeom>
          </p:spPr>
        </p:pic>
        <p:pic>
          <p:nvPicPr>
            <p:cNvPr id="446" name="Picture 4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2682166"/>
              <a:ext cx="802405" cy="346628"/>
            </a:xfrm>
            <a:prstGeom prst="rect">
              <a:avLst/>
            </a:prstGeom>
          </p:spPr>
        </p:pic>
        <p:pic>
          <p:nvPicPr>
            <p:cNvPr id="447" name="Picture 4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284201"/>
              <a:ext cx="802405" cy="346628"/>
            </a:xfrm>
            <a:prstGeom prst="rect">
              <a:avLst/>
            </a:prstGeom>
          </p:spPr>
        </p:pic>
        <p:pic>
          <p:nvPicPr>
            <p:cNvPr id="448" name="Picture 4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2284201"/>
              <a:ext cx="802405" cy="346628"/>
            </a:xfrm>
            <a:prstGeom prst="rect">
              <a:avLst/>
            </a:prstGeom>
          </p:spPr>
        </p:pic>
        <p:pic>
          <p:nvPicPr>
            <p:cNvPr id="449" name="Picture 4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2284201"/>
              <a:ext cx="802405" cy="346628"/>
            </a:xfrm>
            <a:prstGeom prst="rect">
              <a:avLst/>
            </a:prstGeom>
          </p:spPr>
        </p:pic>
        <p:pic>
          <p:nvPicPr>
            <p:cNvPr id="450" name="Picture 4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2284201"/>
              <a:ext cx="802405" cy="346628"/>
            </a:xfrm>
            <a:prstGeom prst="rect">
              <a:avLst/>
            </a:prstGeom>
          </p:spPr>
        </p:pic>
        <p:pic>
          <p:nvPicPr>
            <p:cNvPr id="451" name="Picture 4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2284201"/>
              <a:ext cx="802405" cy="346628"/>
            </a:xfrm>
            <a:prstGeom prst="rect">
              <a:avLst/>
            </a:prstGeom>
          </p:spPr>
        </p:pic>
        <p:pic>
          <p:nvPicPr>
            <p:cNvPr id="452" name="Picture 4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2284201"/>
              <a:ext cx="802405" cy="346628"/>
            </a:xfrm>
            <a:prstGeom prst="rect">
              <a:avLst/>
            </a:prstGeom>
          </p:spPr>
        </p:pic>
        <p:pic>
          <p:nvPicPr>
            <p:cNvPr id="453" name="Picture 4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1886236"/>
              <a:ext cx="802405" cy="346628"/>
            </a:xfrm>
            <a:prstGeom prst="rect">
              <a:avLst/>
            </a:prstGeom>
          </p:spPr>
        </p:pic>
        <p:pic>
          <p:nvPicPr>
            <p:cNvPr id="454" name="Picture 4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886236"/>
              <a:ext cx="802405" cy="346628"/>
            </a:xfrm>
            <a:prstGeom prst="rect">
              <a:avLst/>
            </a:prstGeom>
          </p:spPr>
        </p:pic>
        <p:pic>
          <p:nvPicPr>
            <p:cNvPr id="455" name="Picture 4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886236"/>
              <a:ext cx="802405" cy="346628"/>
            </a:xfrm>
            <a:prstGeom prst="rect">
              <a:avLst/>
            </a:prstGeom>
          </p:spPr>
        </p:pic>
        <p:pic>
          <p:nvPicPr>
            <p:cNvPr id="456" name="Picture 4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1886236"/>
              <a:ext cx="802405" cy="346628"/>
            </a:xfrm>
            <a:prstGeom prst="rect">
              <a:avLst/>
            </a:prstGeom>
          </p:spPr>
        </p:pic>
        <p:pic>
          <p:nvPicPr>
            <p:cNvPr id="457" name="Picture 4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1886236"/>
              <a:ext cx="802405" cy="346628"/>
            </a:xfrm>
            <a:prstGeom prst="rect">
              <a:avLst/>
            </a:prstGeom>
          </p:spPr>
        </p:pic>
        <p:pic>
          <p:nvPicPr>
            <p:cNvPr id="458" name="Picture 4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1886236"/>
              <a:ext cx="802405" cy="346628"/>
            </a:xfrm>
            <a:prstGeom prst="rect">
              <a:avLst/>
            </a:prstGeom>
          </p:spPr>
        </p:pic>
        <p:pic>
          <p:nvPicPr>
            <p:cNvPr id="459" name="Picture 4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488270"/>
              <a:ext cx="802405" cy="346628"/>
            </a:xfrm>
            <a:prstGeom prst="rect">
              <a:avLst/>
            </a:prstGeom>
          </p:spPr>
        </p:pic>
        <p:pic>
          <p:nvPicPr>
            <p:cNvPr id="460" name="Picture 4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488270"/>
              <a:ext cx="802405" cy="346628"/>
            </a:xfrm>
            <a:prstGeom prst="rect">
              <a:avLst/>
            </a:prstGeom>
          </p:spPr>
        </p:pic>
        <p:pic>
          <p:nvPicPr>
            <p:cNvPr id="461" name="Picture 4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692341"/>
              <a:ext cx="802405" cy="346628"/>
            </a:xfrm>
            <a:prstGeom prst="rect">
              <a:avLst/>
            </a:prstGeom>
          </p:spPr>
        </p:pic>
        <p:pic>
          <p:nvPicPr>
            <p:cNvPr id="462" name="Picture 4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090306"/>
              <a:ext cx="802405" cy="346628"/>
            </a:xfrm>
            <a:prstGeom prst="rect">
              <a:avLst/>
            </a:prstGeom>
          </p:spPr>
        </p:pic>
        <p:pic>
          <p:nvPicPr>
            <p:cNvPr id="463" name="Picture 4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090306"/>
              <a:ext cx="802405" cy="346628"/>
            </a:xfrm>
            <a:prstGeom prst="rect">
              <a:avLst/>
            </a:prstGeom>
          </p:spPr>
        </p:pic>
        <p:pic>
          <p:nvPicPr>
            <p:cNvPr id="464" name="Picture 4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94376"/>
              <a:ext cx="802405" cy="346628"/>
            </a:xfrm>
            <a:prstGeom prst="rect">
              <a:avLst/>
            </a:prstGeom>
          </p:spPr>
        </p:pic>
        <p:pic>
          <p:nvPicPr>
            <p:cNvPr id="465" name="Picture 4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876060"/>
              <a:ext cx="802405" cy="346628"/>
            </a:xfrm>
            <a:prstGeom prst="rect">
              <a:avLst/>
            </a:prstGeom>
          </p:spPr>
        </p:pic>
        <p:pic>
          <p:nvPicPr>
            <p:cNvPr id="466" name="Picture 4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876060"/>
              <a:ext cx="802405" cy="346628"/>
            </a:xfrm>
            <a:prstGeom prst="rect">
              <a:avLst/>
            </a:prstGeom>
          </p:spPr>
        </p:pic>
        <p:pic>
          <p:nvPicPr>
            <p:cNvPr id="467" name="Picture 4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478095"/>
              <a:ext cx="802405" cy="346628"/>
            </a:xfrm>
            <a:prstGeom prst="rect">
              <a:avLst/>
            </a:prstGeom>
          </p:spPr>
        </p:pic>
        <p:pic>
          <p:nvPicPr>
            <p:cNvPr id="468" name="Picture 4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478095"/>
              <a:ext cx="802405" cy="346628"/>
            </a:xfrm>
            <a:prstGeom prst="rect">
              <a:avLst/>
            </a:prstGeom>
          </p:spPr>
        </p:pic>
        <p:pic>
          <p:nvPicPr>
            <p:cNvPr id="469" name="Picture 4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080130"/>
              <a:ext cx="802405" cy="346628"/>
            </a:xfrm>
            <a:prstGeom prst="rect">
              <a:avLst/>
            </a:prstGeom>
          </p:spPr>
        </p:pic>
        <p:pic>
          <p:nvPicPr>
            <p:cNvPr id="470" name="Picture 4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080130"/>
              <a:ext cx="802405" cy="346628"/>
            </a:xfrm>
            <a:prstGeom prst="rect">
              <a:avLst/>
            </a:prstGeom>
          </p:spPr>
        </p:pic>
        <p:pic>
          <p:nvPicPr>
            <p:cNvPr id="471" name="Picture 4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2682166"/>
              <a:ext cx="802405" cy="346628"/>
            </a:xfrm>
            <a:prstGeom prst="rect">
              <a:avLst/>
            </a:prstGeom>
          </p:spPr>
        </p:pic>
        <p:pic>
          <p:nvPicPr>
            <p:cNvPr id="472" name="Picture 4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682166"/>
              <a:ext cx="802405" cy="346628"/>
            </a:xfrm>
            <a:prstGeom prst="rect">
              <a:avLst/>
            </a:prstGeom>
          </p:spPr>
        </p:pic>
        <p:pic>
          <p:nvPicPr>
            <p:cNvPr id="473" name="Picture 4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284201"/>
              <a:ext cx="802405" cy="346628"/>
            </a:xfrm>
            <a:prstGeom prst="rect">
              <a:avLst/>
            </a:prstGeom>
          </p:spPr>
        </p:pic>
        <p:pic>
          <p:nvPicPr>
            <p:cNvPr id="474" name="Picture 4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1886236"/>
              <a:ext cx="802405" cy="346628"/>
            </a:xfrm>
            <a:prstGeom prst="rect">
              <a:avLst/>
            </a:prstGeom>
          </p:spPr>
        </p:pic>
        <p:pic>
          <p:nvPicPr>
            <p:cNvPr id="475" name="Picture 4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692341"/>
              <a:ext cx="802405" cy="346628"/>
            </a:xfrm>
            <a:prstGeom prst="rect">
              <a:avLst/>
            </a:prstGeom>
          </p:spPr>
        </p:pic>
        <p:pic>
          <p:nvPicPr>
            <p:cNvPr id="476" name="Picture 4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94376"/>
              <a:ext cx="802405" cy="346628"/>
            </a:xfrm>
            <a:prstGeom prst="rect">
              <a:avLst/>
            </a:prstGeom>
          </p:spPr>
        </p:pic>
        <p:pic>
          <p:nvPicPr>
            <p:cNvPr id="477" name="Picture 4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4675556"/>
              <a:ext cx="802405" cy="346628"/>
            </a:xfrm>
            <a:prstGeom prst="rect">
              <a:avLst/>
            </a:prstGeom>
          </p:spPr>
        </p:pic>
        <p:pic>
          <p:nvPicPr>
            <p:cNvPr id="478" name="Picture 4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4675556"/>
              <a:ext cx="802405" cy="346628"/>
            </a:xfrm>
            <a:prstGeom prst="rect">
              <a:avLst/>
            </a:prstGeom>
          </p:spPr>
        </p:pic>
        <p:pic>
          <p:nvPicPr>
            <p:cNvPr id="479" name="Picture 4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4277590"/>
              <a:ext cx="802405" cy="346628"/>
            </a:xfrm>
            <a:prstGeom prst="rect">
              <a:avLst/>
            </a:prstGeom>
          </p:spPr>
        </p:pic>
        <p:pic>
          <p:nvPicPr>
            <p:cNvPr id="480" name="Picture 4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4277590"/>
              <a:ext cx="802405" cy="346628"/>
            </a:xfrm>
            <a:prstGeom prst="rect">
              <a:avLst/>
            </a:prstGeom>
          </p:spPr>
        </p:pic>
        <p:pic>
          <p:nvPicPr>
            <p:cNvPr id="481" name="Picture 4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4675556"/>
              <a:ext cx="802405" cy="346628"/>
            </a:xfrm>
            <a:prstGeom prst="rect">
              <a:avLst/>
            </a:prstGeom>
          </p:spPr>
        </p:pic>
        <p:pic>
          <p:nvPicPr>
            <p:cNvPr id="482" name="Picture 4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4277590"/>
              <a:ext cx="802405" cy="346628"/>
            </a:xfrm>
            <a:prstGeom prst="rect">
              <a:avLst/>
            </a:prstGeom>
          </p:spPr>
        </p:pic>
        <p:pic>
          <p:nvPicPr>
            <p:cNvPr id="483" name="Picture 4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5459484"/>
              <a:ext cx="802405" cy="346628"/>
            </a:xfrm>
            <a:prstGeom prst="rect">
              <a:avLst/>
            </a:prstGeom>
          </p:spPr>
        </p:pic>
        <p:pic>
          <p:nvPicPr>
            <p:cNvPr id="484" name="Picture 4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5459484"/>
              <a:ext cx="802405" cy="346628"/>
            </a:xfrm>
            <a:prstGeom prst="rect">
              <a:avLst/>
            </a:prstGeom>
          </p:spPr>
        </p:pic>
        <p:pic>
          <p:nvPicPr>
            <p:cNvPr id="485" name="Picture 4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5061519"/>
              <a:ext cx="802405" cy="346628"/>
            </a:xfrm>
            <a:prstGeom prst="rect">
              <a:avLst/>
            </a:prstGeom>
          </p:spPr>
        </p:pic>
        <p:pic>
          <p:nvPicPr>
            <p:cNvPr id="486" name="Picture 4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5061519"/>
              <a:ext cx="802405" cy="346628"/>
            </a:xfrm>
            <a:prstGeom prst="rect">
              <a:avLst/>
            </a:prstGeom>
          </p:spPr>
        </p:pic>
        <p:pic>
          <p:nvPicPr>
            <p:cNvPr id="487" name="Picture 4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5459484"/>
              <a:ext cx="802405" cy="346628"/>
            </a:xfrm>
            <a:prstGeom prst="rect">
              <a:avLst/>
            </a:prstGeom>
          </p:spPr>
        </p:pic>
        <p:pic>
          <p:nvPicPr>
            <p:cNvPr id="488" name="Picture 4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5061519"/>
              <a:ext cx="802405" cy="346628"/>
            </a:xfrm>
            <a:prstGeom prst="rect">
              <a:avLst/>
            </a:prstGeom>
          </p:spPr>
        </p:pic>
        <p:pic>
          <p:nvPicPr>
            <p:cNvPr id="489" name="Picture 4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6258980"/>
              <a:ext cx="802405" cy="346628"/>
            </a:xfrm>
            <a:prstGeom prst="rect">
              <a:avLst/>
            </a:prstGeom>
          </p:spPr>
        </p:pic>
        <p:pic>
          <p:nvPicPr>
            <p:cNvPr id="490" name="Picture 4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6258980"/>
              <a:ext cx="802405" cy="346628"/>
            </a:xfrm>
            <a:prstGeom prst="rect">
              <a:avLst/>
            </a:prstGeom>
          </p:spPr>
        </p:pic>
        <p:pic>
          <p:nvPicPr>
            <p:cNvPr id="491" name="Picture 4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6258980"/>
              <a:ext cx="802405" cy="346628"/>
            </a:xfrm>
            <a:prstGeom prst="rect">
              <a:avLst/>
            </a:prstGeom>
          </p:spPr>
        </p:pic>
        <p:pic>
          <p:nvPicPr>
            <p:cNvPr id="492" name="Picture 4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6258980"/>
              <a:ext cx="802405" cy="346628"/>
            </a:xfrm>
            <a:prstGeom prst="rect">
              <a:avLst/>
            </a:prstGeom>
          </p:spPr>
        </p:pic>
        <p:pic>
          <p:nvPicPr>
            <p:cNvPr id="493" name="Picture 4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5861014"/>
              <a:ext cx="802405" cy="346628"/>
            </a:xfrm>
            <a:prstGeom prst="rect">
              <a:avLst/>
            </a:prstGeom>
          </p:spPr>
        </p:pic>
        <p:pic>
          <p:nvPicPr>
            <p:cNvPr id="494" name="Picture 4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5861014"/>
              <a:ext cx="802405" cy="346628"/>
            </a:xfrm>
            <a:prstGeom prst="rect">
              <a:avLst/>
            </a:prstGeom>
          </p:spPr>
        </p:pic>
        <p:pic>
          <p:nvPicPr>
            <p:cNvPr id="495" name="Picture 4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5861014"/>
              <a:ext cx="802405" cy="346628"/>
            </a:xfrm>
            <a:prstGeom prst="rect">
              <a:avLst/>
            </a:prstGeom>
          </p:spPr>
        </p:pic>
        <p:pic>
          <p:nvPicPr>
            <p:cNvPr id="496" name="Picture 4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5861014"/>
              <a:ext cx="802405" cy="346628"/>
            </a:xfrm>
            <a:prstGeom prst="rect">
              <a:avLst/>
            </a:prstGeom>
          </p:spPr>
        </p:pic>
        <p:pic>
          <p:nvPicPr>
            <p:cNvPr id="497" name="Picture 4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3876060"/>
              <a:ext cx="802405" cy="346628"/>
            </a:xfrm>
            <a:prstGeom prst="rect">
              <a:avLst/>
            </a:prstGeom>
          </p:spPr>
        </p:pic>
        <p:pic>
          <p:nvPicPr>
            <p:cNvPr id="498" name="Picture 4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3478095"/>
              <a:ext cx="802405" cy="346628"/>
            </a:xfrm>
            <a:prstGeom prst="rect">
              <a:avLst/>
            </a:prstGeom>
          </p:spPr>
        </p:pic>
        <p:pic>
          <p:nvPicPr>
            <p:cNvPr id="499" name="Picture 4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4675556"/>
              <a:ext cx="802405" cy="346628"/>
            </a:xfrm>
            <a:prstGeom prst="rect">
              <a:avLst/>
            </a:prstGeom>
          </p:spPr>
        </p:pic>
        <p:pic>
          <p:nvPicPr>
            <p:cNvPr id="500" name="Picture 4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4277590"/>
              <a:ext cx="802405" cy="346628"/>
            </a:xfrm>
            <a:prstGeom prst="rect">
              <a:avLst/>
            </a:prstGeom>
          </p:spPr>
        </p:pic>
        <p:pic>
          <p:nvPicPr>
            <p:cNvPr id="501" name="Picture 5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5459484"/>
              <a:ext cx="802405" cy="346628"/>
            </a:xfrm>
            <a:prstGeom prst="rect">
              <a:avLst/>
            </a:prstGeom>
          </p:spPr>
        </p:pic>
        <p:pic>
          <p:nvPicPr>
            <p:cNvPr id="502" name="Picture 5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5061519"/>
              <a:ext cx="802405" cy="346628"/>
            </a:xfrm>
            <a:prstGeom prst="rect">
              <a:avLst/>
            </a:prstGeom>
          </p:spPr>
        </p:pic>
      </p:grpSp>
      <p:sp>
        <p:nvSpPr>
          <p:cNvPr id="509" name="Rectangle 508"/>
          <p:cNvSpPr/>
          <p:nvPr/>
        </p:nvSpPr>
        <p:spPr bwMode="auto">
          <a:xfrm>
            <a:off x="259771" y="215849"/>
            <a:ext cx="1334588" cy="208166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510" name="Picture 5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H="1">
            <a:off x="347506" y="432308"/>
            <a:ext cx="1159707" cy="1066066"/>
          </a:xfrm>
          <a:prstGeom prst="rect">
            <a:avLst/>
          </a:prstGeom>
        </p:spPr>
      </p:pic>
      <p:sp>
        <p:nvSpPr>
          <p:cNvPr id="511" name="TextBox 510"/>
          <p:cNvSpPr txBox="1"/>
          <p:nvPr/>
        </p:nvSpPr>
        <p:spPr>
          <a:xfrm>
            <a:off x="485311" y="542321"/>
            <a:ext cx="873689" cy="864347"/>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sz="6119" dirty="0">
                <a:solidFill>
                  <a:srgbClr val="FFFFFF"/>
                </a:solidFill>
                <a:latin typeface="Segoe UI Light" pitchFamily="34" charset="0"/>
              </a:rPr>
              <a:t>10</a:t>
            </a:r>
          </a:p>
        </p:txBody>
      </p:sp>
      <p:sp>
        <p:nvSpPr>
          <p:cNvPr id="512" name="TextBox 511"/>
          <p:cNvSpPr txBox="1"/>
          <p:nvPr/>
        </p:nvSpPr>
        <p:spPr>
          <a:xfrm>
            <a:off x="259771" y="1698859"/>
            <a:ext cx="1334588" cy="403433"/>
          </a:xfrm>
          <a:prstGeom prst="rect">
            <a:avLst/>
          </a:prstGeom>
          <a:noFill/>
        </p:spPr>
        <p:txBody>
          <a:bodyPr wrap="square" lIns="0" tIns="0" rIns="0" bIns="0" rtlCol="0">
            <a:spAutoFit/>
          </a:bodyPr>
          <a:lstStyle/>
          <a:p>
            <a:pPr algn="ctr" defTabSz="1243777">
              <a:lnSpc>
                <a:spcPct val="90000"/>
              </a:lnSpc>
              <a:spcBef>
                <a:spcPct val="20000"/>
              </a:spcBef>
              <a:buSzPct val="80000"/>
            </a:pPr>
            <a:r>
              <a:rPr lang="en-US" sz="2856" dirty="0">
                <a:solidFill>
                  <a:srgbClr val="EFEFEF"/>
                </a:solidFill>
              </a:rPr>
              <a:t>Scale</a:t>
            </a:r>
          </a:p>
        </p:txBody>
      </p:sp>
    </p:spTree>
    <p:extLst>
      <p:ext uri="{BB962C8B-B14F-4D97-AF65-F5344CB8AC3E}">
        <p14:creationId xmlns:p14="http://schemas.microsoft.com/office/powerpoint/2010/main" val="121148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1000"/>
                                        <p:tgtEl>
                                          <p:spTgt spid="420"/>
                                        </p:tgtEl>
                                      </p:cBhvr>
                                    </p:animEffect>
                                    <p:set>
                                      <p:cBhvr>
                                        <p:cTn id="7" dur="1" fill="hold">
                                          <p:stCondLst>
                                            <p:cond delay="999"/>
                                          </p:stCondLst>
                                        </p:cTn>
                                        <p:tgtEl>
                                          <p:spTgt spid="4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18330" y="1422928"/>
            <a:ext cx="11255709" cy="5104871"/>
          </a:xfrm>
        </p:spPr>
        <p:txBody>
          <a:bodyPr anchor="t"/>
          <a:lstStyle/>
          <a:p>
            <a:pPr>
              <a:lnSpc>
                <a:spcPct val="150000"/>
              </a:lnSpc>
            </a:pPr>
            <a:r>
              <a:rPr lang="en-US" sz="2860" dirty="0" smtClean="0">
                <a:solidFill>
                  <a:schemeClr val="tx1"/>
                </a:solidFill>
                <a:sym typeface="Wingdings" panose="05000000000000000000" pitchFamily="2" charset="2"/>
              </a:rPr>
              <a:t> </a:t>
            </a:r>
            <a:r>
              <a:rPr lang="en-IN" sz="2860" dirty="0">
                <a:solidFill>
                  <a:schemeClr val="tx1"/>
                </a:solidFill>
              </a:rPr>
              <a:t>Cloud Services is an example of Platform-as-a-Service (PaaS)</a:t>
            </a:r>
            <a:br>
              <a:rPr lang="en-IN" sz="2860" dirty="0">
                <a:solidFill>
                  <a:schemeClr val="tx1"/>
                </a:solidFill>
              </a:rPr>
            </a:br>
            <a:r>
              <a:rPr lang="en-US" sz="2860" dirty="0">
                <a:solidFill>
                  <a:schemeClr val="tx1"/>
                </a:solidFill>
                <a:sym typeface="Wingdings" panose="05000000000000000000" pitchFamily="2" charset="2"/>
              </a:rPr>
              <a:t> </a:t>
            </a:r>
            <a:r>
              <a:rPr lang="en-IN" sz="2860" dirty="0" smtClean="0">
                <a:solidFill>
                  <a:schemeClr val="tx1"/>
                </a:solidFill>
              </a:rPr>
              <a:t>Cloud </a:t>
            </a:r>
            <a:r>
              <a:rPr lang="en-IN" sz="2860" dirty="0">
                <a:solidFill>
                  <a:schemeClr val="tx1"/>
                </a:solidFill>
              </a:rPr>
              <a:t>Services are also hosted on VMs and you have more control over the VMs</a:t>
            </a:r>
            <a:br>
              <a:rPr lang="en-IN" sz="2860" dirty="0">
                <a:solidFill>
                  <a:schemeClr val="tx1"/>
                </a:solidFill>
              </a:rPr>
            </a:br>
            <a:r>
              <a:rPr lang="en-US" sz="2860" dirty="0">
                <a:solidFill>
                  <a:schemeClr val="tx1"/>
                </a:solidFill>
                <a:sym typeface="Wingdings" panose="05000000000000000000" pitchFamily="2" charset="2"/>
              </a:rPr>
              <a:t> </a:t>
            </a:r>
            <a:r>
              <a:rPr lang="en-IN" sz="2860" dirty="0" smtClean="0">
                <a:solidFill>
                  <a:schemeClr val="tx1"/>
                </a:solidFill>
              </a:rPr>
              <a:t>You </a:t>
            </a:r>
            <a:r>
              <a:rPr lang="en-IN" sz="2860" dirty="0">
                <a:solidFill>
                  <a:schemeClr val="tx1"/>
                </a:solidFill>
              </a:rPr>
              <a:t>can install your own software on Cloud Service VMs and you can remote into them</a:t>
            </a:r>
            <a:br>
              <a:rPr lang="en-IN" sz="2860" dirty="0">
                <a:solidFill>
                  <a:schemeClr val="tx1"/>
                </a:solidFill>
              </a:rPr>
            </a:br>
            <a:r>
              <a:rPr lang="en-US" sz="2860" dirty="0">
                <a:solidFill>
                  <a:schemeClr val="tx1"/>
                </a:solidFill>
                <a:sym typeface="Wingdings" panose="05000000000000000000" pitchFamily="2" charset="2"/>
              </a:rPr>
              <a:t> </a:t>
            </a:r>
            <a:r>
              <a:rPr lang="en-IN" sz="2860" dirty="0" smtClean="0">
                <a:solidFill>
                  <a:schemeClr val="tx1"/>
                </a:solidFill>
              </a:rPr>
              <a:t>A </a:t>
            </a:r>
            <a:r>
              <a:rPr lang="en-IN" sz="2860" dirty="0">
                <a:solidFill>
                  <a:schemeClr val="tx1"/>
                </a:solidFill>
              </a:rPr>
              <a:t>Cloud Services application relies on some combination of Web role and Worker role</a:t>
            </a:r>
            <a:endParaRPr lang="en-US" sz="2860" dirty="0">
              <a:solidFill>
                <a:schemeClr val="tx1"/>
              </a:solidFill>
            </a:endParaRPr>
          </a:p>
        </p:txBody>
      </p:sp>
    </p:spTree>
    <p:extLst>
      <p:ext uri="{BB962C8B-B14F-4D97-AF65-F5344CB8AC3E}">
        <p14:creationId xmlns:p14="http://schemas.microsoft.com/office/powerpoint/2010/main" val="171767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Service Bus</a:t>
            </a:r>
            <a:endParaRPr lang="en-US" dirty="0"/>
          </a:p>
        </p:txBody>
      </p:sp>
    </p:spTree>
    <p:extLst>
      <p:ext uri="{BB962C8B-B14F-4D97-AF65-F5344CB8AC3E}">
        <p14:creationId xmlns:p14="http://schemas.microsoft.com/office/powerpoint/2010/main" val="128300542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 Verbindung mit Pfeil 15"/>
          <p:cNvCxnSpPr/>
          <p:nvPr/>
        </p:nvCxnSpPr>
        <p:spPr>
          <a:xfrm flipV="1">
            <a:off x="2413618" y="1748621"/>
            <a:ext cx="8160336" cy="4225888"/>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61" name="Textfeld 60"/>
          <p:cNvSpPr txBox="1"/>
          <p:nvPr/>
        </p:nvSpPr>
        <p:spPr>
          <a:xfrm>
            <a:off x="4842289" y="5245908"/>
            <a:ext cx="2040084" cy="509369"/>
          </a:xfrm>
          <a:prstGeom prst="roundRect">
            <a:avLst/>
          </a:prstGeom>
          <a:noFill/>
          <a:ln w="6350">
            <a:noFill/>
          </a:ln>
        </p:spPr>
        <p:txBody>
          <a:bodyPr wrap="square" lIns="0" tIns="62171" rIns="0" bIns="62171" rtlCol="0">
            <a:spAutoFit/>
          </a:bodyPr>
          <a:lstStyle/>
          <a:p>
            <a:pPr algn="ctr"/>
            <a:r>
              <a:rPr lang="de-DE" sz="2176" dirty="0" err="1">
                <a:latin typeface="+mj-lt"/>
                <a:cs typeface="Arial" pitchFamily="34" charset="0"/>
              </a:rPr>
              <a:t>Actual</a:t>
            </a:r>
            <a:r>
              <a:rPr lang="de-DE" sz="2176" dirty="0">
                <a:latin typeface="+mj-lt"/>
                <a:cs typeface="Arial" pitchFamily="34" charset="0"/>
              </a:rPr>
              <a:t> </a:t>
            </a:r>
            <a:r>
              <a:rPr lang="de-DE" sz="2176" dirty="0" err="1">
                <a:latin typeface="+mj-lt"/>
                <a:cs typeface="Arial" pitchFamily="34" charset="0"/>
              </a:rPr>
              <a:t>Load</a:t>
            </a:r>
            <a:endParaRPr lang="de-DE" sz="2176" dirty="0">
              <a:latin typeface="+mj-lt"/>
              <a:cs typeface="Arial" pitchFamily="34" charset="0"/>
            </a:endParaRPr>
          </a:p>
        </p:txBody>
      </p:sp>
      <p:sp>
        <p:nvSpPr>
          <p:cNvPr id="35" name="Textfeld 34"/>
          <p:cNvSpPr txBox="1"/>
          <p:nvPr/>
        </p:nvSpPr>
        <p:spPr>
          <a:xfrm>
            <a:off x="6105199" y="1902568"/>
            <a:ext cx="1756873" cy="787318"/>
          </a:xfrm>
          <a:prstGeom prst="roundRect">
            <a:avLst/>
          </a:prstGeom>
          <a:noFill/>
          <a:ln w="6350">
            <a:noFill/>
          </a:ln>
        </p:spPr>
        <p:txBody>
          <a:bodyPr wrap="square" lIns="0" tIns="62171" rIns="0" bIns="62171" rtlCol="0">
            <a:spAutoFit/>
          </a:bodyPr>
          <a:lstStyle/>
          <a:p>
            <a:pPr algn="ctr"/>
            <a:r>
              <a:rPr lang="de-DE" sz="1904" dirty="0">
                <a:latin typeface="+mj-lt"/>
                <a:cs typeface="Arial" pitchFamily="34" charset="0"/>
              </a:rPr>
              <a:t>Capacity on Demand</a:t>
            </a:r>
          </a:p>
        </p:txBody>
      </p:sp>
      <p:sp>
        <p:nvSpPr>
          <p:cNvPr id="25" name="Textfeld 24"/>
          <p:cNvSpPr txBox="1"/>
          <p:nvPr/>
        </p:nvSpPr>
        <p:spPr>
          <a:xfrm>
            <a:off x="506045" y="4815038"/>
            <a:ext cx="1661499" cy="444910"/>
          </a:xfrm>
          <a:prstGeom prst="roundRect">
            <a:avLst>
              <a:gd name="adj" fmla="val 10381"/>
            </a:avLst>
          </a:prstGeom>
          <a:noFill/>
          <a:ln w="6350">
            <a:noFill/>
          </a:ln>
        </p:spPr>
        <p:txBody>
          <a:bodyPr wrap="square" lIns="0" tIns="62171" rIns="0" bIns="62171" rtlCol="0" anchor="ctr" anchorCtr="0">
            <a:spAutoFit/>
          </a:bodyPr>
          <a:lstStyle/>
          <a:p>
            <a:pPr algn="ctr">
              <a:lnSpc>
                <a:spcPts val="2312"/>
              </a:lnSpc>
            </a:pPr>
            <a:r>
              <a:rPr lang="de-DE" sz="2176" dirty="0">
                <a:latin typeface="+mj-lt"/>
                <a:cs typeface="Arial" pitchFamily="34" charset="0"/>
              </a:rPr>
              <a:t>Lower Capex</a:t>
            </a:r>
          </a:p>
        </p:txBody>
      </p:sp>
      <p:sp>
        <p:nvSpPr>
          <p:cNvPr id="26" name="Textfeld 25"/>
          <p:cNvSpPr txBox="1"/>
          <p:nvPr/>
        </p:nvSpPr>
        <p:spPr>
          <a:xfrm>
            <a:off x="3046265" y="3788705"/>
            <a:ext cx="1843405" cy="791574"/>
          </a:xfrm>
          <a:prstGeom prst="roundRect">
            <a:avLst/>
          </a:prstGeom>
          <a:noFill/>
          <a:ln w="6350">
            <a:noFill/>
          </a:ln>
        </p:spPr>
        <p:txBody>
          <a:bodyPr wrap="square" lIns="0" tIns="62171" rIns="0" bIns="62171" rtlCol="0">
            <a:spAutoFit/>
          </a:bodyPr>
          <a:lstStyle/>
          <a:p>
            <a:pPr algn="ctr">
              <a:lnSpc>
                <a:spcPts val="2312"/>
              </a:lnSpc>
            </a:pPr>
            <a:r>
              <a:rPr lang="de-DE" sz="2176" dirty="0">
                <a:latin typeface="+mj-lt"/>
                <a:cs typeface="Arial" pitchFamily="34" charset="0"/>
              </a:rPr>
              <a:t>No capital laying idle</a:t>
            </a:r>
          </a:p>
        </p:txBody>
      </p:sp>
      <p:cxnSp>
        <p:nvCxnSpPr>
          <p:cNvPr id="27" name="Gerade Verbindung mit Pfeil 26"/>
          <p:cNvCxnSpPr>
            <a:stCxn id="26" idx="2"/>
          </p:cNvCxnSpPr>
          <p:nvPr/>
        </p:nvCxnSpPr>
        <p:spPr>
          <a:xfrm>
            <a:off x="3967968" y="4583625"/>
            <a:ext cx="777179" cy="37083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2898613" y="1821480"/>
            <a:ext cx="2963720" cy="509369"/>
          </a:xfrm>
          <a:prstGeom prst="roundRect">
            <a:avLst/>
          </a:prstGeom>
          <a:noFill/>
          <a:ln w="6350">
            <a:noFill/>
          </a:ln>
        </p:spPr>
        <p:txBody>
          <a:bodyPr wrap="square" lIns="0" tIns="62171" rIns="0" bIns="62171" rtlCol="0">
            <a:spAutoFit/>
          </a:bodyPr>
          <a:lstStyle/>
          <a:p>
            <a:pPr algn="ctr"/>
            <a:r>
              <a:rPr lang="de-DE" sz="2176" dirty="0">
                <a:latin typeface="+mj-lt"/>
                <a:cs typeface="Arial" pitchFamily="34" charset="0"/>
              </a:rPr>
              <a:t>No screaming customers</a:t>
            </a:r>
          </a:p>
        </p:txBody>
      </p:sp>
      <p:cxnSp>
        <p:nvCxnSpPr>
          <p:cNvPr id="31" name="Gerade Verbindung mit Pfeil 30"/>
          <p:cNvCxnSpPr>
            <a:stCxn id="29" idx="2"/>
          </p:cNvCxnSpPr>
          <p:nvPr/>
        </p:nvCxnSpPr>
        <p:spPr>
          <a:xfrm>
            <a:off x="4380474" y="2701294"/>
            <a:ext cx="1509831" cy="72926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9849585" y="3826027"/>
            <a:ext cx="1900138" cy="1069045"/>
          </a:xfrm>
          <a:prstGeom prst="roundRect">
            <a:avLst>
              <a:gd name="adj" fmla="val 9854"/>
            </a:avLst>
          </a:prstGeom>
          <a:noFill/>
          <a:ln w="6350">
            <a:noFill/>
          </a:ln>
        </p:spPr>
        <p:txBody>
          <a:bodyPr wrap="square" lIns="0" tIns="62171" rIns="0" bIns="62171" rtlCol="0">
            <a:spAutoFit/>
          </a:bodyPr>
          <a:lstStyle/>
          <a:p>
            <a:pPr algn="ctr">
              <a:lnSpc>
                <a:spcPts val="2312"/>
              </a:lnSpc>
            </a:pPr>
            <a:r>
              <a:rPr lang="de-DE" sz="2176" dirty="0">
                <a:latin typeface="+mj-lt"/>
                <a:cs typeface="Arial" pitchFamily="34" charset="0"/>
              </a:rPr>
              <a:t>Knob goes up...</a:t>
            </a:r>
          </a:p>
          <a:p>
            <a:pPr algn="ctr">
              <a:lnSpc>
                <a:spcPts val="2312"/>
              </a:lnSpc>
            </a:pPr>
            <a:r>
              <a:rPr lang="de-DE" sz="2176" dirty="0">
                <a:latin typeface="+mj-lt"/>
                <a:cs typeface="Arial" pitchFamily="34" charset="0"/>
              </a:rPr>
              <a:t>And...</a:t>
            </a:r>
          </a:p>
          <a:p>
            <a:pPr algn="ctr">
              <a:lnSpc>
                <a:spcPts val="2312"/>
              </a:lnSpc>
            </a:pPr>
            <a:r>
              <a:rPr lang="de-DE" sz="2176" dirty="0">
                <a:latin typeface="+mj-lt"/>
                <a:cs typeface="Arial" pitchFamily="34" charset="0"/>
              </a:rPr>
              <a:t>down</a:t>
            </a:r>
          </a:p>
        </p:txBody>
      </p:sp>
      <p:cxnSp>
        <p:nvCxnSpPr>
          <p:cNvPr id="36" name="Gerade Verbindung mit Pfeil 35"/>
          <p:cNvCxnSpPr>
            <a:stCxn id="34" idx="0"/>
          </p:cNvCxnSpPr>
          <p:nvPr/>
        </p:nvCxnSpPr>
        <p:spPr>
          <a:xfrm flipH="1" flipV="1">
            <a:off x="8631020" y="2987244"/>
            <a:ext cx="2168635" cy="838783"/>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2"/>
          </p:cNvCxnSpPr>
          <p:nvPr/>
        </p:nvCxnSpPr>
        <p:spPr>
          <a:xfrm>
            <a:off x="1336794" y="5263045"/>
            <a:ext cx="927894" cy="51711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2" name="Gruppieren 53"/>
          <p:cNvGrpSpPr/>
          <p:nvPr/>
        </p:nvGrpSpPr>
        <p:grpSpPr>
          <a:xfrm>
            <a:off x="2401420" y="2010926"/>
            <a:ext cx="7498958" cy="3972406"/>
            <a:chOff x="1848386" y="1971675"/>
            <a:chExt cx="5514440" cy="3894869"/>
          </a:xfrm>
        </p:grpSpPr>
        <p:sp>
          <p:nvSpPr>
            <p:cNvPr id="46" name="Freihandform 4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48">
                <a:solidFill>
                  <a:srgbClr val="333333"/>
                </a:solidFill>
                <a:latin typeface="+mj-lt"/>
                <a:cs typeface="Arial" pitchFamily="34" charset="0"/>
              </a:endParaRPr>
            </a:p>
          </p:txBody>
        </p:sp>
        <p:sp>
          <p:nvSpPr>
            <p:cNvPr id="47" name="Freihandform 4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48">
                <a:solidFill>
                  <a:srgbClr val="333333"/>
                </a:solidFill>
                <a:latin typeface="+mj-lt"/>
                <a:cs typeface="Arial" pitchFamily="34" charset="0"/>
              </a:endParaRPr>
            </a:p>
          </p:txBody>
        </p:sp>
        <p:sp>
          <p:nvSpPr>
            <p:cNvPr id="50" name="Freihandform 49"/>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48">
                <a:solidFill>
                  <a:srgbClr val="333333"/>
                </a:solidFill>
                <a:latin typeface="+mj-lt"/>
                <a:cs typeface="Arial" pitchFamily="34" charset="0"/>
              </a:endParaRPr>
            </a:p>
          </p:txBody>
        </p:sp>
        <p:sp>
          <p:nvSpPr>
            <p:cNvPr id="52" name="Freihandform 51"/>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48">
                <a:solidFill>
                  <a:srgbClr val="333333"/>
                </a:solidFill>
                <a:latin typeface="+mj-lt"/>
                <a:cs typeface="Arial" pitchFamily="34" charset="0"/>
              </a:endParaRPr>
            </a:p>
          </p:txBody>
        </p:sp>
      </p:grpSp>
      <p:grpSp>
        <p:nvGrpSpPr>
          <p:cNvPr id="3" name="Gruppieren 54"/>
          <p:cNvGrpSpPr/>
          <p:nvPr/>
        </p:nvGrpSpPr>
        <p:grpSpPr>
          <a:xfrm>
            <a:off x="2413618" y="1821481"/>
            <a:ext cx="7498958" cy="3972406"/>
            <a:chOff x="1848386" y="1971675"/>
            <a:chExt cx="5514440" cy="3894869"/>
          </a:xfrm>
        </p:grpSpPr>
        <p:sp>
          <p:nvSpPr>
            <p:cNvPr id="56"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48">
                <a:solidFill>
                  <a:srgbClr val="333333"/>
                </a:solidFill>
                <a:latin typeface="+mj-lt"/>
                <a:cs typeface="Arial" pitchFamily="34" charset="0"/>
              </a:endParaRPr>
            </a:p>
          </p:txBody>
        </p:sp>
        <p:sp>
          <p:nvSpPr>
            <p:cNvPr id="57"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48">
                <a:solidFill>
                  <a:srgbClr val="333333"/>
                </a:solidFill>
                <a:latin typeface="+mj-lt"/>
                <a:cs typeface="Arial" pitchFamily="34" charset="0"/>
              </a:endParaRPr>
            </a:p>
          </p:txBody>
        </p:sp>
        <p:sp>
          <p:nvSpPr>
            <p:cNvPr id="58"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48">
                <a:solidFill>
                  <a:srgbClr val="333333"/>
                </a:solidFill>
                <a:latin typeface="+mj-lt"/>
                <a:cs typeface="Arial" pitchFamily="34" charset="0"/>
              </a:endParaRPr>
            </a:p>
          </p:txBody>
        </p:sp>
        <p:sp>
          <p:nvSpPr>
            <p:cNvPr id="59"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48">
                <a:solidFill>
                  <a:srgbClr val="333333"/>
                </a:solidFill>
                <a:latin typeface="+mj-lt"/>
                <a:cs typeface="Arial" pitchFamily="34" charset="0"/>
              </a:endParaRPr>
            </a:p>
          </p:txBody>
        </p:sp>
      </p:grpSp>
      <p:sp>
        <p:nvSpPr>
          <p:cNvPr id="33" name="Textfeld 11"/>
          <p:cNvSpPr txBox="1"/>
          <p:nvPr/>
        </p:nvSpPr>
        <p:spPr>
          <a:xfrm>
            <a:off x="6202346" y="6120229"/>
            <a:ext cx="1845790" cy="376684"/>
          </a:xfrm>
          <a:prstGeom prst="rect">
            <a:avLst/>
          </a:prstGeom>
          <a:noFill/>
        </p:spPr>
        <p:txBody>
          <a:bodyPr wrap="none" lIns="124342" tIns="62171" rIns="124342" bIns="62171" rtlCol="0">
            <a:noAutofit/>
          </a:bodyPr>
          <a:lstStyle/>
          <a:p>
            <a:pPr algn="ctr"/>
            <a:r>
              <a:rPr lang="de-DE" sz="2448" b="1" dirty="0">
                <a:latin typeface="+mj-lt"/>
                <a:cs typeface="Arial" pitchFamily="34" charset="0"/>
              </a:rPr>
              <a:t>TIME</a:t>
            </a:r>
          </a:p>
        </p:txBody>
      </p:sp>
      <p:sp>
        <p:nvSpPr>
          <p:cNvPr id="38" name="Textfeld 12"/>
          <p:cNvSpPr txBox="1"/>
          <p:nvPr/>
        </p:nvSpPr>
        <p:spPr>
          <a:xfrm rot="16200000">
            <a:off x="1362250" y="3425540"/>
            <a:ext cx="1228453" cy="509370"/>
          </a:xfrm>
          <a:prstGeom prst="rect">
            <a:avLst/>
          </a:prstGeom>
          <a:noFill/>
        </p:spPr>
        <p:txBody>
          <a:bodyPr wrap="none" lIns="124342" tIns="62171" rIns="124342" bIns="62171" rtlCol="0">
            <a:noAutofit/>
          </a:bodyPr>
          <a:lstStyle/>
          <a:p>
            <a:pPr algn="ctr"/>
            <a:r>
              <a:rPr lang="de-DE" sz="2448" b="1" dirty="0">
                <a:latin typeface="+mj-lt"/>
                <a:cs typeface="Arial" pitchFamily="34" charset="0"/>
              </a:rPr>
              <a:t>IT CAPACITY</a:t>
            </a:r>
          </a:p>
        </p:txBody>
      </p:sp>
      <p:cxnSp>
        <p:nvCxnSpPr>
          <p:cNvPr id="39" name="Gerade Verbindung mit Pfeil 5"/>
          <p:cNvCxnSpPr/>
          <p:nvPr/>
        </p:nvCxnSpPr>
        <p:spPr>
          <a:xfrm>
            <a:off x="2316471" y="6047368"/>
            <a:ext cx="9617539" cy="1620"/>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40" name="Gerade Verbindung mit Pfeil 7"/>
          <p:cNvCxnSpPr/>
          <p:nvPr/>
        </p:nvCxnSpPr>
        <p:spPr>
          <a:xfrm rot="5400000" flipH="1" flipV="1">
            <a:off x="-52564" y="3679144"/>
            <a:ext cx="4735910" cy="2159"/>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472695" y="1564507"/>
            <a:ext cx="1865207" cy="420509"/>
          </a:xfrm>
          <a:prstGeom prst="rect">
            <a:avLst/>
          </a:prstGeom>
          <a:noFill/>
        </p:spPr>
        <p:txBody>
          <a:bodyPr wrap="square" lIns="124342" tIns="62171" rIns="124342" bIns="62171" rtlCol="0">
            <a:spAutoFit/>
          </a:bodyPr>
          <a:lstStyle/>
          <a:p>
            <a:pPr algn="ctr">
              <a:lnSpc>
                <a:spcPts val="2312"/>
              </a:lnSpc>
            </a:pPr>
            <a:r>
              <a:rPr lang="de-DE" sz="2176" dirty="0">
                <a:latin typeface="+mj-lt"/>
                <a:cs typeface="Arial" pitchFamily="34" charset="0"/>
              </a:rPr>
              <a:t>Load </a:t>
            </a:r>
            <a:r>
              <a:rPr lang="de-DE" sz="2176" dirty="0" smtClean="0">
                <a:latin typeface="+mj-lt"/>
                <a:cs typeface="Arial" pitchFamily="34" charset="0"/>
              </a:rPr>
              <a:t>Forecast</a:t>
            </a:r>
            <a:endParaRPr lang="de-DE" sz="2176" dirty="0">
              <a:latin typeface="+mj-lt"/>
              <a:cs typeface="Arial" pitchFamily="34" charset="0"/>
            </a:endParaRPr>
          </a:p>
        </p:txBody>
      </p:sp>
    </p:spTree>
    <p:extLst>
      <p:ext uri="{BB962C8B-B14F-4D97-AF65-F5344CB8AC3E}">
        <p14:creationId xmlns:p14="http://schemas.microsoft.com/office/powerpoint/2010/main" val="3434239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P spid="26" grpId="0"/>
      <p:bldP spid="29" grpId="0"/>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a:t>
            </a:r>
            <a:r>
              <a:rPr lang="en-US" dirty="0"/>
              <a:t>Service Bus</a:t>
            </a:r>
          </a:p>
        </p:txBody>
      </p:sp>
      <p:sp>
        <p:nvSpPr>
          <p:cNvPr id="5" name="Rectangle 4"/>
          <p:cNvSpPr/>
          <p:nvPr/>
        </p:nvSpPr>
        <p:spPr bwMode="auto">
          <a:xfrm>
            <a:off x="541663" y="1481479"/>
            <a:ext cx="3543893" cy="49512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139891" rIns="93260" bIns="93260" numCol="1" rtlCol="0" anchor="t" anchorCtr="0" compatLnSpc="1">
            <a:prstTxWarp prst="textNoShape">
              <a:avLst/>
            </a:prstTxWarp>
          </a:bodyPr>
          <a:lstStyle/>
          <a:p>
            <a:pPr marL="820880" defTabSz="931126" fontAlgn="base">
              <a:lnSpc>
                <a:spcPct val="90000"/>
              </a:lnSpc>
              <a:spcBef>
                <a:spcPct val="0"/>
              </a:spcBef>
              <a:spcAft>
                <a:spcPct val="0"/>
              </a:spcAft>
            </a:pPr>
            <a:r>
              <a:rPr lang="en-US" sz="2040" dirty="0">
                <a:gradFill>
                  <a:gsLst>
                    <a:gs pos="0">
                      <a:srgbClr val="FFFFFF"/>
                    </a:gs>
                    <a:gs pos="100000">
                      <a:srgbClr val="FFFFFF"/>
                    </a:gs>
                  </a:gsLst>
                  <a:lin ang="5400000" scaled="0"/>
                </a:gradFill>
              </a:rPr>
              <a:t>EASILY CONNECT APPLICATIONS</a:t>
            </a:r>
          </a:p>
          <a:p>
            <a:pPr marL="820880" defTabSz="931126" fontAlgn="base">
              <a:lnSpc>
                <a:spcPct val="90000"/>
              </a:lnSpc>
              <a:spcBef>
                <a:spcPct val="0"/>
              </a:spcBef>
              <a:spcAft>
                <a:spcPct val="0"/>
              </a:spcAft>
            </a:pPr>
            <a:r>
              <a:rPr lang="en-US" sz="2040" dirty="0">
                <a:gradFill>
                  <a:gsLst>
                    <a:gs pos="0">
                      <a:srgbClr val="FFFFFF"/>
                    </a:gs>
                    <a:gs pos="100000">
                      <a:srgbClr val="FFFFFF"/>
                    </a:gs>
                  </a:gsLst>
                  <a:lin ang="5400000" scaled="0"/>
                </a:gradFill>
              </a:rPr>
              <a:t/>
            </a:r>
            <a:br>
              <a:rPr lang="en-US" sz="2040" dirty="0">
                <a:gradFill>
                  <a:gsLst>
                    <a:gs pos="0">
                      <a:srgbClr val="FFFFFF"/>
                    </a:gs>
                    <a:gs pos="100000">
                      <a:srgbClr val="FFFFFF"/>
                    </a:gs>
                  </a:gsLst>
                  <a:lin ang="5400000" scaled="0"/>
                </a:gradFill>
              </a:rPr>
            </a:br>
            <a:endParaRPr lang="en-US" sz="2040" dirty="0">
              <a:gradFill>
                <a:gsLst>
                  <a:gs pos="0">
                    <a:srgbClr val="FFFFFF"/>
                  </a:gs>
                  <a:gs pos="100000">
                    <a:srgbClr val="FFFFFF"/>
                  </a:gs>
                </a:gsLst>
                <a:lin ang="5400000" scaled="0"/>
              </a:gradFill>
            </a:endParaRP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Queues for messaging  occasionally connected devices like mobile phones</a:t>
            </a: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Topics &amp; Subscriptions for publishing notifications to multiple subscribers</a:t>
            </a:r>
          </a:p>
        </p:txBody>
      </p:sp>
      <p:pic>
        <p:nvPicPr>
          <p:cNvPr id="6" name="Picture 26" descr="Dashboar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663" y="1477588"/>
            <a:ext cx="899070" cy="899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6"/>
          <p:cNvSpPr/>
          <p:nvPr/>
        </p:nvSpPr>
        <p:spPr bwMode="auto">
          <a:xfrm>
            <a:off x="4446292" y="1477587"/>
            <a:ext cx="3543893" cy="49512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139891" rIns="93260" bIns="93260" numCol="1" rtlCol="0" anchor="t" anchorCtr="0" compatLnSpc="1">
            <a:prstTxWarp prst="textNoShape">
              <a:avLst/>
            </a:prstTxWarp>
          </a:bodyPr>
          <a:lstStyle/>
          <a:p>
            <a:pPr marL="820880" defTabSz="931126" fontAlgn="base">
              <a:lnSpc>
                <a:spcPct val="90000"/>
              </a:lnSpc>
              <a:spcBef>
                <a:spcPct val="0"/>
              </a:spcBef>
              <a:spcAft>
                <a:spcPct val="0"/>
              </a:spcAft>
            </a:pPr>
            <a:r>
              <a:rPr lang="en-US" sz="2040" dirty="0">
                <a:gradFill>
                  <a:gsLst>
                    <a:gs pos="0">
                      <a:srgbClr val="FFFFFF"/>
                    </a:gs>
                    <a:gs pos="100000">
                      <a:srgbClr val="FFFFFF"/>
                    </a:gs>
                  </a:gsLst>
                  <a:lin ang="5400000" scaled="0"/>
                </a:gradFill>
              </a:rPr>
              <a:t>CONNECT APPLICATIONS FROM ANYWHERE</a:t>
            </a:r>
          </a:p>
          <a:p>
            <a:pPr marL="820880" defTabSz="931126" fontAlgn="base">
              <a:lnSpc>
                <a:spcPct val="90000"/>
              </a:lnSpc>
              <a:spcBef>
                <a:spcPct val="0"/>
              </a:spcBef>
              <a:spcAft>
                <a:spcPct val="0"/>
              </a:spcAft>
            </a:pPr>
            <a:endParaRPr lang="en-US" sz="2040" dirty="0">
              <a:gradFill>
                <a:gsLst>
                  <a:gs pos="0">
                    <a:srgbClr val="FFFFFF"/>
                  </a:gs>
                  <a:gs pos="100000">
                    <a:srgbClr val="FFFFFF"/>
                  </a:gs>
                </a:gsLst>
                <a:lin ang="5400000" scaled="0"/>
              </a:gradFill>
            </a:endParaRP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Connect applications across:</a:t>
            </a:r>
          </a:p>
          <a:p>
            <a:pPr marL="404773" indent="-168385" defTabSz="931126" fontAlgn="base">
              <a:lnSpc>
                <a:spcPct val="90000"/>
              </a:lnSpc>
              <a:spcBef>
                <a:spcPts val="612"/>
              </a:spcBef>
              <a:spcAft>
                <a:spcPct val="0"/>
              </a:spcAft>
              <a:buFont typeface="Arial" pitchFamily="34" charset="0"/>
              <a:buChar char="•"/>
            </a:pPr>
            <a:r>
              <a:rPr lang="en-US" sz="1632" dirty="0">
                <a:gradFill>
                  <a:gsLst>
                    <a:gs pos="0">
                      <a:srgbClr val="FFFFFF"/>
                    </a:gs>
                    <a:gs pos="100000">
                      <a:srgbClr val="FFFFFF"/>
                    </a:gs>
                  </a:gsLst>
                  <a:lin ang="5400000" scaled="0"/>
                </a:gradFill>
              </a:rPr>
              <a:t>Public cloud</a:t>
            </a:r>
          </a:p>
          <a:p>
            <a:pPr marL="404773" indent="-168385" defTabSz="931126" fontAlgn="base">
              <a:lnSpc>
                <a:spcPct val="90000"/>
              </a:lnSpc>
              <a:spcBef>
                <a:spcPts val="612"/>
              </a:spcBef>
              <a:spcAft>
                <a:spcPct val="0"/>
              </a:spcAft>
              <a:buFont typeface="Arial" pitchFamily="34" charset="0"/>
              <a:buChar char="•"/>
            </a:pPr>
            <a:r>
              <a:rPr lang="en-US" sz="1632" dirty="0">
                <a:gradFill>
                  <a:gsLst>
                    <a:gs pos="0">
                      <a:srgbClr val="FFFFFF"/>
                    </a:gs>
                    <a:gs pos="100000">
                      <a:srgbClr val="FFFFFF"/>
                    </a:gs>
                  </a:gsLst>
                  <a:lin ang="5400000" scaled="0"/>
                </a:gradFill>
              </a:rPr>
              <a:t>Public &amp; private cloud</a:t>
            </a:r>
          </a:p>
          <a:p>
            <a:pPr marL="404773" indent="-168385" defTabSz="931126" fontAlgn="base">
              <a:lnSpc>
                <a:spcPct val="90000"/>
              </a:lnSpc>
              <a:spcBef>
                <a:spcPts val="612"/>
              </a:spcBef>
              <a:spcAft>
                <a:spcPct val="0"/>
              </a:spcAft>
              <a:buFont typeface="Arial" pitchFamily="34" charset="0"/>
              <a:buChar char="•"/>
            </a:pPr>
            <a:r>
              <a:rPr lang="en-US" sz="1632" dirty="0">
                <a:gradFill>
                  <a:gsLst>
                    <a:gs pos="0">
                      <a:srgbClr val="FFFFFF"/>
                    </a:gs>
                    <a:gs pos="100000">
                      <a:srgbClr val="FFFFFF"/>
                    </a:gs>
                  </a:gsLst>
                  <a:lin ang="5400000" scaled="0"/>
                </a:gradFill>
              </a:rPr>
              <a:t>Private to private cloud through public cloud</a:t>
            </a: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Relay to securely call private cloud applications hosted behind firewalls and NATs</a:t>
            </a: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Clients can run on PCs, mobile devices or browser</a:t>
            </a: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Use various languages (.NET, WCF, REST, Java, Node.js, PHP)</a:t>
            </a:r>
          </a:p>
          <a:p>
            <a:pPr defTabSz="931126" fontAlgn="base">
              <a:lnSpc>
                <a:spcPct val="90000"/>
              </a:lnSpc>
              <a:spcBef>
                <a:spcPct val="0"/>
              </a:spcBef>
              <a:spcAft>
                <a:spcPct val="0"/>
              </a:spcAft>
            </a:pPr>
            <a:endParaRPr lang="en-US" sz="1836" dirty="0">
              <a:gradFill>
                <a:gsLst>
                  <a:gs pos="0">
                    <a:srgbClr val="FFFFFF"/>
                  </a:gs>
                  <a:gs pos="100000">
                    <a:srgbClr val="FFFFFF"/>
                  </a:gs>
                </a:gsLst>
                <a:lin ang="5400000" scaled="0"/>
              </a:gradFill>
            </a:endParaRPr>
          </a:p>
          <a:p>
            <a:pPr defTabSz="931126" fontAlgn="base">
              <a:lnSpc>
                <a:spcPct val="90000"/>
              </a:lnSpc>
              <a:spcBef>
                <a:spcPct val="0"/>
              </a:spcBef>
              <a:spcAft>
                <a:spcPct val="0"/>
              </a:spcAft>
            </a:pPr>
            <a:endParaRPr lang="en-US" sz="1836" dirty="0">
              <a:gradFill>
                <a:gsLst>
                  <a:gs pos="0">
                    <a:srgbClr val="FFFFFF"/>
                  </a:gs>
                  <a:gs pos="100000">
                    <a:srgbClr val="FFFFFF"/>
                  </a:gs>
                </a:gsLst>
                <a:lin ang="5400000" scaled="0"/>
              </a:gradFill>
            </a:endParaRPr>
          </a:p>
        </p:txBody>
      </p:sp>
      <p:sp>
        <p:nvSpPr>
          <p:cNvPr id="8" name="Rectangle 7"/>
          <p:cNvSpPr/>
          <p:nvPr/>
        </p:nvSpPr>
        <p:spPr bwMode="auto">
          <a:xfrm>
            <a:off x="8389608" y="1477586"/>
            <a:ext cx="3543893" cy="49512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139891" rIns="93260" bIns="93260" numCol="1" rtlCol="0" anchor="t" anchorCtr="0" compatLnSpc="1">
            <a:prstTxWarp prst="textNoShape">
              <a:avLst/>
            </a:prstTxWarp>
          </a:bodyPr>
          <a:lstStyle/>
          <a:p>
            <a:pPr marL="820880" defTabSz="931126" fontAlgn="base">
              <a:lnSpc>
                <a:spcPct val="90000"/>
              </a:lnSpc>
              <a:spcBef>
                <a:spcPct val="0"/>
              </a:spcBef>
              <a:spcAft>
                <a:spcPct val="0"/>
              </a:spcAft>
            </a:pPr>
            <a:r>
              <a:rPr lang="en-US" sz="2040" dirty="0">
                <a:gradFill>
                  <a:gsLst>
                    <a:gs pos="0">
                      <a:srgbClr val="FFFFFF"/>
                    </a:gs>
                    <a:gs pos="100000">
                      <a:srgbClr val="FFFFFF"/>
                    </a:gs>
                  </a:gsLst>
                  <a:lin ang="5400000" scaled="0"/>
                </a:gradFill>
              </a:rPr>
              <a:t>ENTERPRISE GRADE CLOUD SERVICE</a:t>
            </a:r>
          </a:p>
          <a:p>
            <a:pPr marL="820880" defTabSz="931126" fontAlgn="base">
              <a:lnSpc>
                <a:spcPct val="90000"/>
              </a:lnSpc>
              <a:spcBef>
                <a:spcPct val="0"/>
              </a:spcBef>
              <a:spcAft>
                <a:spcPct val="0"/>
              </a:spcAft>
            </a:pPr>
            <a:endParaRPr lang="en-US" sz="2040" dirty="0">
              <a:gradFill>
                <a:gsLst>
                  <a:gs pos="0">
                    <a:srgbClr val="FFFFFF"/>
                  </a:gs>
                  <a:gs pos="100000">
                    <a:srgbClr val="FFFFFF"/>
                  </a:gs>
                </a:gsLst>
                <a:lin ang="5400000" scaled="0"/>
              </a:gradFill>
            </a:endParaRPr>
          </a:p>
          <a:p>
            <a:pPr marL="820880" defTabSz="931126" fontAlgn="base">
              <a:lnSpc>
                <a:spcPct val="90000"/>
              </a:lnSpc>
              <a:spcBef>
                <a:spcPct val="0"/>
              </a:spcBef>
              <a:spcAft>
                <a:spcPct val="0"/>
              </a:spcAft>
            </a:pPr>
            <a:endParaRPr lang="en-US" sz="2040" dirty="0">
              <a:gradFill>
                <a:gsLst>
                  <a:gs pos="0">
                    <a:srgbClr val="FFFFFF"/>
                  </a:gs>
                  <a:gs pos="100000">
                    <a:srgbClr val="FFFFFF"/>
                  </a:gs>
                </a:gsLst>
                <a:lin ang="5400000" scaled="0"/>
              </a:gradFill>
            </a:endParaRP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99.9% monthly SLA</a:t>
            </a: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Delivery assurance, reliable messaging, scale and load balancing</a:t>
            </a: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Claims based security and identity federation with Active Directory and web identities</a:t>
            </a:r>
          </a:p>
          <a:p>
            <a:pPr marL="236387" indent="-236387" defTabSz="931126" fontAlgn="base">
              <a:lnSpc>
                <a:spcPct val="90000"/>
              </a:lnSpc>
              <a:spcBef>
                <a:spcPts val="612"/>
              </a:spcBef>
              <a:spcAft>
                <a:spcPct val="0"/>
              </a:spcAft>
              <a:buFont typeface="Arial" pitchFamily="34" charset="0"/>
              <a:buChar char="•"/>
            </a:pPr>
            <a:r>
              <a:rPr lang="en-US" sz="1836" dirty="0">
                <a:gradFill>
                  <a:gsLst>
                    <a:gs pos="0">
                      <a:srgbClr val="FFFFFF"/>
                    </a:gs>
                    <a:gs pos="100000">
                      <a:srgbClr val="FFFFFF"/>
                    </a:gs>
                  </a:gsLst>
                  <a:lin ang="5400000" scaled="0"/>
                </a:gradFill>
              </a:rPr>
              <a:t>No need for IT to change network </a:t>
            </a:r>
            <a:r>
              <a:rPr lang="en-US" sz="1836" dirty="0" err="1">
                <a:gradFill>
                  <a:gsLst>
                    <a:gs pos="0">
                      <a:srgbClr val="FFFFFF"/>
                    </a:gs>
                    <a:gs pos="100000">
                      <a:srgbClr val="FFFFFF"/>
                    </a:gs>
                  </a:gsLst>
                  <a:lin ang="5400000" scaled="0"/>
                </a:gradFill>
              </a:rPr>
              <a:t>config</a:t>
            </a:r>
            <a:r>
              <a:rPr lang="en-US" sz="1836" dirty="0">
                <a:gradFill>
                  <a:gsLst>
                    <a:gs pos="0">
                      <a:srgbClr val="FFFFFF"/>
                    </a:gs>
                    <a:gs pos="100000">
                      <a:srgbClr val="FFFFFF"/>
                    </a:gs>
                  </a:gsLst>
                  <a:lin ang="5400000" scaled="0"/>
                </a:gradFill>
              </a:rPr>
              <a:t> or install gateway devices</a:t>
            </a:r>
          </a:p>
        </p:txBody>
      </p:sp>
      <p:pic>
        <p:nvPicPr>
          <p:cNvPr id="9" name="Picture 23" descr="Help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6292" y="1477588"/>
            <a:ext cx="899070" cy="899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12" descr="Universal 512x51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9610" y="1479533"/>
            <a:ext cx="895177" cy="895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4479469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a:t>
            </a:r>
            <a:r>
              <a:rPr lang="en-US" dirty="0"/>
              <a:t>Service Bus</a:t>
            </a:r>
          </a:p>
        </p:txBody>
      </p:sp>
      <p:grpSp>
        <p:nvGrpSpPr>
          <p:cNvPr id="5" name="Group 4"/>
          <p:cNvGrpSpPr/>
          <p:nvPr/>
        </p:nvGrpSpPr>
        <p:grpSpPr>
          <a:xfrm>
            <a:off x="11151321" y="244483"/>
            <a:ext cx="774061" cy="774061"/>
            <a:chOff x="2803446" y="2493542"/>
            <a:chExt cx="2011680" cy="2011680"/>
          </a:xfrm>
        </p:grpSpPr>
        <p:sp>
          <p:nvSpPr>
            <p:cNvPr id="6" name="Rectangle 5"/>
            <p:cNvSpPr/>
            <p:nvPr/>
          </p:nvSpPr>
          <p:spPr bwMode="auto">
            <a:xfrm>
              <a:off x="2803446" y="2493542"/>
              <a:ext cx="2011680" cy="20116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9326" rIns="9326" bIns="9326" numCol="1" rtlCol="0" anchor="b" anchorCtr="0" compatLnSpc="1">
              <a:prstTxWarp prst="textNoShape">
                <a:avLst/>
              </a:prstTxWarp>
            </a:bodyPr>
            <a:lstStyle/>
            <a:p>
              <a:pPr defTabSz="931126" fontAlgn="base">
                <a:lnSpc>
                  <a:spcPct val="90000"/>
                </a:lnSpc>
                <a:spcBef>
                  <a:spcPct val="0"/>
                </a:spcBef>
                <a:spcAft>
                  <a:spcPct val="0"/>
                </a:spcAft>
              </a:pPr>
              <a:r>
                <a:rPr lang="en-US" sz="1224" dirty="0">
                  <a:gradFill>
                    <a:gsLst>
                      <a:gs pos="0">
                        <a:srgbClr val="FFFFFF"/>
                      </a:gs>
                      <a:gs pos="100000">
                        <a:srgbClr val="FFFFFF"/>
                      </a:gs>
                    </a:gsLst>
                    <a:lin ang="5400000" scaled="0"/>
                  </a:gradFill>
                </a:rPr>
                <a:t>Service </a:t>
              </a:r>
              <a:br>
                <a:rPr lang="en-US" sz="1224" dirty="0">
                  <a:gradFill>
                    <a:gsLst>
                      <a:gs pos="0">
                        <a:srgbClr val="FFFFFF"/>
                      </a:gs>
                      <a:gs pos="100000">
                        <a:srgbClr val="FFFFFF"/>
                      </a:gs>
                    </a:gsLst>
                    <a:lin ang="5400000" scaled="0"/>
                  </a:gradFill>
                </a:rPr>
              </a:br>
              <a:r>
                <a:rPr lang="en-US" sz="1224" dirty="0">
                  <a:gradFill>
                    <a:gsLst>
                      <a:gs pos="0">
                        <a:srgbClr val="FFFFFF"/>
                      </a:gs>
                      <a:gs pos="100000">
                        <a:srgbClr val="FFFFFF"/>
                      </a:gs>
                    </a:gsLst>
                    <a:lin ang="5400000" scaled="0"/>
                  </a:gradFill>
                </a:rPr>
                <a:t>Bus</a:t>
              </a:r>
            </a:p>
          </p:txBody>
        </p:sp>
        <p:grpSp>
          <p:nvGrpSpPr>
            <p:cNvPr id="7" name="Group 6"/>
            <p:cNvGrpSpPr/>
            <p:nvPr/>
          </p:nvGrpSpPr>
          <p:grpSpPr>
            <a:xfrm>
              <a:off x="3328959" y="2650644"/>
              <a:ext cx="960654" cy="789493"/>
              <a:chOff x="3264238" y="2566203"/>
              <a:chExt cx="1214048" cy="997739"/>
            </a:xfrm>
          </p:grpSpPr>
          <p:sp>
            <p:nvSpPr>
              <p:cNvPr id="8" name="Oval 7"/>
              <p:cNvSpPr/>
              <p:nvPr/>
            </p:nvSpPr>
            <p:spPr bwMode="auto">
              <a:xfrm>
                <a:off x="3566915" y="2830302"/>
                <a:ext cx="484742" cy="4847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gradFill>
                    <a:gsLst>
                      <a:gs pos="0">
                        <a:srgbClr val="FFFFFF"/>
                      </a:gs>
                      <a:gs pos="100000">
                        <a:srgbClr val="FFFFFF"/>
                      </a:gs>
                    </a:gsLst>
                    <a:lin ang="5400000" scaled="0"/>
                  </a:gradFill>
                </a:endParaRPr>
              </a:p>
            </p:txBody>
          </p:sp>
          <p:sp>
            <p:nvSpPr>
              <p:cNvPr id="9" name="Right Arrow 8"/>
              <p:cNvSpPr/>
              <p:nvPr/>
            </p:nvSpPr>
            <p:spPr bwMode="auto">
              <a:xfrm>
                <a:off x="4104422" y="2885741"/>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gradFill>
                    <a:gsLst>
                      <a:gs pos="0">
                        <a:srgbClr val="FFFFFF"/>
                      </a:gs>
                      <a:gs pos="100000">
                        <a:srgbClr val="FFFFFF"/>
                      </a:gs>
                    </a:gsLst>
                    <a:lin ang="5400000" scaled="0"/>
                  </a:gradFill>
                </a:endParaRPr>
              </a:p>
            </p:txBody>
          </p:sp>
          <p:sp>
            <p:nvSpPr>
              <p:cNvPr id="10" name="Right Arrow 9"/>
              <p:cNvSpPr/>
              <p:nvPr/>
            </p:nvSpPr>
            <p:spPr bwMode="auto">
              <a:xfrm rot="2610121">
                <a:off x="3264238" y="2566203"/>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gradFill>
                    <a:gsLst>
                      <a:gs pos="0">
                        <a:srgbClr val="FFFFFF"/>
                      </a:gs>
                      <a:gs pos="100000">
                        <a:srgbClr val="FFFFFF"/>
                      </a:gs>
                    </a:gsLst>
                    <a:lin ang="5400000" scaled="0"/>
                  </a:gradFill>
                </a:endParaRPr>
              </a:p>
            </p:txBody>
          </p:sp>
          <p:sp>
            <p:nvSpPr>
              <p:cNvPr id="11" name="Right Arrow 10"/>
              <p:cNvSpPr/>
              <p:nvPr/>
            </p:nvSpPr>
            <p:spPr bwMode="auto">
              <a:xfrm rot="18853141">
                <a:off x="3264303" y="3190078"/>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gradFill>
                    <a:gsLst>
                      <a:gs pos="0">
                        <a:srgbClr val="FFFFFF"/>
                      </a:gs>
                      <a:gs pos="100000">
                        <a:srgbClr val="FFFFFF"/>
                      </a:gs>
                    </a:gsLst>
                    <a:lin ang="5400000" scaled="0"/>
                  </a:gradFill>
                </a:endParaRPr>
              </a:p>
            </p:txBody>
          </p:sp>
        </p:grpSp>
      </p:grpSp>
      <p:grpSp>
        <p:nvGrpSpPr>
          <p:cNvPr id="14" name="Group 13"/>
          <p:cNvGrpSpPr/>
          <p:nvPr/>
        </p:nvGrpSpPr>
        <p:grpSpPr>
          <a:xfrm>
            <a:off x="467183" y="1476622"/>
            <a:ext cx="10475196" cy="1590282"/>
            <a:chOff x="-487754" y="1447800"/>
            <a:chExt cx="10270732" cy="1559242"/>
          </a:xfrm>
        </p:grpSpPr>
        <p:sp>
          <p:nvSpPr>
            <p:cNvPr id="12" name="Rectangle 11"/>
            <p:cNvSpPr/>
            <p:nvPr/>
          </p:nvSpPr>
          <p:spPr bwMode="auto">
            <a:xfrm>
              <a:off x="4572001" y="1452562"/>
              <a:ext cx="5210977" cy="1554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0" rIns="93260" bIns="93260" numCol="1" rtlCol="0" anchor="t" anchorCtr="0" compatLnSpc="1">
              <a:prstTxWarp prst="textNoShape">
                <a:avLst/>
              </a:prstTxWarp>
            </a:bodyPr>
            <a:lstStyle/>
            <a:p>
              <a:pPr defTabSz="931126" fontAlgn="base">
                <a:lnSpc>
                  <a:spcPct val="90000"/>
                </a:lnSpc>
                <a:spcBef>
                  <a:spcPct val="0"/>
                </a:spcBef>
                <a:spcAft>
                  <a:spcPct val="0"/>
                </a:spcAft>
              </a:pPr>
              <a:r>
                <a:rPr lang="en-US" sz="1836" dirty="0">
                  <a:gradFill>
                    <a:gsLst>
                      <a:gs pos="0">
                        <a:srgbClr val="FFFFFF"/>
                      </a:gs>
                      <a:gs pos="100000">
                        <a:srgbClr val="FFFFFF"/>
                      </a:gs>
                    </a:gsLst>
                    <a:lin ang="5400000" scaled="0"/>
                  </a:gradFill>
                </a:rPr>
                <a:t>Relay: Two Way Call into On-Premise Service</a:t>
              </a:r>
            </a:p>
          </p:txBody>
        </p:sp>
        <p:sp>
          <p:nvSpPr>
            <p:cNvPr id="13" name="TextBox 12"/>
            <p:cNvSpPr txBox="1"/>
            <p:nvPr/>
          </p:nvSpPr>
          <p:spPr>
            <a:xfrm>
              <a:off x="-487754" y="1447800"/>
              <a:ext cx="5105400" cy="1554480"/>
            </a:xfrm>
            <a:prstGeom prst="rect">
              <a:avLst/>
            </a:prstGeom>
            <a:noFill/>
          </p:spPr>
          <p:txBody>
            <a:bodyPr wrap="square" lIns="186521" tIns="93260" rIns="186521" bIns="93260" rtlCol="0" anchor="ctr">
              <a:noAutofit/>
            </a:bodyPr>
            <a:lstStyle/>
            <a:p>
              <a:pPr defTabSz="932090"/>
              <a:r>
                <a:rPr lang="en-US" sz="3060" dirty="0">
                  <a:solidFill>
                    <a:schemeClr val="tx1">
                      <a:lumMod val="90000"/>
                      <a:lumOff val="10000"/>
                      <a:alpha val="99000"/>
                    </a:schemeClr>
                  </a:solidFill>
                  <a:ea typeface="Segoe UI" pitchFamily="34" charset="0"/>
                  <a:cs typeface="Segoe UI" pitchFamily="34" charset="0"/>
                </a:rPr>
                <a:t>Service Bus Relay:</a:t>
              </a:r>
              <a:endParaRPr lang="en-US" sz="1224" dirty="0">
                <a:solidFill>
                  <a:schemeClr val="tx1">
                    <a:lumMod val="90000"/>
                    <a:lumOff val="10000"/>
                    <a:alpha val="99000"/>
                  </a:schemeClr>
                </a:solidFill>
                <a:ea typeface="Segoe UI" pitchFamily="34" charset="0"/>
                <a:cs typeface="Segoe UI" pitchFamily="34" charset="0"/>
              </a:endParaRPr>
            </a:p>
            <a:p>
              <a:pPr marL="116575" defTabSz="932090"/>
              <a:r>
                <a:rPr lang="en-US" sz="1122" b="1" dirty="0">
                  <a:solidFill>
                    <a:schemeClr val="tx1">
                      <a:lumMod val="90000"/>
                      <a:lumOff val="10000"/>
                      <a:alpha val="99000"/>
                    </a:schemeClr>
                  </a:solidFill>
                  <a:ea typeface="Segoe UI" pitchFamily="34" charset="0"/>
                  <a:cs typeface="Segoe UI" pitchFamily="34" charset="0"/>
                </a:rPr>
                <a:t>Scenario: </a:t>
              </a:r>
              <a:r>
                <a:rPr lang="en-US" sz="1122" dirty="0">
                  <a:solidFill>
                    <a:schemeClr val="tx1">
                      <a:lumMod val="90000"/>
                      <a:lumOff val="10000"/>
                      <a:alpha val="99000"/>
                    </a:schemeClr>
                  </a:solidFill>
                  <a:ea typeface="Segoe UI" pitchFamily="34" charset="0"/>
                  <a:cs typeface="Segoe UI" pitchFamily="34" charset="0"/>
                </a:rPr>
                <a:t>You have on-premise systems that you need to communicate with directly from outside your organization…</a:t>
              </a:r>
            </a:p>
            <a:p>
              <a:pPr marL="116575" defTabSz="932090"/>
              <a:endParaRPr lang="en-US" sz="1122" dirty="0">
                <a:solidFill>
                  <a:schemeClr val="tx1">
                    <a:lumMod val="90000"/>
                    <a:lumOff val="10000"/>
                    <a:alpha val="99000"/>
                  </a:schemeClr>
                </a:solidFill>
                <a:ea typeface="Segoe UI" pitchFamily="34" charset="0"/>
                <a:cs typeface="Segoe UI" pitchFamily="34" charset="0"/>
              </a:endParaRPr>
            </a:p>
            <a:p>
              <a:pPr marL="116575" defTabSz="932090"/>
              <a:r>
                <a:rPr lang="en-US" sz="1122" b="1" dirty="0">
                  <a:solidFill>
                    <a:schemeClr val="tx1">
                      <a:lumMod val="90000"/>
                      <a:lumOff val="10000"/>
                      <a:alpha val="99000"/>
                    </a:schemeClr>
                  </a:solidFill>
                  <a:ea typeface="Segoe UI" pitchFamily="34" charset="0"/>
                  <a:cs typeface="Segoe UI" pitchFamily="34" charset="0"/>
                </a:rPr>
                <a:t>Solution</a:t>
              </a:r>
              <a:r>
                <a:rPr lang="en-US" sz="1122" dirty="0">
                  <a:solidFill>
                    <a:schemeClr val="tx1">
                      <a:lumMod val="90000"/>
                      <a:lumOff val="10000"/>
                      <a:alpha val="99000"/>
                    </a:schemeClr>
                  </a:solidFill>
                  <a:ea typeface="Segoe UI" pitchFamily="34" charset="0"/>
                  <a:cs typeface="Segoe UI" pitchFamily="34" charset="0"/>
                </a:rPr>
                <a:t>: Internal Web Services are exposed securely via the Relay which passes calls into the on-premise service and back to the calling clients</a:t>
              </a:r>
            </a:p>
          </p:txBody>
        </p:sp>
      </p:grpSp>
      <p:grpSp>
        <p:nvGrpSpPr>
          <p:cNvPr id="15" name="Group 14"/>
          <p:cNvGrpSpPr/>
          <p:nvPr/>
        </p:nvGrpSpPr>
        <p:grpSpPr>
          <a:xfrm>
            <a:off x="234033" y="3164374"/>
            <a:ext cx="10708346" cy="1585426"/>
            <a:chOff x="-716354" y="1452562"/>
            <a:chExt cx="10499332" cy="1554480"/>
          </a:xfrm>
        </p:grpSpPr>
        <p:sp>
          <p:nvSpPr>
            <p:cNvPr id="16" name="Rectangle 15"/>
            <p:cNvSpPr/>
            <p:nvPr/>
          </p:nvSpPr>
          <p:spPr bwMode="auto">
            <a:xfrm>
              <a:off x="4572001" y="1452562"/>
              <a:ext cx="5210977" cy="1554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0" rIns="93260" bIns="93260" numCol="1" rtlCol="0" anchor="t" anchorCtr="0" compatLnSpc="1">
              <a:prstTxWarp prst="textNoShape">
                <a:avLst/>
              </a:prstTxWarp>
            </a:bodyPr>
            <a:lstStyle/>
            <a:p>
              <a:pPr defTabSz="931126" fontAlgn="base">
                <a:lnSpc>
                  <a:spcPct val="90000"/>
                </a:lnSpc>
                <a:spcBef>
                  <a:spcPct val="0"/>
                </a:spcBef>
                <a:spcAft>
                  <a:spcPct val="0"/>
                </a:spcAft>
              </a:pPr>
              <a:r>
                <a:rPr lang="fr-FR" sz="1836" dirty="0">
                  <a:gradFill>
                    <a:gsLst>
                      <a:gs pos="0">
                        <a:srgbClr val="FFFFFF"/>
                      </a:gs>
                      <a:gs pos="100000">
                        <a:srgbClr val="FFFFFF"/>
                      </a:gs>
                    </a:gsLst>
                    <a:lin ang="5400000" scaled="0"/>
                  </a:gradFill>
                </a:rPr>
                <a:t>Message Queue: FIFO </a:t>
              </a:r>
              <a:r>
                <a:rPr lang="fr-FR" sz="1836" dirty="0" err="1">
                  <a:gradFill>
                    <a:gsLst>
                      <a:gs pos="0">
                        <a:srgbClr val="FFFFFF"/>
                      </a:gs>
                      <a:gs pos="100000">
                        <a:srgbClr val="FFFFFF"/>
                      </a:gs>
                    </a:gsLst>
                    <a:lin ang="5400000" scaled="0"/>
                  </a:gradFill>
                </a:rPr>
                <a:t>Resilient</a:t>
              </a:r>
              <a:r>
                <a:rPr lang="fr-FR" sz="1836" dirty="0">
                  <a:gradFill>
                    <a:gsLst>
                      <a:gs pos="0">
                        <a:srgbClr val="FFFFFF"/>
                      </a:gs>
                      <a:gs pos="100000">
                        <a:srgbClr val="FFFFFF"/>
                      </a:gs>
                    </a:gsLst>
                    <a:lin ang="5400000" scaled="0"/>
                  </a:gradFill>
                </a:rPr>
                <a:t> Queue</a:t>
              </a:r>
            </a:p>
          </p:txBody>
        </p:sp>
        <p:sp>
          <p:nvSpPr>
            <p:cNvPr id="17" name="TextBox 16"/>
            <p:cNvSpPr txBox="1"/>
            <p:nvPr/>
          </p:nvSpPr>
          <p:spPr>
            <a:xfrm>
              <a:off x="-716354" y="1452562"/>
              <a:ext cx="5288354" cy="1554480"/>
            </a:xfrm>
            <a:prstGeom prst="rect">
              <a:avLst/>
            </a:prstGeom>
            <a:noFill/>
          </p:spPr>
          <p:txBody>
            <a:bodyPr wrap="square" lIns="186521" tIns="93260" rIns="186521" bIns="93260" rtlCol="0" anchor="ctr">
              <a:noAutofit/>
            </a:bodyPr>
            <a:lstStyle/>
            <a:p>
              <a:pPr marL="233149" defTabSz="932090"/>
              <a:r>
                <a:rPr lang="en-US" sz="3060" dirty="0">
                  <a:solidFill>
                    <a:schemeClr val="tx1">
                      <a:lumMod val="90000"/>
                      <a:lumOff val="10000"/>
                      <a:alpha val="99000"/>
                    </a:schemeClr>
                  </a:solidFill>
                  <a:ea typeface="Segoe UI" pitchFamily="34" charset="0"/>
                  <a:cs typeface="Segoe UI" pitchFamily="34" charset="0"/>
                </a:rPr>
                <a:t>Service Bus Queues:</a:t>
              </a:r>
            </a:p>
            <a:p>
              <a:pPr marL="349724" defTabSz="932090"/>
              <a:r>
                <a:rPr lang="en-US" sz="1122" b="1" dirty="0">
                  <a:solidFill>
                    <a:schemeClr val="tx1">
                      <a:lumMod val="90000"/>
                      <a:lumOff val="10000"/>
                      <a:alpha val="99000"/>
                    </a:schemeClr>
                  </a:solidFill>
                  <a:ea typeface="Segoe UI" pitchFamily="34" charset="0"/>
                  <a:cs typeface="Segoe UI" pitchFamily="34" charset="0"/>
                </a:rPr>
                <a:t>Scenario: </a:t>
              </a:r>
              <a:r>
                <a:rPr lang="en-US" sz="1122" dirty="0">
                  <a:solidFill>
                    <a:schemeClr val="tx1">
                      <a:lumMod val="90000"/>
                      <a:lumOff val="10000"/>
                      <a:alpha val="99000"/>
                    </a:schemeClr>
                  </a:solidFill>
                  <a:ea typeface="Segoe UI" pitchFamily="34" charset="0"/>
                  <a:cs typeface="Segoe UI" pitchFamily="34" charset="0"/>
                </a:rPr>
                <a:t>Multiple systems and remote clients need to send business events to head office which processes these messages under varying load.</a:t>
              </a:r>
            </a:p>
            <a:p>
              <a:pPr marL="349724" defTabSz="932090"/>
              <a:endParaRPr lang="en-US" sz="1122" dirty="0">
                <a:solidFill>
                  <a:schemeClr val="tx1">
                    <a:lumMod val="90000"/>
                    <a:lumOff val="10000"/>
                    <a:alpha val="99000"/>
                  </a:schemeClr>
                </a:solidFill>
                <a:ea typeface="Segoe UI" pitchFamily="34" charset="0"/>
                <a:cs typeface="Segoe UI" pitchFamily="34" charset="0"/>
              </a:endParaRPr>
            </a:p>
            <a:p>
              <a:pPr marL="349724" defTabSz="932090"/>
              <a:r>
                <a:rPr lang="en-US" sz="1122" b="1" dirty="0">
                  <a:solidFill>
                    <a:schemeClr val="tx1">
                      <a:lumMod val="90000"/>
                      <a:lumOff val="10000"/>
                      <a:alpha val="99000"/>
                    </a:schemeClr>
                  </a:solidFill>
                  <a:ea typeface="Segoe UI" pitchFamily="34" charset="0"/>
                  <a:cs typeface="Segoe UI" pitchFamily="34" charset="0"/>
                </a:rPr>
                <a:t>Solution</a:t>
              </a:r>
              <a:r>
                <a:rPr lang="en-US" sz="1122" dirty="0">
                  <a:solidFill>
                    <a:schemeClr val="tx1">
                      <a:lumMod val="90000"/>
                      <a:lumOff val="10000"/>
                      <a:alpha val="99000"/>
                    </a:schemeClr>
                  </a:solidFill>
                  <a:ea typeface="Segoe UI" pitchFamily="34" charset="0"/>
                  <a:cs typeface="Segoe UI" pitchFamily="34" charset="0"/>
                </a:rPr>
                <a:t>: Queues decouple senders from receivers, multiple receivers can handle varying load, simple to add new senders without impact.</a:t>
              </a:r>
            </a:p>
          </p:txBody>
        </p:sp>
      </p:grpSp>
      <p:grpSp>
        <p:nvGrpSpPr>
          <p:cNvPr id="18" name="Group 17"/>
          <p:cNvGrpSpPr/>
          <p:nvPr/>
        </p:nvGrpSpPr>
        <p:grpSpPr>
          <a:xfrm>
            <a:off x="234033" y="4847270"/>
            <a:ext cx="10708346" cy="1585426"/>
            <a:chOff x="-716354" y="1452562"/>
            <a:chExt cx="10499332" cy="1554480"/>
          </a:xfrm>
        </p:grpSpPr>
        <p:sp>
          <p:nvSpPr>
            <p:cNvPr id="19" name="Rectangle 18"/>
            <p:cNvSpPr/>
            <p:nvPr/>
          </p:nvSpPr>
          <p:spPr bwMode="auto">
            <a:xfrm>
              <a:off x="4572001" y="1452562"/>
              <a:ext cx="5210977" cy="1554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0" rIns="93260" bIns="93260" numCol="1" rtlCol="0" anchor="t" anchorCtr="0" compatLnSpc="1">
              <a:prstTxWarp prst="textNoShape">
                <a:avLst/>
              </a:prstTxWarp>
            </a:bodyPr>
            <a:lstStyle/>
            <a:p>
              <a:pPr defTabSz="931126" fontAlgn="base">
                <a:lnSpc>
                  <a:spcPct val="90000"/>
                </a:lnSpc>
                <a:spcBef>
                  <a:spcPct val="0"/>
                </a:spcBef>
                <a:spcAft>
                  <a:spcPct val="0"/>
                </a:spcAft>
              </a:pPr>
              <a:r>
                <a:rPr lang="en-US" sz="1836" dirty="0">
                  <a:gradFill>
                    <a:gsLst>
                      <a:gs pos="0">
                        <a:srgbClr val="FFFFFF"/>
                      </a:gs>
                      <a:gs pos="100000">
                        <a:srgbClr val="FFFFFF"/>
                      </a:gs>
                    </a:gsLst>
                    <a:lin ang="5400000" scaled="0"/>
                  </a:gradFill>
                </a:rPr>
                <a:t>Topic: Queue with 1:n rule based subscriptions</a:t>
              </a:r>
            </a:p>
          </p:txBody>
        </p:sp>
        <p:sp>
          <p:nvSpPr>
            <p:cNvPr id="20" name="TextBox 19"/>
            <p:cNvSpPr txBox="1"/>
            <p:nvPr/>
          </p:nvSpPr>
          <p:spPr>
            <a:xfrm>
              <a:off x="-716354" y="1452562"/>
              <a:ext cx="5288354" cy="1554480"/>
            </a:xfrm>
            <a:prstGeom prst="rect">
              <a:avLst/>
            </a:prstGeom>
            <a:noFill/>
          </p:spPr>
          <p:txBody>
            <a:bodyPr wrap="square" lIns="186521" tIns="93260" rIns="186521" bIns="93260" rtlCol="0" anchor="ctr">
              <a:noAutofit/>
            </a:bodyPr>
            <a:lstStyle/>
            <a:p>
              <a:pPr marL="233149" defTabSz="932090"/>
              <a:r>
                <a:rPr lang="en-US" sz="3060" dirty="0">
                  <a:solidFill>
                    <a:schemeClr val="tx1">
                      <a:lumMod val="90000"/>
                      <a:lumOff val="10000"/>
                      <a:alpha val="99000"/>
                    </a:schemeClr>
                  </a:solidFill>
                  <a:ea typeface="Segoe UI" pitchFamily="34" charset="0"/>
                  <a:cs typeface="Segoe UI" pitchFamily="34" charset="0"/>
                </a:rPr>
                <a:t>Service Bus Topics:</a:t>
              </a:r>
            </a:p>
            <a:p>
              <a:pPr marL="349724" defTabSz="932090"/>
              <a:r>
                <a:rPr lang="en-US" sz="1122" b="1" dirty="0">
                  <a:solidFill>
                    <a:schemeClr val="tx1">
                      <a:lumMod val="90000"/>
                      <a:lumOff val="10000"/>
                      <a:alpha val="99000"/>
                    </a:schemeClr>
                  </a:solidFill>
                  <a:ea typeface="Segoe UI" pitchFamily="34" charset="0"/>
                  <a:cs typeface="Segoe UI" pitchFamily="34" charset="0"/>
                </a:rPr>
                <a:t>Scenario:</a:t>
              </a:r>
              <a:r>
                <a:rPr lang="en-US" sz="1122" dirty="0">
                  <a:solidFill>
                    <a:schemeClr val="tx1">
                      <a:lumMod val="90000"/>
                      <a:lumOff val="10000"/>
                      <a:alpha val="99000"/>
                    </a:schemeClr>
                  </a:solidFill>
                  <a:ea typeface="Segoe UI" pitchFamily="34" charset="0"/>
                  <a:cs typeface="Segoe UI" pitchFamily="34" charset="0"/>
                </a:rPr>
                <a:t> Multiple actions have to be taken as a result of incoming messages from external systems but these actions frequently change.</a:t>
              </a:r>
            </a:p>
            <a:p>
              <a:pPr marL="349724" defTabSz="932090"/>
              <a:endParaRPr lang="en-US" sz="1122" dirty="0">
                <a:solidFill>
                  <a:schemeClr val="tx1">
                    <a:lumMod val="90000"/>
                    <a:lumOff val="10000"/>
                    <a:alpha val="99000"/>
                  </a:schemeClr>
                </a:solidFill>
                <a:ea typeface="Segoe UI" pitchFamily="34" charset="0"/>
                <a:cs typeface="Segoe UI" pitchFamily="34" charset="0"/>
              </a:endParaRPr>
            </a:p>
            <a:p>
              <a:pPr marL="349724" defTabSz="932090"/>
              <a:r>
                <a:rPr lang="en-US" sz="1122" b="1" dirty="0">
                  <a:solidFill>
                    <a:schemeClr val="tx1">
                      <a:lumMod val="90000"/>
                      <a:lumOff val="10000"/>
                      <a:alpha val="99000"/>
                    </a:schemeClr>
                  </a:solidFill>
                  <a:ea typeface="Segoe UI" pitchFamily="34" charset="0"/>
                  <a:cs typeface="Segoe UI" pitchFamily="34" charset="0"/>
                </a:rPr>
                <a:t>Solution: </a:t>
              </a:r>
              <a:r>
                <a:rPr lang="en-US" sz="1122" dirty="0">
                  <a:solidFill>
                    <a:schemeClr val="tx1">
                      <a:lumMod val="90000"/>
                      <a:lumOff val="10000"/>
                      <a:alpha val="99000"/>
                    </a:schemeClr>
                  </a:solidFill>
                  <a:ea typeface="Segoe UI" pitchFamily="34" charset="0"/>
                  <a:cs typeface="Segoe UI" pitchFamily="34" charset="0"/>
                </a:rPr>
                <a:t>Topics are special queues that have subscriptions which contain rules to determine which messages a subscription will contain.</a:t>
              </a:r>
            </a:p>
            <a:p>
              <a:pPr algn="r" defTabSz="932090"/>
              <a:endParaRPr lang="en-US" sz="1122" dirty="0">
                <a:solidFill>
                  <a:schemeClr val="tx1">
                    <a:lumMod val="90000"/>
                    <a:lumOff val="10000"/>
                    <a:alpha val="99000"/>
                  </a:schemeClr>
                </a:solidFill>
                <a:ea typeface="Segoe UI" pitchFamily="34" charset="0"/>
                <a:cs typeface="Segoe UI" pitchFamily="34" charset="0"/>
              </a:endParaRPr>
            </a:p>
          </p:txBody>
        </p:sp>
      </p:grpSp>
      <p:sp>
        <p:nvSpPr>
          <p:cNvPr id="21" name="Freeform 128"/>
          <p:cNvSpPr>
            <a:spLocks noChangeAspect="1"/>
          </p:cNvSpPr>
          <p:nvPr/>
        </p:nvSpPr>
        <p:spPr bwMode="black">
          <a:xfrm>
            <a:off x="6577796" y="2033207"/>
            <a:ext cx="1384112" cy="7646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1836" dirty="0"/>
          </a:p>
        </p:txBody>
      </p:sp>
      <p:sp>
        <p:nvSpPr>
          <p:cNvPr id="23" name="Rectangle 22"/>
          <p:cNvSpPr/>
          <p:nvPr/>
        </p:nvSpPr>
        <p:spPr>
          <a:xfrm>
            <a:off x="8195449" y="2428391"/>
            <a:ext cx="518595" cy="542399"/>
          </a:xfrm>
          <a:prstGeom prst="rect">
            <a:avLst/>
          </a:prstGeom>
        </p:spPr>
        <p:txBody>
          <a:bodyPr wrap="none">
            <a:spAutoFit/>
          </a:bodyPr>
          <a:lstStyle/>
          <a:p>
            <a:r>
              <a:rPr lang="en-US" sz="2856" b="1" dirty="0">
                <a:gradFill>
                  <a:gsLst>
                    <a:gs pos="0">
                      <a:srgbClr val="FFFFFF"/>
                    </a:gs>
                    <a:gs pos="100000">
                      <a:srgbClr val="FFFFFF"/>
                    </a:gs>
                  </a:gsLst>
                  <a:lin ang="5400000" scaled="0"/>
                </a:gradFill>
              </a:rPr>
              <a:t>//</a:t>
            </a:r>
            <a:endParaRPr lang="en-US" sz="2856" b="1" dirty="0"/>
          </a:p>
        </p:txBody>
      </p:sp>
      <p:sp>
        <p:nvSpPr>
          <p:cNvPr id="24" name="Rectangle 23"/>
          <p:cNvSpPr/>
          <p:nvPr/>
        </p:nvSpPr>
        <p:spPr>
          <a:xfrm>
            <a:off x="8451476" y="1863365"/>
            <a:ext cx="518595" cy="542399"/>
          </a:xfrm>
          <a:prstGeom prst="rect">
            <a:avLst/>
          </a:prstGeom>
        </p:spPr>
        <p:txBody>
          <a:bodyPr wrap="none">
            <a:spAutoFit/>
          </a:bodyPr>
          <a:lstStyle/>
          <a:p>
            <a:r>
              <a:rPr lang="en-US" sz="2856" b="1" dirty="0">
                <a:gradFill>
                  <a:gsLst>
                    <a:gs pos="0">
                      <a:srgbClr val="FFFFFF"/>
                    </a:gs>
                    <a:gs pos="100000">
                      <a:srgbClr val="FFFFFF"/>
                    </a:gs>
                  </a:gsLst>
                  <a:lin ang="5400000" scaled="0"/>
                </a:gradFill>
              </a:rPr>
              <a:t>//</a:t>
            </a:r>
            <a:endParaRPr lang="en-US" sz="2856" b="1" dirty="0"/>
          </a:p>
        </p:txBody>
      </p:sp>
      <p:grpSp>
        <p:nvGrpSpPr>
          <p:cNvPr id="32" name="Group 31"/>
          <p:cNvGrpSpPr/>
          <p:nvPr/>
        </p:nvGrpSpPr>
        <p:grpSpPr>
          <a:xfrm>
            <a:off x="9237240" y="1997591"/>
            <a:ext cx="1316041" cy="867637"/>
            <a:chOff x="8911266" y="1892499"/>
            <a:chExt cx="1290353" cy="850702"/>
          </a:xfrm>
        </p:grpSpPr>
        <p:sp>
          <p:nvSpPr>
            <p:cNvPr id="31" name="Rectangle 30"/>
            <p:cNvSpPr/>
            <p:nvPr/>
          </p:nvSpPr>
          <p:spPr bwMode="auto">
            <a:xfrm>
              <a:off x="9178140" y="2106751"/>
              <a:ext cx="1023479" cy="63645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nvGrpSpPr>
            <p:cNvPr id="30" name="Group 29"/>
            <p:cNvGrpSpPr/>
            <p:nvPr/>
          </p:nvGrpSpPr>
          <p:grpSpPr>
            <a:xfrm>
              <a:off x="8911266" y="1892499"/>
              <a:ext cx="527219" cy="573417"/>
              <a:chOff x="8988385" y="1903516"/>
              <a:chExt cx="797518" cy="867400"/>
            </a:xfrm>
          </p:grpSpPr>
          <p:sp>
            <p:nvSpPr>
              <p:cNvPr id="25" name="Isosceles Triangle 24"/>
              <p:cNvSpPr/>
              <p:nvPr/>
            </p:nvSpPr>
            <p:spPr bwMode="auto">
              <a:xfrm>
                <a:off x="8988386" y="1903516"/>
                <a:ext cx="797517" cy="68751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6" name="Rectangle 25"/>
              <p:cNvSpPr/>
              <p:nvPr/>
            </p:nvSpPr>
            <p:spPr bwMode="auto">
              <a:xfrm>
                <a:off x="8988385" y="2174482"/>
                <a:ext cx="797517" cy="1455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7" name="Rectangle 26"/>
              <p:cNvSpPr/>
              <p:nvPr/>
            </p:nvSpPr>
            <p:spPr bwMode="auto">
              <a:xfrm rot="5400000">
                <a:off x="9294219" y="2605200"/>
                <a:ext cx="185850" cy="1455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8" name="Isosceles Triangle 27"/>
              <p:cNvSpPr/>
              <p:nvPr/>
            </p:nvSpPr>
            <p:spPr bwMode="auto">
              <a:xfrm>
                <a:off x="9134073" y="2078186"/>
                <a:ext cx="502746" cy="43340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9" name="Isosceles Triangle 28"/>
              <p:cNvSpPr/>
              <p:nvPr/>
            </p:nvSpPr>
            <p:spPr bwMode="auto">
              <a:xfrm rot="10800000">
                <a:off x="9260859" y="2293854"/>
                <a:ext cx="252570" cy="217732"/>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sp>
        <p:nvSpPr>
          <p:cNvPr id="33" name="Freeform 32"/>
          <p:cNvSpPr/>
          <p:nvPr/>
        </p:nvSpPr>
        <p:spPr bwMode="auto">
          <a:xfrm>
            <a:off x="8100929" y="2363690"/>
            <a:ext cx="1109179" cy="334005"/>
          </a:xfrm>
          <a:custGeom>
            <a:avLst/>
            <a:gdLst>
              <a:gd name="connsiteX0" fmla="*/ 0 w 1105231"/>
              <a:gd name="connsiteY0" fmla="*/ 294198 h 294198"/>
              <a:gd name="connsiteX1" fmla="*/ 318052 w 1105231"/>
              <a:gd name="connsiteY1" fmla="*/ 39756 h 294198"/>
              <a:gd name="connsiteX2" fmla="*/ 731520 w 1105231"/>
              <a:gd name="connsiteY2" fmla="*/ 111318 h 294198"/>
              <a:gd name="connsiteX3" fmla="*/ 1105231 w 1105231"/>
              <a:gd name="connsiteY3" fmla="*/ 0 h 294198"/>
            </a:gdLst>
            <a:ahLst/>
            <a:cxnLst>
              <a:cxn ang="0">
                <a:pos x="connsiteX0" y="connsiteY0"/>
              </a:cxn>
              <a:cxn ang="0">
                <a:pos x="connsiteX1" y="connsiteY1"/>
              </a:cxn>
              <a:cxn ang="0">
                <a:pos x="connsiteX2" y="connsiteY2"/>
              </a:cxn>
              <a:cxn ang="0">
                <a:pos x="connsiteX3" y="connsiteY3"/>
              </a:cxn>
            </a:cxnLst>
            <a:rect l="l" t="t" r="r" b="b"/>
            <a:pathLst>
              <a:path w="1105231" h="294198">
                <a:moveTo>
                  <a:pt x="0" y="294198"/>
                </a:moveTo>
                <a:cubicBezTo>
                  <a:pt x="98066" y="182217"/>
                  <a:pt x="196132" y="70236"/>
                  <a:pt x="318052" y="39756"/>
                </a:cubicBezTo>
                <a:cubicBezTo>
                  <a:pt x="439972" y="9276"/>
                  <a:pt x="600324" y="117944"/>
                  <a:pt x="731520" y="111318"/>
                </a:cubicBezTo>
                <a:cubicBezTo>
                  <a:pt x="862716" y="104692"/>
                  <a:pt x="983973" y="52346"/>
                  <a:pt x="1105231" y="0"/>
                </a:cubicBezTo>
              </a:path>
            </a:pathLst>
          </a:custGeom>
          <a:noFill/>
          <a:ln w="57150">
            <a:solidFill>
              <a:schemeClr val="accent2"/>
            </a:solidFill>
            <a:prstDash val="sysDot"/>
            <a:headEnd type="triangle"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sp>
        <p:nvSpPr>
          <p:cNvPr id="34" name="Freeform 33"/>
          <p:cNvSpPr/>
          <p:nvPr/>
        </p:nvSpPr>
        <p:spPr bwMode="auto">
          <a:xfrm>
            <a:off x="6464111" y="2274191"/>
            <a:ext cx="972392" cy="245438"/>
          </a:xfrm>
          <a:custGeom>
            <a:avLst/>
            <a:gdLst>
              <a:gd name="connsiteX0" fmla="*/ 0 w 777922"/>
              <a:gd name="connsiteY0" fmla="*/ 164156 h 205100"/>
              <a:gd name="connsiteX1" fmla="*/ 272955 w 777922"/>
              <a:gd name="connsiteY1" fmla="*/ 383 h 205100"/>
              <a:gd name="connsiteX2" fmla="*/ 777922 w 777922"/>
              <a:gd name="connsiteY2" fmla="*/ 205100 h 205100"/>
            </a:gdLst>
            <a:ahLst/>
            <a:cxnLst>
              <a:cxn ang="0">
                <a:pos x="connsiteX0" y="connsiteY0"/>
              </a:cxn>
              <a:cxn ang="0">
                <a:pos x="connsiteX1" y="connsiteY1"/>
              </a:cxn>
              <a:cxn ang="0">
                <a:pos x="connsiteX2" y="connsiteY2"/>
              </a:cxn>
            </a:cxnLst>
            <a:rect l="l" t="t" r="r" b="b"/>
            <a:pathLst>
              <a:path w="777922" h="205100">
                <a:moveTo>
                  <a:pt x="0" y="164156"/>
                </a:moveTo>
                <a:cubicBezTo>
                  <a:pt x="71650" y="78857"/>
                  <a:pt x="143301" y="-6441"/>
                  <a:pt x="272955" y="383"/>
                </a:cubicBezTo>
                <a:cubicBezTo>
                  <a:pt x="402609" y="7207"/>
                  <a:pt x="590265" y="106153"/>
                  <a:pt x="777922" y="205100"/>
                </a:cubicBezTo>
              </a:path>
            </a:pathLst>
          </a:custGeom>
          <a:noFill/>
          <a:ln w="60325">
            <a:solidFill>
              <a:schemeClr val="accent2"/>
            </a:solidFill>
            <a:headEnd type="oval"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sp>
        <p:nvSpPr>
          <p:cNvPr id="35" name="Freeform 34"/>
          <p:cNvSpPr/>
          <p:nvPr/>
        </p:nvSpPr>
        <p:spPr bwMode="auto">
          <a:xfrm>
            <a:off x="7676203" y="2356219"/>
            <a:ext cx="1293013" cy="371005"/>
          </a:xfrm>
          <a:custGeom>
            <a:avLst/>
            <a:gdLst>
              <a:gd name="connsiteX0" fmla="*/ 0 w 1521726"/>
              <a:gd name="connsiteY0" fmla="*/ 272955 h 436516"/>
              <a:gd name="connsiteX1" fmla="*/ 245660 w 1521726"/>
              <a:gd name="connsiteY1" fmla="*/ 429904 h 436516"/>
              <a:gd name="connsiteX2" fmla="*/ 614149 w 1521726"/>
              <a:gd name="connsiteY2" fmla="*/ 382137 h 436516"/>
              <a:gd name="connsiteX3" fmla="*/ 846161 w 1521726"/>
              <a:gd name="connsiteY3" fmla="*/ 156949 h 436516"/>
              <a:gd name="connsiteX4" fmla="*/ 1071349 w 1521726"/>
              <a:gd name="connsiteY4" fmla="*/ 95534 h 436516"/>
              <a:gd name="connsiteX5" fmla="*/ 1262418 w 1521726"/>
              <a:gd name="connsiteY5" fmla="*/ 116006 h 436516"/>
              <a:gd name="connsiteX6" fmla="*/ 1521726 w 1521726"/>
              <a:gd name="connsiteY6" fmla="*/ 0 h 4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726" h="436516">
                <a:moveTo>
                  <a:pt x="0" y="272955"/>
                </a:moveTo>
                <a:cubicBezTo>
                  <a:pt x="71651" y="342331"/>
                  <a:pt x="143302" y="411707"/>
                  <a:pt x="245660" y="429904"/>
                </a:cubicBezTo>
                <a:cubicBezTo>
                  <a:pt x="348018" y="448101"/>
                  <a:pt x="514066" y="427629"/>
                  <a:pt x="614149" y="382137"/>
                </a:cubicBezTo>
                <a:cubicBezTo>
                  <a:pt x="714232" y="336645"/>
                  <a:pt x="769961" y="204716"/>
                  <a:pt x="846161" y="156949"/>
                </a:cubicBezTo>
                <a:cubicBezTo>
                  <a:pt x="922361" y="109182"/>
                  <a:pt x="1001973" y="102358"/>
                  <a:pt x="1071349" y="95534"/>
                </a:cubicBezTo>
                <a:cubicBezTo>
                  <a:pt x="1140725" y="88710"/>
                  <a:pt x="1187355" y="131928"/>
                  <a:pt x="1262418" y="116006"/>
                </a:cubicBezTo>
                <a:cubicBezTo>
                  <a:pt x="1337481" y="100084"/>
                  <a:pt x="1429603" y="50042"/>
                  <a:pt x="1521726" y="0"/>
                </a:cubicBezTo>
              </a:path>
            </a:pathLst>
          </a:custGeom>
          <a:noFill/>
          <a:ln w="60325">
            <a:solidFill>
              <a:schemeClr val="accent2"/>
            </a:solidFill>
            <a:headEnd type="oval"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sp>
        <p:nvSpPr>
          <p:cNvPr id="36" name="Freeform 35"/>
          <p:cNvSpPr/>
          <p:nvPr/>
        </p:nvSpPr>
        <p:spPr bwMode="auto">
          <a:xfrm>
            <a:off x="7583431" y="2345309"/>
            <a:ext cx="1508251" cy="307972"/>
          </a:xfrm>
          <a:custGeom>
            <a:avLst/>
            <a:gdLst>
              <a:gd name="connsiteX0" fmla="*/ 1651379 w 1651379"/>
              <a:gd name="connsiteY0" fmla="*/ 0 h 349511"/>
              <a:gd name="connsiteX1" fmla="*/ 1412543 w 1651379"/>
              <a:gd name="connsiteY1" fmla="*/ 88710 h 349511"/>
              <a:gd name="connsiteX2" fmla="*/ 1153236 w 1651379"/>
              <a:gd name="connsiteY2" fmla="*/ 61415 h 349511"/>
              <a:gd name="connsiteX3" fmla="*/ 887104 w 1651379"/>
              <a:gd name="connsiteY3" fmla="*/ 163773 h 349511"/>
              <a:gd name="connsiteX4" fmla="*/ 696036 w 1651379"/>
              <a:gd name="connsiteY4" fmla="*/ 307074 h 349511"/>
              <a:gd name="connsiteX5" fmla="*/ 518615 w 1651379"/>
              <a:gd name="connsiteY5" fmla="*/ 348018 h 349511"/>
              <a:gd name="connsiteX6" fmla="*/ 279779 w 1651379"/>
              <a:gd name="connsiteY6" fmla="*/ 266131 h 349511"/>
              <a:gd name="connsiteX7" fmla="*/ 0 w 1651379"/>
              <a:gd name="connsiteY7" fmla="*/ 204716 h 34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379" h="349511">
                <a:moveTo>
                  <a:pt x="1651379" y="0"/>
                </a:moveTo>
                <a:cubicBezTo>
                  <a:pt x="1573473" y="39237"/>
                  <a:pt x="1495567" y="78474"/>
                  <a:pt x="1412543" y="88710"/>
                </a:cubicBezTo>
                <a:cubicBezTo>
                  <a:pt x="1329519" y="98946"/>
                  <a:pt x="1240809" y="48905"/>
                  <a:pt x="1153236" y="61415"/>
                </a:cubicBezTo>
                <a:cubicBezTo>
                  <a:pt x="1065663" y="73925"/>
                  <a:pt x="963304" y="122830"/>
                  <a:pt x="887104" y="163773"/>
                </a:cubicBezTo>
                <a:cubicBezTo>
                  <a:pt x="810904" y="204716"/>
                  <a:pt x="757451" y="276367"/>
                  <a:pt x="696036" y="307074"/>
                </a:cubicBezTo>
                <a:cubicBezTo>
                  <a:pt x="634621" y="337781"/>
                  <a:pt x="587991" y="354842"/>
                  <a:pt x="518615" y="348018"/>
                </a:cubicBezTo>
                <a:cubicBezTo>
                  <a:pt x="449239" y="341194"/>
                  <a:pt x="366215" y="290015"/>
                  <a:pt x="279779" y="266131"/>
                </a:cubicBezTo>
                <a:cubicBezTo>
                  <a:pt x="193343" y="242247"/>
                  <a:pt x="96671" y="223481"/>
                  <a:pt x="0" y="204716"/>
                </a:cubicBezTo>
              </a:path>
            </a:pathLst>
          </a:custGeom>
          <a:noFill/>
          <a:ln w="60325">
            <a:solidFill>
              <a:schemeClr val="accent2"/>
            </a:solidFill>
            <a:headEnd type="oval"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sp>
        <p:nvSpPr>
          <p:cNvPr id="37" name="Freeform 36"/>
          <p:cNvSpPr/>
          <p:nvPr/>
        </p:nvSpPr>
        <p:spPr bwMode="auto">
          <a:xfrm>
            <a:off x="6464111" y="2278443"/>
            <a:ext cx="939575" cy="234368"/>
          </a:xfrm>
          <a:custGeom>
            <a:avLst/>
            <a:gdLst>
              <a:gd name="connsiteX0" fmla="*/ 716508 w 716508"/>
              <a:gd name="connsiteY0" fmla="*/ 122864 h 122864"/>
              <a:gd name="connsiteX1" fmla="*/ 361666 w 716508"/>
              <a:gd name="connsiteY1" fmla="*/ 34 h 122864"/>
              <a:gd name="connsiteX2" fmla="*/ 0 w 716508"/>
              <a:gd name="connsiteY2" fmla="*/ 109216 h 122864"/>
              <a:gd name="connsiteX3" fmla="*/ 0 w 716508"/>
              <a:gd name="connsiteY3" fmla="*/ 109216 h 122864"/>
              <a:gd name="connsiteX4" fmla="*/ 0 w 716508"/>
              <a:gd name="connsiteY4" fmla="*/ 109216 h 122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08" h="122864">
                <a:moveTo>
                  <a:pt x="716508" y="122864"/>
                </a:moveTo>
                <a:cubicBezTo>
                  <a:pt x="598796" y="62586"/>
                  <a:pt x="481084" y="2309"/>
                  <a:pt x="361666" y="34"/>
                </a:cubicBezTo>
                <a:cubicBezTo>
                  <a:pt x="242248" y="-2241"/>
                  <a:pt x="0" y="109216"/>
                  <a:pt x="0" y="109216"/>
                </a:cubicBezTo>
                <a:lnTo>
                  <a:pt x="0" y="109216"/>
                </a:lnTo>
                <a:lnTo>
                  <a:pt x="0" y="109216"/>
                </a:lnTo>
              </a:path>
            </a:pathLst>
          </a:custGeom>
          <a:noFill/>
          <a:ln w="60325">
            <a:solidFill>
              <a:schemeClr val="accent2"/>
            </a:solidFill>
            <a:headEnd type="oval"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grpSp>
        <p:nvGrpSpPr>
          <p:cNvPr id="60" name="Group 59"/>
          <p:cNvGrpSpPr/>
          <p:nvPr/>
        </p:nvGrpSpPr>
        <p:grpSpPr>
          <a:xfrm>
            <a:off x="5931586" y="3872283"/>
            <a:ext cx="679919" cy="676936"/>
            <a:chOff x="5780305" y="3796701"/>
            <a:chExt cx="666648" cy="663723"/>
          </a:xfrm>
        </p:grpSpPr>
        <p:grpSp>
          <p:nvGrpSpPr>
            <p:cNvPr id="47" name="Group 46"/>
            <p:cNvGrpSpPr/>
            <p:nvPr/>
          </p:nvGrpSpPr>
          <p:grpSpPr>
            <a:xfrm>
              <a:off x="5780305" y="3796701"/>
              <a:ext cx="666648" cy="643129"/>
              <a:chOff x="5780305" y="3796701"/>
              <a:chExt cx="666648" cy="643129"/>
            </a:xfrm>
          </p:grpSpPr>
          <p:sp>
            <p:nvSpPr>
              <p:cNvPr id="39" name="Freeform 128"/>
              <p:cNvSpPr>
                <a:spLocks noEditPoints="1"/>
              </p:cNvSpPr>
              <p:nvPr/>
            </p:nvSpPr>
            <p:spPr bwMode="black">
              <a:xfrm>
                <a:off x="5780305" y="3973581"/>
                <a:ext cx="666648" cy="46624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endParaRPr lang="en-US" sz="1632" dirty="0"/>
              </a:p>
            </p:txBody>
          </p:sp>
          <p:sp>
            <p:nvSpPr>
              <p:cNvPr id="44" name="Diamond 43"/>
              <p:cNvSpPr/>
              <p:nvPr/>
            </p:nvSpPr>
            <p:spPr bwMode="auto">
              <a:xfrm>
                <a:off x="6022976" y="4155281"/>
                <a:ext cx="180180" cy="145927"/>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5" name="Diamond 44"/>
              <p:cNvSpPr/>
              <p:nvPr/>
            </p:nvSpPr>
            <p:spPr bwMode="auto">
              <a:xfrm>
                <a:off x="6022976" y="4175862"/>
                <a:ext cx="180180" cy="145927"/>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6" name="Isosceles Triangle 45"/>
              <p:cNvSpPr/>
              <p:nvPr/>
            </p:nvSpPr>
            <p:spPr bwMode="auto">
              <a:xfrm>
                <a:off x="5797319" y="3796701"/>
                <a:ext cx="632055" cy="17688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sp>
          <p:nvSpPr>
            <p:cNvPr id="53" name="Rectangle 52"/>
            <p:cNvSpPr/>
            <p:nvPr/>
          </p:nvSpPr>
          <p:spPr>
            <a:xfrm>
              <a:off x="6034110" y="4177911"/>
              <a:ext cx="125034" cy="282513"/>
            </a:xfrm>
            <a:prstGeom prst="rect">
              <a:avLst/>
            </a:prstGeom>
          </p:spPr>
          <p:txBody>
            <a:bodyPr wrap="none" lIns="0" tIns="0" rIns="0" bIns="0">
              <a:spAutoFit/>
            </a:bodyPr>
            <a:lstStyle/>
            <a:p>
              <a:r>
                <a:rPr lang="en-US" sz="1836" b="1" dirty="0">
                  <a:solidFill>
                    <a:schemeClr val="accent1"/>
                  </a:solidFill>
                </a:rPr>
                <a:t>E</a:t>
              </a:r>
            </a:p>
          </p:txBody>
        </p:sp>
      </p:grpSp>
      <p:grpSp>
        <p:nvGrpSpPr>
          <p:cNvPr id="63" name="Group 62"/>
          <p:cNvGrpSpPr/>
          <p:nvPr/>
        </p:nvGrpSpPr>
        <p:grpSpPr>
          <a:xfrm>
            <a:off x="9907070" y="3872283"/>
            <a:ext cx="679919" cy="655932"/>
            <a:chOff x="9678192" y="3796701"/>
            <a:chExt cx="666648" cy="643129"/>
          </a:xfrm>
        </p:grpSpPr>
        <p:grpSp>
          <p:nvGrpSpPr>
            <p:cNvPr id="48" name="Group 47"/>
            <p:cNvGrpSpPr/>
            <p:nvPr/>
          </p:nvGrpSpPr>
          <p:grpSpPr>
            <a:xfrm>
              <a:off x="9678192" y="3796701"/>
              <a:ext cx="666648" cy="643129"/>
              <a:chOff x="5780305" y="3796701"/>
              <a:chExt cx="666648" cy="643129"/>
            </a:xfrm>
          </p:grpSpPr>
          <p:sp>
            <p:nvSpPr>
              <p:cNvPr id="49" name="Freeform 128"/>
              <p:cNvSpPr>
                <a:spLocks noEditPoints="1"/>
              </p:cNvSpPr>
              <p:nvPr/>
            </p:nvSpPr>
            <p:spPr bwMode="black">
              <a:xfrm>
                <a:off x="5780305" y="3973581"/>
                <a:ext cx="666648" cy="46624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endParaRPr lang="en-US" sz="1632" dirty="0"/>
              </a:p>
            </p:txBody>
          </p:sp>
          <p:sp>
            <p:nvSpPr>
              <p:cNvPr id="50" name="Diamond 49"/>
              <p:cNvSpPr/>
              <p:nvPr/>
            </p:nvSpPr>
            <p:spPr bwMode="auto">
              <a:xfrm>
                <a:off x="6022976" y="4155281"/>
                <a:ext cx="180180" cy="145927"/>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1" name="Diamond 50"/>
              <p:cNvSpPr/>
              <p:nvPr/>
            </p:nvSpPr>
            <p:spPr bwMode="auto">
              <a:xfrm>
                <a:off x="6022976" y="4175862"/>
                <a:ext cx="180180" cy="145927"/>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2" name="Isosceles Triangle 51"/>
              <p:cNvSpPr/>
              <p:nvPr/>
            </p:nvSpPr>
            <p:spPr bwMode="auto">
              <a:xfrm>
                <a:off x="5797319" y="3796701"/>
                <a:ext cx="632055" cy="17688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sp>
          <p:nvSpPr>
            <p:cNvPr id="54" name="Rectangle 53"/>
            <p:cNvSpPr/>
            <p:nvPr/>
          </p:nvSpPr>
          <p:spPr>
            <a:xfrm>
              <a:off x="9949800" y="3851950"/>
              <a:ext cx="165110" cy="282513"/>
            </a:xfrm>
            <a:prstGeom prst="rect">
              <a:avLst/>
            </a:prstGeom>
          </p:spPr>
          <p:txBody>
            <a:bodyPr wrap="none" lIns="0" tIns="0" rIns="0" bIns="0">
              <a:spAutoFit/>
            </a:bodyPr>
            <a:lstStyle/>
            <a:p>
              <a:r>
                <a:rPr lang="en-US" sz="1836" b="1" dirty="0">
                  <a:solidFill>
                    <a:schemeClr val="accent1"/>
                  </a:solidFill>
                </a:rPr>
                <a:t>A</a:t>
              </a:r>
            </a:p>
          </p:txBody>
        </p:sp>
      </p:grpSp>
      <p:grpSp>
        <p:nvGrpSpPr>
          <p:cNvPr id="62" name="Group 61"/>
          <p:cNvGrpSpPr/>
          <p:nvPr/>
        </p:nvGrpSpPr>
        <p:grpSpPr>
          <a:xfrm>
            <a:off x="7027252" y="3879095"/>
            <a:ext cx="2554645" cy="649120"/>
            <a:chOff x="6854585" y="3803380"/>
            <a:chExt cx="2504781" cy="636450"/>
          </a:xfrm>
        </p:grpSpPr>
        <p:grpSp>
          <p:nvGrpSpPr>
            <p:cNvPr id="61" name="Group 60"/>
            <p:cNvGrpSpPr/>
            <p:nvPr/>
          </p:nvGrpSpPr>
          <p:grpSpPr>
            <a:xfrm>
              <a:off x="6854585" y="3803380"/>
              <a:ext cx="2504781" cy="636450"/>
              <a:chOff x="6854585" y="3803380"/>
              <a:chExt cx="2504781" cy="636450"/>
            </a:xfrm>
          </p:grpSpPr>
          <p:sp>
            <p:nvSpPr>
              <p:cNvPr id="38" name="Rectangle 37"/>
              <p:cNvSpPr/>
              <p:nvPr/>
            </p:nvSpPr>
            <p:spPr bwMode="auto">
              <a:xfrm>
                <a:off x="6854585" y="3803380"/>
                <a:ext cx="2504781" cy="6364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1" name="Freeform 128"/>
              <p:cNvSpPr>
                <a:spLocks noEditPoints="1"/>
              </p:cNvSpPr>
              <p:nvPr/>
            </p:nvSpPr>
            <p:spPr bwMode="black">
              <a:xfrm>
                <a:off x="7088618" y="3949548"/>
                <a:ext cx="513020" cy="358803"/>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1"/>
              </a:solidFill>
              <a:ln>
                <a:noFill/>
              </a:ln>
              <a:extLst/>
            </p:spPr>
            <p:txBody>
              <a:bodyPr vert="horz" wrap="square" lIns="83943" tIns="41972" rIns="83943" bIns="41972" numCol="1" anchor="t" anchorCtr="0" compatLnSpc="1">
                <a:prstTxWarp prst="textNoShape">
                  <a:avLst/>
                </a:prstTxWarp>
              </a:bodyPr>
              <a:lstStyle/>
              <a:p>
                <a:endParaRPr lang="en-US" sz="1632" dirty="0"/>
              </a:p>
            </p:txBody>
          </p:sp>
          <p:sp>
            <p:nvSpPr>
              <p:cNvPr id="42" name="Freeform 128"/>
              <p:cNvSpPr>
                <a:spLocks noEditPoints="1"/>
              </p:cNvSpPr>
              <p:nvPr/>
            </p:nvSpPr>
            <p:spPr bwMode="black">
              <a:xfrm>
                <a:off x="7852181" y="3949548"/>
                <a:ext cx="513020" cy="358803"/>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1"/>
              </a:solidFill>
              <a:ln>
                <a:noFill/>
              </a:ln>
              <a:extLst/>
            </p:spPr>
            <p:txBody>
              <a:bodyPr vert="horz" wrap="square" lIns="83943" tIns="41972" rIns="83943" bIns="41972" numCol="1" anchor="t" anchorCtr="0" compatLnSpc="1">
                <a:prstTxWarp prst="textNoShape">
                  <a:avLst/>
                </a:prstTxWarp>
              </a:bodyPr>
              <a:lstStyle/>
              <a:p>
                <a:endParaRPr lang="en-US" sz="1632" dirty="0"/>
              </a:p>
            </p:txBody>
          </p:sp>
          <p:sp>
            <p:nvSpPr>
              <p:cNvPr id="43" name="Freeform 128"/>
              <p:cNvSpPr>
                <a:spLocks noEditPoints="1"/>
              </p:cNvSpPr>
              <p:nvPr/>
            </p:nvSpPr>
            <p:spPr bwMode="black">
              <a:xfrm>
                <a:off x="8615744" y="3949548"/>
                <a:ext cx="513020" cy="358803"/>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1"/>
              </a:solidFill>
              <a:ln>
                <a:noFill/>
              </a:ln>
              <a:extLst/>
            </p:spPr>
            <p:txBody>
              <a:bodyPr vert="horz" wrap="square" lIns="83943" tIns="41972" rIns="83943" bIns="41972" numCol="1" anchor="t" anchorCtr="0" compatLnSpc="1">
                <a:prstTxWarp prst="textNoShape">
                  <a:avLst/>
                </a:prstTxWarp>
              </a:bodyPr>
              <a:lstStyle/>
              <a:p>
                <a:endParaRPr lang="en-US" sz="1632" dirty="0"/>
              </a:p>
            </p:txBody>
          </p:sp>
        </p:grpSp>
        <p:sp>
          <p:nvSpPr>
            <p:cNvPr id="55" name="Rectangle 54"/>
            <p:cNvSpPr/>
            <p:nvPr/>
          </p:nvSpPr>
          <p:spPr>
            <a:xfrm>
              <a:off x="7280645" y="3920127"/>
              <a:ext cx="134652" cy="219740"/>
            </a:xfrm>
            <a:prstGeom prst="rect">
              <a:avLst/>
            </a:prstGeom>
          </p:spPr>
          <p:txBody>
            <a:bodyPr wrap="none" lIns="0" tIns="0" rIns="0" bIns="0">
              <a:spAutoFit/>
            </a:bodyPr>
            <a:lstStyle/>
            <a:p>
              <a:r>
                <a:rPr lang="en-US" sz="1428" b="1" dirty="0">
                  <a:solidFill>
                    <a:schemeClr val="bg1"/>
                  </a:solidFill>
                </a:rPr>
                <a:t>D</a:t>
              </a:r>
            </a:p>
          </p:txBody>
        </p:sp>
        <p:sp>
          <p:nvSpPr>
            <p:cNvPr id="56" name="Rectangle 55"/>
            <p:cNvSpPr/>
            <p:nvPr/>
          </p:nvSpPr>
          <p:spPr>
            <a:xfrm>
              <a:off x="8042166" y="3920127"/>
              <a:ext cx="113814" cy="219740"/>
            </a:xfrm>
            <a:prstGeom prst="rect">
              <a:avLst/>
            </a:prstGeom>
          </p:spPr>
          <p:txBody>
            <a:bodyPr wrap="none" lIns="0" tIns="0" rIns="0" bIns="0">
              <a:spAutoFit/>
            </a:bodyPr>
            <a:lstStyle/>
            <a:p>
              <a:r>
                <a:rPr lang="en-US" sz="1428" b="1" dirty="0">
                  <a:solidFill>
                    <a:schemeClr val="bg1"/>
                  </a:solidFill>
                </a:rPr>
                <a:t>C</a:t>
              </a:r>
            </a:p>
          </p:txBody>
        </p:sp>
        <p:sp>
          <p:nvSpPr>
            <p:cNvPr id="57" name="Rectangle 56"/>
            <p:cNvSpPr/>
            <p:nvPr/>
          </p:nvSpPr>
          <p:spPr>
            <a:xfrm>
              <a:off x="8816149" y="3923042"/>
              <a:ext cx="117020" cy="219740"/>
            </a:xfrm>
            <a:prstGeom prst="rect">
              <a:avLst/>
            </a:prstGeom>
          </p:spPr>
          <p:txBody>
            <a:bodyPr wrap="none" lIns="0" tIns="0" rIns="0" bIns="0">
              <a:spAutoFit/>
            </a:bodyPr>
            <a:lstStyle/>
            <a:p>
              <a:r>
                <a:rPr lang="en-US" sz="1428" b="1" dirty="0">
                  <a:solidFill>
                    <a:schemeClr val="bg1"/>
                  </a:solidFill>
                </a:rPr>
                <a:t>B</a:t>
              </a:r>
            </a:p>
          </p:txBody>
        </p:sp>
      </p:grpSp>
      <p:sp>
        <p:nvSpPr>
          <p:cNvPr id="58" name="Freeform 57"/>
          <p:cNvSpPr/>
          <p:nvPr/>
        </p:nvSpPr>
        <p:spPr bwMode="auto">
          <a:xfrm>
            <a:off x="9487362" y="4036826"/>
            <a:ext cx="661002" cy="174320"/>
          </a:xfrm>
          <a:custGeom>
            <a:avLst/>
            <a:gdLst>
              <a:gd name="connsiteX0" fmla="*/ 0 w 777922"/>
              <a:gd name="connsiteY0" fmla="*/ 164156 h 205100"/>
              <a:gd name="connsiteX1" fmla="*/ 272955 w 777922"/>
              <a:gd name="connsiteY1" fmla="*/ 383 h 205100"/>
              <a:gd name="connsiteX2" fmla="*/ 777922 w 777922"/>
              <a:gd name="connsiteY2" fmla="*/ 205100 h 205100"/>
            </a:gdLst>
            <a:ahLst/>
            <a:cxnLst>
              <a:cxn ang="0">
                <a:pos x="connsiteX0" y="connsiteY0"/>
              </a:cxn>
              <a:cxn ang="0">
                <a:pos x="connsiteX1" y="connsiteY1"/>
              </a:cxn>
              <a:cxn ang="0">
                <a:pos x="connsiteX2" y="connsiteY2"/>
              </a:cxn>
            </a:cxnLst>
            <a:rect l="l" t="t" r="r" b="b"/>
            <a:pathLst>
              <a:path w="777922" h="205100">
                <a:moveTo>
                  <a:pt x="0" y="164156"/>
                </a:moveTo>
                <a:cubicBezTo>
                  <a:pt x="71650" y="78857"/>
                  <a:pt x="143301" y="-6441"/>
                  <a:pt x="272955" y="383"/>
                </a:cubicBezTo>
                <a:cubicBezTo>
                  <a:pt x="402609" y="7207"/>
                  <a:pt x="590265" y="106153"/>
                  <a:pt x="777922" y="205100"/>
                </a:cubicBezTo>
              </a:path>
            </a:pathLst>
          </a:custGeom>
          <a:noFill/>
          <a:ln w="66675">
            <a:solidFill>
              <a:schemeClr val="accent2"/>
            </a:solidFill>
            <a:headEnd type="oval"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sp>
        <p:nvSpPr>
          <p:cNvPr id="59" name="Freeform 58"/>
          <p:cNvSpPr/>
          <p:nvPr/>
        </p:nvSpPr>
        <p:spPr bwMode="auto">
          <a:xfrm>
            <a:off x="6524319" y="4059443"/>
            <a:ext cx="661002" cy="174320"/>
          </a:xfrm>
          <a:custGeom>
            <a:avLst/>
            <a:gdLst>
              <a:gd name="connsiteX0" fmla="*/ 0 w 777922"/>
              <a:gd name="connsiteY0" fmla="*/ 164156 h 205100"/>
              <a:gd name="connsiteX1" fmla="*/ 272955 w 777922"/>
              <a:gd name="connsiteY1" fmla="*/ 383 h 205100"/>
              <a:gd name="connsiteX2" fmla="*/ 777922 w 777922"/>
              <a:gd name="connsiteY2" fmla="*/ 205100 h 205100"/>
            </a:gdLst>
            <a:ahLst/>
            <a:cxnLst>
              <a:cxn ang="0">
                <a:pos x="connsiteX0" y="connsiteY0"/>
              </a:cxn>
              <a:cxn ang="0">
                <a:pos x="connsiteX1" y="connsiteY1"/>
              </a:cxn>
              <a:cxn ang="0">
                <a:pos x="connsiteX2" y="connsiteY2"/>
              </a:cxn>
            </a:cxnLst>
            <a:rect l="l" t="t" r="r" b="b"/>
            <a:pathLst>
              <a:path w="777922" h="205100">
                <a:moveTo>
                  <a:pt x="0" y="164156"/>
                </a:moveTo>
                <a:cubicBezTo>
                  <a:pt x="71650" y="78857"/>
                  <a:pt x="143301" y="-6441"/>
                  <a:pt x="272955" y="383"/>
                </a:cubicBezTo>
                <a:cubicBezTo>
                  <a:pt x="402609" y="7207"/>
                  <a:pt x="590265" y="106153"/>
                  <a:pt x="777922" y="205100"/>
                </a:cubicBezTo>
              </a:path>
            </a:pathLst>
          </a:custGeom>
          <a:noFill/>
          <a:ln w="66675">
            <a:solidFill>
              <a:schemeClr val="accent2"/>
            </a:solidFill>
            <a:headEnd type="oval"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sp>
        <p:nvSpPr>
          <p:cNvPr id="64" name="Rectangle 63"/>
          <p:cNvSpPr/>
          <p:nvPr/>
        </p:nvSpPr>
        <p:spPr bwMode="auto">
          <a:xfrm>
            <a:off x="6501601" y="5597200"/>
            <a:ext cx="1689219" cy="46630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 name="Rectangle 64"/>
          <p:cNvSpPr/>
          <p:nvPr/>
        </p:nvSpPr>
        <p:spPr bwMode="auto">
          <a:xfrm>
            <a:off x="8307198" y="5325950"/>
            <a:ext cx="1689219" cy="466302"/>
          </a:xfrm>
          <a:prstGeom prst="rect">
            <a:avLst/>
          </a:prstGeom>
          <a:solidFill>
            <a:schemeClr val="accent1">
              <a:lumMod val="60000"/>
              <a:lumOff val="40000"/>
            </a:schemeClr>
          </a:solidFill>
          <a:ln w="285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 name="Rectangle 65"/>
          <p:cNvSpPr/>
          <p:nvPr/>
        </p:nvSpPr>
        <p:spPr bwMode="auto">
          <a:xfrm>
            <a:off x="8305794" y="5868451"/>
            <a:ext cx="1689219" cy="466302"/>
          </a:xfrm>
          <a:prstGeom prst="rect">
            <a:avLst/>
          </a:prstGeom>
          <a:noFill/>
          <a:ln w="285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 name="Rectangle 66"/>
          <p:cNvSpPr/>
          <p:nvPr/>
        </p:nvSpPr>
        <p:spPr bwMode="auto">
          <a:xfrm>
            <a:off x="6639192" y="5677540"/>
            <a:ext cx="326411" cy="326411"/>
          </a:xfrm>
          <a:prstGeom prst="rect">
            <a:avLst/>
          </a:prstGeom>
          <a:solidFill>
            <a:srgbClr val="FFFF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 name="Rectangle 67"/>
          <p:cNvSpPr/>
          <p:nvPr/>
        </p:nvSpPr>
        <p:spPr bwMode="auto">
          <a:xfrm>
            <a:off x="7175807" y="5677540"/>
            <a:ext cx="326411" cy="326411"/>
          </a:xfrm>
          <a:prstGeom prst="rect">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 name="Rectangle 68"/>
          <p:cNvSpPr/>
          <p:nvPr/>
        </p:nvSpPr>
        <p:spPr bwMode="auto">
          <a:xfrm>
            <a:off x="7712421" y="5677540"/>
            <a:ext cx="326411" cy="326411"/>
          </a:xfrm>
          <a:prstGeom prst="rect">
            <a:avLst/>
          </a:prstGeom>
          <a:solidFill>
            <a:schemeClr val="tx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 name="Rectangle 71"/>
          <p:cNvSpPr/>
          <p:nvPr/>
        </p:nvSpPr>
        <p:spPr bwMode="auto">
          <a:xfrm>
            <a:off x="9524436" y="5395895"/>
            <a:ext cx="326411" cy="326411"/>
          </a:xfrm>
          <a:prstGeom prst="rect">
            <a:avLst/>
          </a:prstGeom>
          <a:solidFill>
            <a:schemeClr val="tx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 name="Rectangle 72"/>
          <p:cNvSpPr/>
          <p:nvPr/>
        </p:nvSpPr>
        <p:spPr bwMode="auto">
          <a:xfrm>
            <a:off x="8470651" y="5938396"/>
            <a:ext cx="326411" cy="326411"/>
          </a:xfrm>
          <a:prstGeom prst="rect">
            <a:avLst/>
          </a:prstGeom>
          <a:solidFill>
            <a:srgbClr val="FFFF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 name="Rectangle 73"/>
          <p:cNvSpPr/>
          <p:nvPr/>
        </p:nvSpPr>
        <p:spPr bwMode="auto">
          <a:xfrm>
            <a:off x="9007266" y="5938396"/>
            <a:ext cx="326411" cy="326411"/>
          </a:xfrm>
          <a:prstGeom prst="rect">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 name="Rectangle 74"/>
          <p:cNvSpPr/>
          <p:nvPr/>
        </p:nvSpPr>
        <p:spPr bwMode="auto">
          <a:xfrm>
            <a:off x="9543880" y="5938396"/>
            <a:ext cx="326411" cy="326411"/>
          </a:xfrm>
          <a:prstGeom prst="rect">
            <a:avLst/>
          </a:prstGeom>
          <a:solidFill>
            <a:schemeClr val="tx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 name="Freeform 75"/>
          <p:cNvSpPr/>
          <p:nvPr/>
        </p:nvSpPr>
        <p:spPr bwMode="auto">
          <a:xfrm flipV="1">
            <a:off x="10022735" y="6064432"/>
            <a:ext cx="661002" cy="174320"/>
          </a:xfrm>
          <a:custGeom>
            <a:avLst/>
            <a:gdLst>
              <a:gd name="connsiteX0" fmla="*/ 0 w 777922"/>
              <a:gd name="connsiteY0" fmla="*/ 164156 h 205100"/>
              <a:gd name="connsiteX1" fmla="*/ 272955 w 777922"/>
              <a:gd name="connsiteY1" fmla="*/ 383 h 205100"/>
              <a:gd name="connsiteX2" fmla="*/ 777922 w 777922"/>
              <a:gd name="connsiteY2" fmla="*/ 205100 h 205100"/>
            </a:gdLst>
            <a:ahLst/>
            <a:cxnLst>
              <a:cxn ang="0">
                <a:pos x="connsiteX0" y="connsiteY0"/>
              </a:cxn>
              <a:cxn ang="0">
                <a:pos x="connsiteX1" y="connsiteY1"/>
              </a:cxn>
              <a:cxn ang="0">
                <a:pos x="connsiteX2" y="connsiteY2"/>
              </a:cxn>
            </a:cxnLst>
            <a:rect l="l" t="t" r="r" b="b"/>
            <a:pathLst>
              <a:path w="777922" h="205100">
                <a:moveTo>
                  <a:pt x="0" y="164156"/>
                </a:moveTo>
                <a:cubicBezTo>
                  <a:pt x="71650" y="78857"/>
                  <a:pt x="143301" y="-6441"/>
                  <a:pt x="272955" y="383"/>
                </a:cubicBezTo>
                <a:cubicBezTo>
                  <a:pt x="402609" y="7207"/>
                  <a:pt x="590265" y="106153"/>
                  <a:pt x="777922" y="205100"/>
                </a:cubicBezTo>
              </a:path>
            </a:pathLst>
          </a:custGeom>
          <a:noFill/>
          <a:ln w="66675">
            <a:solidFill>
              <a:schemeClr val="accent2"/>
            </a:solidFill>
            <a:headEnd type="oval"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sp>
        <p:nvSpPr>
          <p:cNvPr id="77" name="Freeform 76"/>
          <p:cNvSpPr/>
          <p:nvPr/>
        </p:nvSpPr>
        <p:spPr bwMode="auto">
          <a:xfrm>
            <a:off x="10019320" y="5390825"/>
            <a:ext cx="661002" cy="174320"/>
          </a:xfrm>
          <a:custGeom>
            <a:avLst/>
            <a:gdLst>
              <a:gd name="connsiteX0" fmla="*/ 0 w 777922"/>
              <a:gd name="connsiteY0" fmla="*/ 164156 h 205100"/>
              <a:gd name="connsiteX1" fmla="*/ 272955 w 777922"/>
              <a:gd name="connsiteY1" fmla="*/ 383 h 205100"/>
              <a:gd name="connsiteX2" fmla="*/ 777922 w 777922"/>
              <a:gd name="connsiteY2" fmla="*/ 205100 h 205100"/>
            </a:gdLst>
            <a:ahLst/>
            <a:cxnLst>
              <a:cxn ang="0">
                <a:pos x="connsiteX0" y="connsiteY0"/>
              </a:cxn>
              <a:cxn ang="0">
                <a:pos x="connsiteX1" y="connsiteY1"/>
              </a:cxn>
              <a:cxn ang="0">
                <a:pos x="connsiteX2" y="connsiteY2"/>
              </a:cxn>
            </a:cxnLst>
            <a:rect l="l" t="t" r="r" b="b"/>
            <a:pathLst>
              <a:path w="777922" h="205100">
                <a:moveTo>
                  <a:pt x="0" y="164156"/>
                </a:moveTo>
                <a:cubicBezTo>
                  <a:pt x="71650" y="78857"/>
                  <a:pt x="143301" y="-6441"/>
                  <a:pt x="272955" y="383"/>
                </a:cubicBezTo>
                <a:cubicBezTo>
                  <a:pt x="402609" y="7207"/>
                  <a:pt x="590265" y="106153"/>
                  <a:pt x="777922" y="205100"/>
                </a:cubicBezTo>
              </a:path>
            </a:pathLst>
          </a:custGeom>
          <a:noFill/>
          <a:ln w="66675">
            <a:solidFill>
              <a:schemeClr val="accent2"/>
            </a:solidFill>
            <a:headEnd type="oval"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sp>
        <p:nvSpPr>
          <p:cNvPr id="78" name="Freeform 77"/>
          <p:cNvSpPr/>
          <p:nvPr/>
        </p:nvSpPr>
        <p:spPr bwMode="auto">
          <a:xfrm>
            <a:off x="5928086" y="5686218"/>
            <a:ext cx="661002" cy="174320"/>
          </a:xfrm>
          <a:custGeom>
            <a:avLst/>
            <a:gdLst>
              <a:gd name="connsiteX0" fmla="*/ 0 w 777922"/>
              <a:gd name="connsiteY0" fmla="*/ 164156 h 205100"/>
              <a:gd name="connsiteX1" fmla="*/ 272955 w 777922"/>
              <a:gd name="connsiteY1" fmla="*/ 383 h 205100"/>
              <a:gd name="connsiteX2" fmla="*/ 777922 w 777922"/>
              <a:gd name="connsiteY2" fmla="*/ 205100 h 205100"/>
            </a:gdLst>
            <a:ahLst/>
            <a:cxnLst>
              <a:cxn ang="0">
                <a:pos x="connsiteX0" y="connsiteY0"/>
              </a:cxn>
              <a:cxn ang="0">
                <a:pos x="connsiteX1" y="connsiteY1"/>
              </a:cxn>
              <a:cxn ang="0">
                <a:pos x="connsiteX2" y="connsiteY2"/>
              </a:cxn>
            </a:cxnLst>
            <a:rect l="l" t="t" r="r" b="b"/>
            <a:pathLst>
              <a:path w="777922" h="205100">
                <a:moveTo>
                  <a:pt x="0" y="164156"/>
                </a:moveTo>
                <a:cubicBezTo>
                  <a:pt x="71650" y="78857"/>
                  <a:pt x="143301" y="-6441"/>
                  <a:pt x="272955" y="383"/>
                </a:cubicBezTo>
                <a:cubicBezTo>
                  <a:pt x="402609" y="7207"/>
                  <a:pt x="590265" y="106153"/>
                  <a:pt x="777922" y="205100"/>
                </a:cubicBezTo>
              </a:path>
            </a:pathLst>
          </a:custGeom>
          <a:noFill/>
          <a:ln w="66675">
            <a:solidFill>
              <a:schemeClr val="accent2"/>
            </a:solidFill>
            <a:headEnd type="oval"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dirty="0">
              <a:solidFill>
                <a:prstClr val="white"/>
              </a:solidFill>
            </a:endParaRPr>
          </a:p>
        </p:txBody>
      </p:sp>
    </p:spTree>
    <p:extLst>
      <p:ext uri="{BB962C8B-B14F-4D97-AF65-F5344CB8AC3E}">
        <p14:creationId xmlns:p14="http://schemas.microsoft.com/office/powerpoint/2010/main" val="3199420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750"/>
                                        <p:tgtEl>
                                          <p:spTgt spid="33"/>
                                        </p:tgtEl>
                                      </p:cBhvr>
                                    </p:animEffect>
                                  </p:childTnLst>
                                </p:cTn>
                              </p:par>
                            </p:childTnLst>
                          </p:cTn>
                        </p:par>
                        <p:par>
                          <p:cTn id="27" fill="hold">
                            <p:stCondLst>
                              <p:cond delay="2750"/>
                            </p:stCondLst>
                            <p:childTnLst>
                              <p:par>
                                <p:cTn id="28" presetID="22" presetClass="entr" presetSubtype="8" fill="hold" grpId="0" nodeType="afterEffect">
                                  <p:stCondLst>
                                    <p:cond delay="10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750"/>
                                        <p:tgtEl>
                                          <p:spTgt spid="34"/>
                                        </p:tgtEl>
                                      </p:cBhvr>
                                    </p:animEffect>
                                  </p:childTnLst>
                                </p:cTn>
                              </p:par>
                            </p:childTnLst>
                          </p:cTn>
                        </p:par>
                        <p:par>
                          <p:cTn id="31" fill="hold">
                            <p:stCondLst>
                              <p:cond delay="3600"/>
                            </p:stCondLst>
                            <p:childTnLst>
                              <p:par>
                                <p:cTn id="32" presetID="22" presetClass="exit" presetSubtype="8" fill="hold" grpId="1" nodeType="afterEffect">
                                  <p:stCondLst>
                                    <p:cond delay="100"/>
                                  </p:stCondLst>
                                  <p:childTnLst>
                                    <p:animEffect transition="out" filter="wipe(left)">
                                      <p:cBhvr>
                                        <p:cTn id="33" dur="750"/>
                                        <p:tgtEl>
                                          <p:spTgt spid="34"/>
                                        </p:tgtEl>
                                      </p:cBhvr>
                                    </p:animEffect>
                                    <p:set>
                                      <p:cBhvr>
                                        <p:cTn id="34" dur="1" fill="hold">
                                          <p:stCondLst>
                                            <p:cond delay="749"/>
                                          </p:stCondLst>
                                        </p:cTn>
                                        <p:tgtEl>
                                          <p:spTgt spid="34"/>
                                        </p:tgtEl>
                                        <p:attrNameLst>
                                          <p:attrName>style.visibility</p:attrName>
                                        </p:attrNameLst>
                                      </p:cBhvr>
                                      <p:to>
                                        <p:strVal val="hidden"/>
                                      </p:to>
                                    </p:set>
                                  </p:childTnLst>
                                </p:cTn>
                              </p:par>
                            </p:childTnLst>
                          </p:cTn>
                        </p:par>
                        <p:par>
                          <p:cTn id="35" fill="hold">
                            <p:stCondLst>
                              <p:cond delay="4450"/>
                            </p:stCondLst>
                            <p:childTnLst>
                              <p:par>
                                <p:cTn id="36" presetID="22" presetClass="entr" presetSubtype="8"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750"/>
                                        <p:tgtEl>
                                          <p:spTgt spid="35"/>
                                        </p:tgtEl>
                                      </p:cBhvr>
                                    </p:animEffect>
                                  </p:childTnLst>
                                </p:cTn>
                              </p:par>
                              <p:par>
                                <p:cTn id="39" presetID="22" presetClass="exit" presetSubtype="8" fill="hold" grpId="1" nodeType="withEffect">
                                  <p:stCondLst>
                                    <p:cond delay="0"/>
                                  </p:stCondLst>
                                  <p:childTnLst>
                                    <p:animEffect transition="out" filter="wipe(left)">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childTnLst>
                          </p:cTn>
                        </p:par>
                        <p:par>
                          <p:cTn id="42" fill="hold">
                            <p:stCondLst>
                              <p:cond delay="5200"/>
                            </p:stCondLst>
                            <p:childTnLst>
                              <p:par>
                                <p:cTn id="43" presetID="22" presetClass="exit" presetSubtype="8" fill="hold" grpId="1" nodeType="afterEffect">
                                  <p:stCondLst>
                                    <p:cond delay="100"/>
                                  </p:stCondLst>
                                  <p:childTnLst>
                                    <p:animEffect transition="out" filter="wipe(left)">
                                      <p:cBhvr>
                                        <p:cTn id="44" dur="750"/>
                                        <p:tgtEl>
                                          <p:spTgt spid="35"/>
                                        </p:tgtEl>
                                      </p:cBhvr>
                                    </p:animEffect>
                                    <p:set>
                                      <p:cBhvr>
                                        <p:cTn id="45" dur="1" fill="hold">
                                          <p:stCondLst>
                                            <p:cond delay="749"/>
                                          </p:stCondLst>
                                        </p:cTn>
                                        <p:tgtEl>
                                          <p:spTgt spid="35"/>
                                        </p:tgtEl>
                                        <p:attrNameLst>
                                          <p:attrName>style.visibility</p:attrName>
                                        </p:attrNameLst>
                                      </p:cBhvr>
                                      <p:to>
                                        <p:strVal val="hidden"/>
                                      </p:to>
                                    </p:set>
                                  </p:childTnLst>
                                </p:cTn>
                              </p:par>
                            </p:childTnLst>
                          </p:cTn>
                        </p:par>
                        <p:par>
                          <p:cTn id="46" fill="hold">
                            <p:stCondLst>
                              <p:cond delay="6050"/>
                            </p:stCondLst>
                            <p:childTnLst>
                              <p:par>
                                <p:cTn id="47" presetID="22" presetClass="entr" presetSubtype="2" fill="hold" grpId="0" nodeType="afterEffect">
                                  <p:stCondLst>
                                    <p:cond delay="100"/>
                                  </p:stCondLst>
                                  <p:childTnLst>
                                    <p:set>
                                      <p:cBhvr>
                                        <p:cTn id="48" dur="1" fill="hold">
                                          <p:stCondLst>
                                            <p:cond delay="0"/>
                                          </p:stCondLst>
                                        </p:cTn>
                                        <p:tgtEl>
                                          <p:spTgt spid="36"/>
                                        </p:tgtEl>
                                        <p:attrNameLst>
                                          <p:attrName>style.visibility</p:attrName>
                                        </p:attrNameLst>
                                      </p:cBhvr>
                                      <p:to>
                                        <p:strVal val="visible"/>
                                      </p:to>
                                    </p:set>
                                    <p:animEffect transition="in" filter="wipe(right)">
                                      <p:cBhvr>
                                        <p:cTn id="49" dur="750"/>
                                        <p:tgtEl>
                                          <p:spTgt spid="36"/>
                                        </p:tgtEl>
                                      </p:cBhvr>
                                    </p:animEffect>
                                  </p:childTnLst>
                                </p:cTn>
                              </p:par>
                            </p:childTnLst>
                          </p:cTn>
                        </p:par>
                        <p:par>
                          <p:cTn id="50" fill="hold">
                            <p:stCondLst>
                              <p:cond delay="6900"/>
                            </p:stCondLst>
                            <p:childTnLst>
                              <p:par>
                                <p:cTn id="51" presetID="22" presetClass="exit" presetSubtype="2" fill="hold" grpId="1" nodeType="afterEffect">
                                  <p:stCondLst>
                                    <p:cond delay="100"/>
                                  </p:stCondLst>
                                  <p:childTnLst>
                                    <p:animEffect transition="out" filter="wipe(right)">
                                      <p:cBhvr>
                                        <p:cTn id="52" dur="750"/>
                                        <p:tgtEl>
                                          <p:spTgt spid="36"/>
                                        </p:tgtEl>
                                      </p:cBhvr>
                                    </p:animEffect>
                                    <p:set>
                                      <p:cBhvr>
                                        <p:cTn id="53" dur="1" fill="hold">
                                          <p:stCondLst>
                                            <p:cond delay="749"/>
                                          </p:stCondLst>
                                        </p:cTn>
                                        <p:tgtEl>
                                          <p:spTgt spid="36"/>
                                        </p:tgtEl>
                                        <p:attrNameLst>
                                          <p:attrName>style.visibility</p:attrName>
                                        </p:attrNameLst>
                                      </p:cBhvr>
                                      <p:to>
                                        <p:strVal val="hidden"/>
                                      </p:to>
                                    </p:set>
                                  </p:childTnLst>
                                </p:cTn>
                              </p:par>
                              <p:par>
                                <p:cTn id="54" presetID="10" presetClass="entr" presetSubtype="0" fill="hold" grpId="2" nodeType="withEffect">
                                  <p:stCondLst>
                                    <p:cond delay="25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750"/>
                                        <p:tgtEl>
                                          <p:spTgt spid="33"/>
                                        </p:tgtEl>
                                      </p:cBhvr>
                                    </p:animEffect>
                                  </p:childTnLst>
                                </p:cTn>
                              </p:par>
                            </p:childTnLst>
                          </p:cTn>
                        </p:par>
                        <p:par>
                          <p:cTn id="57" fill="hold">
                            <p:stCondLst>
                              <p:cond delay="7900"/>
                            </p:stCondLst>
                            <p:childTnLst>
                              <p:par>
                                <p:cTn id="58" presetID="22" presetClass="entr" presetSubtype="2" fill="hold" grpId="0" nodeType="afterEffect">
                                  <p:stCondLst>
                                    <p:cond delay="10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75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childTnLst>
                          </p:cTn>
                        </p:par>
                        <p:par>
                          <p:cTn id="74" fill="hold">
                            <p:stCondLst>
                              <p:cond delay="1500"/>
                            </p:stCondLst>
                            <p:childTnLst>
                              <p:par>
                                <p:cTn id="75" presetID="22" presetClass="entr" presetSubtype="8" fill="hold" grpId="0" nodeType="after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750"/>
                                        <p:tgtEl>
                                          <p:spTgt spid="59"/>
                                        </p:tgtEl>
                                      </p:cBhvr>
                                    </p:animEffect>
                                  </p:childTnLst>
                                </p:cTn>
                              </p:par>
                            </p:childTnLst>
                          </p:cTn>
                        </p:par>
                        <p:par>
                          <p:cTn id="78" fill="hold">
                            <p:stCondLst>
                              <p:cond delay="2250"/>
                            </p:stCondLst>
                            <p:childTnLst>
                              <p:par>
                                <p:cTn id="79" presetID="22" presetClass="entr" presetSubtype="8" fill="hold" grpId="0" nodeType="after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left)">
                                      <p:cBhvr>
                                        <p:cTn id="81" dur="750"/>
                                        <p:tgtEl>
                                          <p:spTgt spid="58"/>
                                        </p:tgtEl>
                                      </p:cBhvr>
                                    </p:animEffect>
                                  </p:childTnLst>
                                </p:cTn>
                              </p:par>
                            </p:childTnLst>
                          </p:cTn>
                        </p:par>
                        <p:par>
                          <p:cTn id="82" fill="hold">
                            <p:stCondLst>
                              <p:cond delay="3000"/>
                            </p:stCondLst>
                            <p:childTnLst>
                              <p:par>
                                <p:cTn id="83" presetID="10" presetClass="entr" presetSubtype="0" fill="hold"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fade">
                                      <p:cBhvr>
                                        <p:cTn id="94" dur="500"/>
                                        <p:tgtEl>
                                          <p:spTgt spid="6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fade">
                                      <p:cBhvr>
                                        <p:cTn id="100" dur="500"/>
                                        <p:tgtEl>
                                          <p:spTgt spid="66"/>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500"/>
                                        <p:tgtEl>
                                          <p:spTgt spid="7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500"/>
                                        <p:tgtEl>
                                          <p:spTgt spid="7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childTnLst>
                          </p:cTn>
                        </p:par>
                        <p:par>
                          <p:cTn id="111" fill="hold">
                            <p:stCondLst>
                              <p:cond delay="1500"/>
                            </p:stCondLst>
                            <p:childTnLst>
                              <p:par>
                                <p:cTn id="112" presetID="10" presetClass="entr" presetSubtype="0" fill="hold" grpId="0" nodeType="afterEffect">
                                  <p:stCondLst>
                                    <p:cond delay="0"/>
                                  </p:stCondLst>
                                  <p:childTnLst>
                                    <p:set>
                                      <p:cBhvr>
                                        <p:cTn id="113" dur="1" fill="hold">
                                          <p:stCondLst>
                                            <p:cond delay="0"/>
                                          </p:stCondLst>
                                        </p:cTn>
                                        <p:tgtEl>
                                          <p:spTgt spid="74"/>
                                        </p:tgtEl>
                                        <p:attrNameLst>
                                          <p:attrName>style.visibility</p:attrName>
                                        </p:attrNameLst>
                                      </p:cBhvr>
                                      <p:to>
                                        <p:strVal val="visible"/>
                                      </p:to>
                                    </p:set>
                                    <p:animEffect transition="in" filter="fade">
                                      <p:cBhvr>
                                        <p:cTn id="114" dur="500"/>
                                        <p:tgtEl>
                                          <p:spTgt spid="7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fade">
                                      <p:cBhvr>
                                        <p:cTn id="117" dur="500"/>
                                        <p:tgtEl>
                                          <p:spTgt spid="68"/>
                                        </p:tgtEl>
                                      </p:cBhvr>
                                    </p:animEffect>
                                  </p:childTnLst>
                                </p:cTn>
                              </p:par>
                            </p:childTnLst>
                          </p:cTn>
                        </p:par>
                        <p:par>
                          <p:cTn id="118" fill="hold">
                            <p:stCondLst>
                              <p:cond delay="2000"/>
                            </p:stCondLst>
                            <p:childTnLst>
                              <p:par>
                                <p:cTn id="119" presetID="10" presetClass="entr" presetSubtype="0" fill="hold" grpId="0" nodeType="afterEffect">
                                  <p:stCondLst>
                                    <p:cond delay="0"/>
                                  </p:stCondLst>
                                  <p:childTnLst>
                                    <p:set>
                                      <p:cBhvr>
                                        <p:cTn id="120" dur="1" fill="hold">
                                          <p:stCondLst>
                                            <p:cond delay="0"/>
                                          </p:stCondLst>
                                        </p:cTn>
                                        <p:tgtEl>
                                          <p:spTgt spid="67"/>
                                        </p:tgtEl>
                                        <p:attrNameLst>
                                          <p:attrName>style.visibility</p:attrName>
                                        </p:attrNameLst>
                                      </p:cBhvr>
                                      <p:to>
                                        <p:strVal val="visible"/>
                                      </p:to>
                                    </p:set>
                                    <p:animEffect transition="in" filter="fade">
                                      <p:cBhvr>
                                        <p:cTn id="121" dur="500"/>
                                        <p:tgtEl>
                                          <p:spTgt spid="6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fade">
                                      <p:cBhvr>
                                        <p:cTn id="124" dur="500"/>
                                        <p:tgtEl>
                                          <p:spTgt spid="73"/>
                                        </p:tgtEl>
                                      </p:cBhvr>
                                    </p:animEffect>
                                  </p:childTnLst>
                                </p:cTn>
                              </p:par>
                            </p:childTnLst>
                          </p:cTn>
                        </p:par>
                        <p:par>
                          <p:cTn id="125" fill="hold">
                            <p:stCondLst>
                              <p:cond delay="2500"/>
                            </p:stCondLst>
                            <p:childTnLst>
                              <p:par>
                                <p:cTn id="126" presetID="22" presetClass="entr" presetSubtype="8" fill="hold" grpId="0" nodeType="afterEffect">
                                  <p:stCondLst>
                                    <p:cond delay="0"/>
                                  </p:stCondLst>
                                  <p:childTnLst>
                                    <p:set>
                                      <p:cBhvr>
                                        <p:cTn id="127" dur="1" fill="hold">
                                          <p:stCondLst>
                                            <p:cond delay="0"/>
                                          </p:stCondLst>
                                        </p:cTn>
                                        <p:tgtEl>
                                          <p:spTgt spid="78"/>
                                        </p:tgtEl>
                                        <p:attrNameLst>
                                          <p:attrName>style.visibility</p:attrName>
                                        </p:attrNameLst>
                                      </p:cBhvr>
                                      <p:to>
                                        <p:strVal val="visible"/>
                                      </p:to>
                                    </p:set>
                                    <p:animEffect transition="in" filter="wipe(left)">
                                      <p:cBhvr>
                                        <p:cTn id="128" dur="500"/>
                                        <p:tgtEl>
                                          <p:spTgt spid="78"/>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left)">
                                      <p:cBhvr>
                                        <p:cTn id="131" dur="500"/>
                                        <p:tgtEl>
                                          <p:spTgt spid="77"/>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ipe(left)">
                                      <p:cBhvr>
                                        <p:cTn id="13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P spid="33" grpId="0" animBg="1"/>
      <p:bldP spid="33" grpId="1" animBg="1"/>
      <p:bldP spid="33" grpId="2" animBg="1"/>
      <p:bldP spid="34" grpId="0" animBg="1"/>
      <p:bldP spid="34" grpId="1" animBg="1"/>
      <p:bldP spid="35" grpId="0" animBg="1"/>
      <p:bldP spid="35" grpId="1" animBg="1"/>
      <p:bldP spid="36" grpId="0" animBg="1"/>
      <p:bldP spid="36" grpId="1" animBg="1"/>
      <p:bldP spid="37" grpId="0" animBg="1"/>
      <p:bldP spid="58" grpId="0" animBg="1"/>
      <p:bldP spid="59" grpId="0" animBg="1"/>
      <p:bldP spid="64" grpId="0" animBg="1"/>
      <p:bldP spid="65" grpId="0" animBg="1"/>
      <p:bldP spid="66" grpId="0" animBg="1"/>
      <p:bldP spid="67" grpId="0" animBg="1"/>
      <p:bldP spid="68" grpId="0" animBg="1"/>
      <p:bldP spid="69" grpId="0" animBg="1"/>
      <p:bldP spid="72" grpId="0" animBg="1"/>
      <p:bldP spid="73" grpId="0" animBg="1"/>
      <p:bldP spid="74" grpId="0" animBg="1"/>
      <p:bldP spid="75" grpId="0" animBg="1"/>
      <p:bldP spid="76" grpId="0" animBg="1"/>
      <p:bldP spid="77" grpId="0" animBg="1"/>
      <p:bldP spid="7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own Arrow 18"/>
          <p:cNvSpPr/>
          <p:nvPr/>
        </p:nvSpPr>
        <p:spPr bwMode="auto">
          <a:xfrm rot="16200000">
            <a:off x="5894750" y="1380145"/>
            <a:ext cx="360361" cy="5573609"/>
          </a:xfrm>
          <a:prstGeom prst="downArrow">
            <a:avLst>
              <a:gd name="adj1" fmla="val 42122"/>
              <a:gd name="adj2" fmla="val 62085"/>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 name="U-Turn Arrow 6"/>
          <p:cNvSpPr/>
          <p:nvPr/>
        </p:nvSpPr>
        <p:spPr bwMode="auto">
          <a:xfrm rot="5400000" flipH="1">
            <a:off x="10663716" y="2678095"/>
            <a:ext cx="2127185" cy="1072340"/>
          </a:xfrm>
          <a:prstGeom prst="uturnArrow">
            <a:avLst>
              <a:gd name="adj1" fmla="val 15696"/>
              <a:gd name="adj2" fmla="val 17984"/>
              <a:gd name="adj3" fmla="val 19799"/>
              <a:gd name="adj4" fmla="val 36000"/>
              <a:gd name="adj5" fmla="val 8391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z="6527"/>
              <a:t>Tightly Coupled</a:t>
            </a:r>
            <a:endParaRPr lang="en-US" sz="6527" dirty="0"/>
          </a:p>
        </p:txBody>
      </p:sp>
      <p:grpSp>
        <p:nvGrpSpPr>
          <p:cNvPr id="50" name="Group 49"/>
          <p:cNvGrpSpPr/>
          <p:nvPr/>
        </p:nvGrpSpPr>
        <p:grpSpPr>
          <a:xfrm>
            <a:off x="680688" y="3034595"/>
            <a:ext cx="2667953" cy="2783748"/>
            <a:chOff x="664949" y="2975364"/>
            <a:chExt cx="2615878" cy="2729412"/>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21" name="TextBox 20"/>
            <p:cNvSpPr txBox="1"/>
            <p:nvPr/>
          </p:nvSpPr>
          <p:spPr>
            <a:xfrm>
              <a:off x="664949" y="5353205"/>
              <a:ext cx="2615878" cy="351571"/>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Store Front End</a:t>
              </a:r>
            </a:p>
          </p:txBody>
        </p:sp>
      </p:grpSp>
      <p:grpSp>
        <p:nvGrpSpPr>
          <p:cNvPr id="52" name="Group 51"/>
          <p:cNvGrpSpPr/>
          <p:nvPr/>
        </p:nvGrpSpPr>
        <p:grpSpPr>
          <a:xfrm>
            <a:off x="8920873" y="1761018"/>
            <a:ext cx="2271361" cy="1135681"/>
            <a:chOff x="8744295" y="1726645"/>
            <a:chExt cx="2227027" cy="1113514"/>
          </a:xfrm>
        </p:grpSpPr>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60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Drivers</a:t>
              </a:r>
            </a:p>
          </p:txBody>
        </p:sp>
      </p:grpSp>
      <p:grpSp>
        <p:nvGrpSpPr>
          <p:cNvPr id="51" name="Group 50"/>
          <p:cNvGrpSpPr/>
          <p:nvPr/>
        </p:nvGrpSpPr>
        <p:grpSpPr>
          <a:xfrm>
            <a:off x="8879080" y="3034595"/>
            <a:ext cx="2667953" cy="2776750"/>
            <a:chOff x="8703318" y="2975363"/>
            <a:chExt cx="2615878" cy="2722551"/>
          </a:xfrm>
        </p:grpSpPr>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3" name="TextBox 22"/>
            <p:cNvSpPr txBox="1"/>
            <p:nvPr/>
          </p:nvSpPr>
          <p:spPr>
            <a:xfrm>
              <a:off x="8703318" y="5353205"/>
              <a:ext cx="2615878" cy="344709"/>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Shipping Service</a:t>
              </a:r>
            </a:p>
          </p:txBody>
        </p:sp>
        <p:sp>
          <p:nvSpPr>
            <p:cNvPr id="29" name="TextBox 28"/>
            <p:cNvSpPr txBox="1"/>
            <p:nvPr/>
          </p:nvSpPr>
          <p:spPr>
            <a:xfrm>
              <a:off x="8873824" y="4874472"/>
              <a:ext cx="1969752" cy="2260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Tracking</a:t>
              </a:r>
            </a:p>
          </p:txBody>
        </p:sp>
        <p:pic>
          <p:nvPicPr>
            <p:cNvPr id="30" name="Picture 2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grpSp>
    </p:spTree>
    <p:extLst>
      <p:ext uri="{BB962C8B-B14F-4D97-AF65-F5344CB8AC3E}">
        <p14:creationId xmlns:p14="http://schemas.microsoft.com/office/powerpoint/2010/main" val="3270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22" presetClass="entr" presetSubtype="4"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858" y="3034595"/>
            <a:ext cx="2570853" cy="2264712"/>
          </a:xfrm>
          <a:prstGeom prst="rect">
            <a:avLst/>
          </a:prstGeom>
        </p:spPr>
      </p:pic>
      <p:sp>
        <p:nvSpPr>
          <p:cNvPr id="19" name="Down Arrow 18"/>
          <p:cNvSpPr/>
          <p:nvPr/>
        </p:nvSpPr>
        <p:spPr bwMode="auto">
          <a:xfrm rot="16200000">
            <a:off x="5909098" y="1380145"/>
            <a:ext cx="360361" cy="5573609"/>
          </a:xfrm>
          <a:prstGeom prst="downArrow">
            <a:avLst>
              <a:gd name="adj1" fmla="val 42122"/>
              <a:gd name="adj2" fmla="val 62085"/>
            </a:avLst>
          </a:pr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 name="U-Turn Arrow 6"/>
          <p:cNvSpPr/>
          <p:nvPr/>
        </p:nvSpPr>
        <p:spPr bwMode="auto">
          <a:xfrm rot="5400000" flipH="1">
            <a:off x="10663716" y="2678095"/>
            <a:ext cx="2127185" cy="1072340"/>
          </a:xfrm>
          <a:prstGeom prst="uturnArrow">
            <a:avLst>
              <a:gd name="adj1" fmla="val 15696"/>
              <a:gd name="adj2" fmla="val 17984"/>
              <a:gd name="adj3" fmla="val 19799"/>
              <a:gd name="adj4" fmla="val 36000"/>
              <a:gd name="adj5" fmla="val 83916"/>
            </a:avLst>
          </a:prstGeom>
          <a:solidFill>
            <a:schemeClr val="tx2">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7" name="Rectangle 36"/>
          <p:cNvSpPr/>
          <p:nvPr/>
        </p:nvSpPr>
        <p:spPr bwMode="auto">
          <a:xfrm>
            <a:off x="8919778" y="3034595"/>
            <a:ext cx="2271361" cy="2271361"/>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8" name="Rectangle 37"/>
          <p:cNvSpPr/>
          <p:nvPr/>
        </p:nvSpPr>
        <p:spPr bwMode="auto">
          <a:xfrm>
            <a:off x="8919778" y="1761018"/>
            <a:ext cx="2271361" cy="1135681"/>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z="6527" dirty="0"/>
              <a:t>Tightly Coupled</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858" y="3034595"/>
            <a:ext cx="2570852" cy="2264711"/>
          </a:xfrm>
          <a:prstGeom prst="rect">
            <a:avLst/>
          </a:prstGeom>
        </p:spPr>
      </p:pic>
      <p:sp>
        <p:nvSpPr>
          <p:cNvPr id="3" name="Rectangle 2"/>
          <p:cNvSpPr/>
          <p:nvPr/>
        </p:nvSpPr>
        <p:spPr bwMode="auto">
          <a:xfrm>
            <a:off x="8920873" y="3034595"/>
            <a:ext cx="2271361" cy="227136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Rectangle 19"/>
          <p:cNvSpPr/>
          <p:nvPr/>
        </p:nvSpPr>
        <p:spPr bwMode="auto">
          <a:xfrm>
            <a:off x="8920873" y="1761018"/>
            <a:ext cx="2271361" cy="113568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TextBox 20"/>
          <p:cNvSpPr txBox="1"/>
          <p:nvPr/>
        </p:nvSpPr>
        <p:spPr>
          <a:xfrm>
            <a:off x="680688" y="5459773"/>
            <a:ext cx="2667953" cy="358570"/>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Store Front End</a:t>
            </a:r>
          </a:p>
        </p:txBody>
      </p:sp>
      <p:sp>
        <p:nvSpPr>
          <p:cNvPr id="23" name="TextBox 22"/>
          <p:cNvSpPr txBox="1"/>
          <p:nvPr/>
        </p:nvSpPr>
        <p:spPr>
          <a:xfrm>
            <a:off x="8879080" y="5459773"/>
            <a:ext cx="2667953" cy="351571"/>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Shipping Service</a:t>
            </a: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4220" y="2114712"/>
            <a:ext cx="1060791" cy="675902"/>
          </a:xfrm>
          <a:prstGeom prst="rect">
            <a:avLst/>
          </a:prstGeom>
        </p:spPr>
      </p:pic>
      <p:sp>
        <p:nvSpPr>
          <p:cNvPr id="28" name="TextBox 27"/>
          <p:cNvSpPr txBox="1"/>
          <p:nvPr/>
        </p:nvSpPr>
        <p:spPr>
          <a:xfrm>
            <a:off x="9052980" y="1868809"/>
            <a:ext cx="2008965" cy="2305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Drivers</a:t>
            </a:r>
          </a:p>
        </p:txBody>
      </p:sp>
      <p:sp>
        <p:nvSpPr>
          <p:cNvPr id="29" name="TextBox 28"/>
          <p:cNvSpPr txBox="1"/>
          <p:nvPr/>
        </p:nvSpPr>
        <p:spPr>
          <a:xfrm>
            <a:off x="9052980" y="4971509"/>
            <a:ext cx="2008965" cy="2305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Tracking</a:t>
            </a:r>
          </a:p>
        </p:txBody>
      </p:sp>
      <p:pic>
        <p:nvPicPr>
          <p:cNvPr id="30" name="Picture 2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3986" y="3610888"/>
            <a:ext cx="980446" cy="980446"/>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81102" y="4775427"/>
            <a:ext cx="626238" cy="522530"/>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45694" y="1028271"/>
            <a:ext cx="522530" cy="626238"/>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335" y="2331509"/>
            <a:ext cx="522530" cy="626238"/>
          </a:xfrm>
          <a:prstGeom prst="rect">
            <a:avLst/>
          </a:prstGeom>
        </p:spPr>
      </p:pic>
    </p:spTree>
    <p:extLst>
      <p:ext uri="{BB962C8B-B14F-4D97-AF65-F5344CB8AC3E}">
        <p14:creationId xmlns:p14="http://schemas.microsoft.com/office/powerpoint/2010/main" val="337507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ppt_y</p:attrName>
                                        </p:attrNameLst>
                                      </p:cBhvr>
                                      <p:tavLst>
                                        <p:tav tm="0">
                                          <p:val>
                                            <p:strVal val="#ppt_y+#ppt_h*1.125000"/>
                                          </p:val>
                                        </p:tav>
                                        <p:tav tm="100000">
                                          <p:val>
                                            <p:strVal val="#ppt_y"/>
                                          </p:val>
                                        </p:tav>
                                      </p:tavLst>
                                    </p:anim>
                                    <p:animEffect transition="in" filter="wipe(up)">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par>
                          <p:cTn id="18" fill="hold">
                            <p:stCondLst>
                              <p:cond delay="500"/>
                            </p:stCondLst>
                            <p:childTnLst>
                              <p:par>
                                <p:cTn id="19" presetID="12" presetClass="entr" presetSubtype="2"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p:tgtEl>
                                          <p:spTgt spid="44"/>
                                        </p:tgtEl>
                                        <p:attrNameLst>
                                          <p:attrName>ppt_x</p:attrName>
                                        </p:attrNameLst>
                                      </p:cBhvr>
                                      <p:tavLst>
                                        <p:tav tm="0">
                                          <p:val>
                                            <p:strVal val="#ppt_x+#ppt_w*1.125000"/>
                                          </p:val>
                                        </p:tav>
                                        <p:tav tm="100000">
                                          <p:val>
                                            <p:strVal val="#ppt_x"/>
                                          </p:val>
                                        </p:tav>
                                      </p:tavLst>
                                    </p:anim>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12" presetClass="entr" presetSubtype="4"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ppt_y</p:attrName>
                                        </p:attrNameLst>
                                      </p:cBhvr>
                                      <p:tavLst>
                                        <p:tav tm="0">
                                          <p:val>
                                            <p:strVal val="#ppt_y+#ppt_h*1.125000"/>
                                          </p:val>
                                        </p:tav>
                                        <p:tav tm="100000">
                                          <p:val>
                                            <p:strVal val="#ppt_y"/>
                                          </p:val>
                                        </p:tav>
                                      </p:tavLst>
                                    </p:anim>
                                    <p:animEffect transition="in" filter="wipe(up)">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68901" y="1654508"/>
            <a:ext cx="3836826" cy="4715889"/>
            <a:chOff x="4085076" y="1622215"/>
            <a:chExt cx="3761936" cy="4623840"/>
          </a:xfrm>
        </p:grpSpPr>
        <p:cxnSp>
          <p:nvCxnSpPr>
            <p:cNvPr id="26" name="Straight Connector 25"/>
            <p:cNvCxnSpPr/>
            <p:nvPr/>
          </p:nvCxnSpPr>
          <p:spPr>
            <a:xfrm>
              <a:off x="7847012"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085076"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grpSp>
      <p:sp>
        <p:nvSpPr>
          <p:cNvPr id="7" name="U-Turn Arrow 6"/>
          <p:cNvSpPr/>
          <p:nvPr/>
        </p:nvSpPr>
        <p:spPr bwMode="auto">
          <a:xfrm rot="5400000" flipH="1">
            <a:off x="10663716" y="2678095"/>
            <a:ext cx="2127185" cy="1072340"/>
          </a:xfrm>
          <a:prstGeom prst="uturnArrow">
            <a:avLst>
              <a:gd name="adj1" fmla="val 15696"/>
              <a:gd name="adj2" fmla="val 17984"/>
              <a:gd name="adj3" fmla="val 19799"/>
              <a:gd name="adj4" fmla="val 36000"/>
              <a:gd name="adj5" fmla="val 83916"/>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z="6527" dirty="0"/>
              <a:t>Loosely Coupled</a:t>
            </a:r>
          </a:p>
        </p:txBody>
      </p:sp>
      <p:grpSp>
        <p:nvGrpSpPr>
          <p:cNvPr id="50" name="Group 49"/>
          <p:cNvGrpSpPr/>
          <p:nvPr/>
        </p:nvGrpSpPr>
        <p:grpSpPr>
          <a:xfrm>
            <a:off x="680688" y="3034595"/>
            <a:ext cx="2667953" cy="2783748"/>
            <a:chOff x="664949" y="2975364"/>
            <a:chExt cx="2615878" cy="2729412"/>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21" name="TextBox 20"/>
            <p:cNvSpPr txBox="1"/>
            <p:nvPr/>
          </p:nvSpPr>
          <p:spPr>
            <a:xfrm>
              <a:off x="664949" y="5353205"/>
              <a:ext cx="2615878" cy="351571"/>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Store Front End</a:t>
              </a:r>
            </a:p>
          </p:txBody>
        </p:sp>
      </p:grpSp>
      <p:grpSp>
        <p:nvGrpSpPr>
          <p:cNvPr id="52" name="Group 51"/>
          <p:cNvGrpSpPr/>
          <p:nvPr/>
        </p:nvGrpSpPr>
        <p:grpSpPr>
          <a:xfrm>
            <a:off x="8920873" y="1761018"/>
            <a:ext cx="2271361" cy="1135681"/>
            <a:chOff x="8744295" y="1726645"/>
            <a:chExt cx="2227027" cy="1113514"/>
          </a:xfrm>
        </p:grpSpPr>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60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Drivers</a:t>
              </a:r>
            </a:p>
          </p:txBody>
        </p:sp>
      </p:grpSp>
      <p:grpSp>
        <p:nvGrpSpPr>
          <p:cNvPr id="51" name="Group 50"/>
          <p:cNvGrpSpPr/>
          <p:nvPr/>
        </p:nvGrpSpPr>
        <p:grpSpPr>
          <a:xfrm>
            <a:off x="8879080" y="3034595"/>
            <a:ext cx="2667953" cy="2776750"/>
            <a:chOff x="8703318" y="2975363"/>
            <a:chExt cx="2615878" cy="2722551"/>
          </a:xfrm>
        </p:grpSpPr>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3" name="TextBox 22"/>
            <p:cNvSpPr txBox="1"/>
            <p:nvPr/>
          </p:nvSpPr>
          <p:spPr>
            <a:xfrm>
              <a:off x="8703318" y="5353205"/>
              <a:ext cx="2615878" cy="344709"/>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Shipping Service</a:t>
              </a:r>
            </a:p>
          </p:txBody>
        </p:sp>
        <p:sp>
          <p:nvSpPr>
            <p:cNvPr id="29" name="TextBox 28"/>
            <p:cNvSpPr txBox="1"/>
            <p:nvPr/>
          </p:nvSpPr>
          <p:spPr>
            <a:xfrm>
              <a:off x="8873824" y="4874472"/>
              <a:ext cx="1969752" cy="2260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Tracking</a:t>
              </a:r>
            </a:p>
          </p:txBody>
        </p:sp>
        <p:pic>
          <p:nvPicPr>
            <p:cNvPr id="30" name="Picture 2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grpSp>
      <p:grpSp>
        <p:nvGrpSpPr>
          <p:cNvPr id="5" name="Group 4"/>
          <p:cNvGrpSpPr/>
          <p:nvPr/>
        </p:nvGrpSpPr>
        <p:grpSpPr>
          <a:xfrm>
            <a:off x="4962276" y="3034595"/>
            <a:ext cx="2667953" cy="2783749"/>
            <a:chOff x="4933306" y="2975363"/>
            <a:chExt cx="2615878" cy="2729413"/>
          </a:xfrm>
        </p:grpSpPr>
        <p:sp>
          <p:nvSpPr>
            <p:cNvPr id="17" name="TextBox 16"/>
            <p:cNvSpPr txBox="1"/>
            <p:nvPr/>
          </p:nvSpPr>
          <p:spPr>
            <a:xfrm>
              <a:off x="4933306" y="5353205"/>
              <a:ext cx="2615878" cy="351571"/>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Order Queue</a:t>
              </a:r>
            </a:p>
          </p:txBody>
        </p:sp>
        <p:sp>
          <p:nvSpPr>
            <p:cNvPr id="18" name="Rectangle 17"/>
            <p:cNvSpPr/>
            <p:nvPr/>
          </p:nvSpPr>
          <p:spPr bwMode="auto">
            <a:xfrm>
              <a:off x="496046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323373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000"/>
                            </p:stCondLst>
                            <p:childTnLst>
                              <p:par>
                                <p:cTn id="26" presetID="22" presetClass="entr" presetSubtype="4" fill="hold" grpId="0" nodeType="afterEffect">
                                  <p:stCondLst>
                                    <p:cond delay="25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920873" y="3034595"/>
            <a:ext cx="2271361" cy="227136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Rectangle 19"/>
          <p:cNvSpPr/>
          <p:nvPr/>
        </p:nvSpPr>
        <p:spPr bwMode="auto">
          <a:xfrm>
            <a:off x="8920873" y="1761018"/>
            <a:ext cx="2271361" cy="113568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cxnSp>
        <p:nvCxnSpPr>
          <p:cNvPr id="47" name="Straight Connector 46"/>
          <p:cNvCxnSpPr/>
          <p:nvPr/>
        </p:nvCxnSpPr>
        <p:spPr>
          <a:xfrm>
            <a:off x="8005727" y="1654508"/>
            <a:ext cx="0" cy="4715889"/>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168900" y="1654508"/>
            <a:ext cx="0" cy="4715889"/>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49" name="Down Arrow 48"/>
          <p:cNvSpPr/>
          <p:nvPr/>
        </p:nvSpPr>
        <p:spPr bwMode="auto">
          <a:xfrm rot="16200000">
            <a:off x="3918598" y="3356295"/>
            <a:ext cx="360361" cy="1621304"/>
          </a:xfrm>
          <a:prstGeom prst="downArrow">
            <a:avLst>
              <a:gd name="adj1" fmla="val 42122"/>
              <a:gd name="adj2" fmla="val 62085"/>
            </a:avLst>
          </a:pr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0" name="Down Arrow 49"/>
          <p:cNvSpPr/>
          <p:nvPr/>
        </p:nvSpPr>
        <p:spPr bwMode="auto">
          <a:xfrm rot="16200000">
            <a:off x="7883175" y="3366822"/>
            <a:ext cx="360361" cy="1600250"/>
          </a:xfrm>
          <a:prstGeom prst="downArrow">
            <a:avLst>
              <a:gd name="adj1" fmla="val 42122"/>
              <a:gd name="adj2" fmla="val 62085"/>
            </a:avLst>
          </a:pr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 name="U-Turn Arrow 6"/>
          <p:cNvSpPr/>
          <p:nvPr/>
        </p:nvSpPr>
        <p:spPr bwMode="auto">
          <a:xfrm rot="5400000" flipH="1">
            <a:off x="10663716" y="2678095"/>
            <a:ext cx="2127185" cy="1072340"/>
          </a:xfrm>
          <a:prstGeom prst="uturnArrow">
            <a:avLst>
              <a:gd name="adj1" fmla="val 15696"/>
              <a:gd name="adj2" fmla="val 17984"/>
              <a:gd name="adj3" fmla="val 19799"/>
              <a:gd name="adj4" fmla="val 36000"/>
              <a:gd name="adj5" fmla="val 83916"/>
            </a:avLst>
          </a:prstGeom>
          <a:solidFill>
            <a:schemeClr val="tx2">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z="6527" dirty="0"/>
              <a:t>Loosely Coupled</a:t>
            </a:r>
          </a:p>
        </p:txBody>
      </p:sp>
      <p:sp>
        <p:nvSpPr>
          <p:cNvPr id="21" name="TextBox 20"/>
          <p:cNvSpPr txBox="1"/>
          <p:nvPr/>
        </p:nvSpPr>
        <p:spPr>
          <a:xfrm>
            <a:off x="680688" y="5459773"/>
            <a:ext cx="2667953" cy="358570"/>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Store Front End</a:t>
            </a:r>
          </a:p>
        </p:txBody>
      </p:sp>
      <p:sp>
        <p:nvSpPr>
          <p:cNvPr id="22" name="TextBox 21"/>
          <p:cNvSpPr txBox="1"/>
          <p:nvPr/>
        </p:nvSpPr>
        <p:spPr>
          <a:xfrm>
            <a:off x="4962276" y="5459773"/>
            <a:ext cx="2667953" cy="358570"/>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Order Queue</a:t>
            </a:r>
          </a:p>
        </p:txBody>
      </p:sp>
      <p:sp>
        <p:nvSpPr>
          <p:cNvPr id="23" name="TextBox 22"/>
          <p:cNvSpPr txBox="1"/>
          <p:nvPr/>
        </p:nvSpPr>
        <p:spPr>
          <a:xfrm>
            <a:off x="8879080" y="5459773"/>
            <a:ext cx="2667953" cy="351571"/>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Shipping Service</a:t>
            </a: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4220" y="2114712"/>
            <a:ext cx="1060791" cy="675902"/>
          </a:xfrm>
          <a:prstGeom prst="rect">
            <a:avLst/>
          </a:prstGeom>
        </p:spPr>
      </p:pic>
      <p:sp>
        <p:nvSpPr>
          <p:cNvPr id="28" name="TextBox 27"/>
          <p:cNvSpPr txBox="1"/>
          <p:nvPr/>
        </p:nvSpPr>
        <p:spPr>
          <a:xfrm>
            <a:off x="9052980" y="1868809"/>
            <a:ext cx="2008965" cy="2305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Drivers</a:t>
            </a:r>
          </a:p>
        </p:txBody>
      </p:sp>
      <p:sp>
        <p:nvSpPr>
          <p:cNvPr id="29" name="TextBox 28"/>
          <p:cNvSpPr txBox="1"/>
          <p:nvPr/>
        </p:nvSpPr>
        <p:spPr>
          <a:xfrm>
            <a:off x="9052980" y="4971509"/>
            <a:ext cx="2008965" cy="2305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Tracking</a:t>
            </a:r>
          </a:p>
        </p:txBody>
      </p:sp>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3986" y="3610888"/>
            <a:ext cx="980446" cy="980446"/>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58" y="3034595"/>
            <a:ext cx="2570852" cy="2264711"/>
          </a:xfrm>
          <a:prstGeom prst="rect">
            <a:avLst/>
          </a:prstGeom>
        </p:spPr>
      </p:pic>
      <p:sp>
        <p:nvSpPr>
          <p:cNvPr id="32" name="Rectangle 31"/>
          <p:cNvSpPr/>
          <p:nvPr/>
        </p:nvSpPr>
        <p:spPr bwMode="auto">
          <a:xfrm>
            <a:off x="4989976" y="3034595"/>
            <a:ext cx="2271361" cy="227136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6888" y="3714193"/>
            <a:ext cx="855552" cy="891201"/>
          </a:xfrm>
          <a:prstGeom prst="rect">
            <a:avLst/>
          </a:prstGeom>
        </p:spPr>
      </p:pic>
    </p:spTree>
    <p:extLst>
      <p:ext uri="{BB962C8B-B14F-4D97-AF65-F5344CB8AC3E}">
        <p14:creationId xmlns:p14="http://schemas.microsoft.com/office/powerpoint/2010/main" val="2092898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2" presetClass="entr" presetSubtype="8"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right)">
                                      <p:cBhvr>
                                        <p:cTn id="12" dur="500"/>
                                        <p:tgtEl>
                                          <p:spTgt spid="49"/>
                                        </p:tgtEl>
                                      </p:cBhvr>
                                    </p:animEffect>
                                  </p:childTnLst>
                                </p:cTn>
                              </p:par>
                            </p:childTnLst>
                          </p:cTn>
                        </p:par>
                        <p:par>
                          <p:cTn id="13" fill="hold">
                            <p:stCondLst>
                              <p:cond delay="1500"/>
                            </p:stCondLst>
                            <p:childTnLst>
                              <p:par>
                                <p:cTn id="14" presetID="42" presetClass="path" presetSubtype="0" accel="50000" decel="50000" fill="hold" nodeType="afterEffect">
                                  <p:stCondLst>
                                    <p:cond delay="0"/>
                                  </p:stCondLst>
                                  <p:childTnLst>
                                    <p:animMotion origin="layout" path="M -3.29859E-6 4.07407E-6 L 0.32687 -0.00024 " pathEditMode="relative" rAng="0" ptsTypes="AA">
                                      <p:cBhvr>
                                        <p:cTn id="15" dur="2000" fill="hold"/>
                                        <p:tgtEl>
                                          <p:spTgt spid="43"/>
                                        </p:tgtEl>
                                        <p:attrNameLst>
                                          <p:attrName>ppt_x</p:attrName>
                                          <p:attrName>ppt_y</p:attrName>
                                        </p:attrNameLst>
                                      </p:cBhvr>
                                      <p:rCtr x="16337" y="-23"/>
                                    </p:animMotion>
                                  </p:childTnLst>
                                </p:cTn>
                              </p:par>
                            </p:childTnLst>
                          </p:cTn>
                        </p:par>
                        <p:par>
                          <p:cTn id="16" fill="hold">
                            <p:stCondLst>
                              <p:cond delay="3500"/>
                            </p:stCondLst>
                            <p:childTnLst>
                              <p:par>
                                <p:cTn id="17" presetID="10" presetClass="exit" presetSubtype="0" fill="hold" grpId="1" nodeType="afterEffect">
                                  <p:stCondLst>
                                    <p:cond delay="0"/>
                                  </p:stCondLst>
                                  <p:childTnLst>
                                    <p:animEffect transition="out" filter="fade">
                                      <p:cBhvr>
                                        <p:cTn id="18" dur="500"/>
                                        <p:tgtEl>
                                          <p:spTgt spid="49"/>
                                        </p:tgtEl>
                                      </p:cBhvr>
                                    </p:animEffect>
                                    <p:set>
                                      <p:cBhvr>
                                        <p:cTn id="19" dur="1" fill="hold">
                                          <p:stCondLst>
                                            <p:cond delay="499"/>
                                          </p:stCondLst>
                                        </p:cTn>
                                        <p:tgtEl>
                                          <p:spTgt spid="49"/>
                                        </p:tgtEl>
                                        <p:attrNameLst>
                                          <p:attrName>style.visibility</p:attrName>
                                        </p:attrNameLst>
                                      </p:cBhvr>
                                      <p:to>
                                        <p:strVal val="hidden"/>
                                      </p:to>
                                    </p:set>
                                  </p:childTnLst>
                                </p:cTn>
                              </p:par>
                            </p:childTnLst>
                          </p:cTn>
                        </p:par>
                        <p:par>
                          <p:cTn id="20" fill="hold">
                            <p:stCondLst>
                              <p:cond delay="4000"/>
                            </p:stCondLst>
                            <p:childTnLst>
                              <p:par>
                                <p:cTn id="21" presetID="12" presetClass="entr" presetSubtype="8" fill="hold" grpId="0" nodeType="afterEffect">
                                  <p:stCondLst>
                                    <p:cond delay="25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p:tgtEl>
                                          <p:spTgt spid="50"/>
                                        </p:tgtEl>
                                        <p:attrNameLst>
                                          <p:attrName>ppt_x</p:attrName>
                                        </p:attrNameLst>
                                      </p:cBhvr>
                                      <p:tavLst>
                                        <p:tav tm="0">
                                          <p:val>
                                            <p:strVal val="#ppt_x-#ppt_w*1.125000"/>
                                          </p:val>
                                        </p:tav>
                                        <p:tav tm="100000">
                                          <p:val>
                                            <p:strVal val="#ppt_x"/>
                                          </p:val>
                                        </p:tav>
                                      </p:tavLst>
                                    </p:anim>
                                    <p:animEffect transition="in" filter="wipe(right)">
                                      <p:cBhvr>
                                        <p:cTn id="24" dur="500"/>
                                        <p:tgtEl>
                                          <p:spTgt spid="50"/>
                                        </p:tgtEl>
                                      </p:cBhvr>
                                    </p:animEffect>
                                  </p:childTnLst>
                                </p:cTn>
                              </p:par>
                            </p:childTnLst>
                          </p:cTn>
                        </p:par>
                        <p:par>
                          <p:cTn id="25" fill="hold">
                            <p:stCondLst>
                              <p:cond delay="4750"/>
                            </p:stCondLst>
                            <p:childTnLst>
                              <p:par>
                                <p:cTn id="26" presetID="63" presetClass="path" presetSubtype="0" accel="50000" decel="50000" fill="hold" nodeType="afterEffect">
                                  <p:stCondLst>
                                    <p:cond delay="0"/>
                                  </p:stCondLst>
                                  <p:childTnLst>
                                    <p:animMotion origin="layout" path="M 0.32682 -0.00023 L 0.64935 -0.00023 " pathEditMode="relative" rAng="0" ptsTypes="AA">
                                      <p:cBhvr>
                                        <p:cTn id="27" dur="2000" fill="hold"/>
                                        <p:tgtEl>
                                          <p:spTgt spid="43"/>
                                        </p:tgtEl>
                                        <p:attrNameLst>
                                          <p:attrName>ppt_x</p:attrName>
                                          <p:attrName>ppt_y</p:attrName>
                                        </p:attrNameLst>
                                      </p:cBhvr>
                                      <p:rCtr x="16120" y="0"/>
                                    </p:animMotion>
                                  </p:childTnLst>
                                </p:cTn>
                              </p:par>
                              <p:par>
                                <p:cTn id="28" presetID="10" presetClass="exit" presetSubtype="0" fill="hold" nodeType="withEffect">
                                  <p:stCondLst>
                                    <p:cond delay="1500"/>
                                  </p:stCondLst>
                                  <p:childTnLst>
                                    <p:animEffect transition="out" filter="fade">
                                      <p:cBhvr>
                                        <p:cTn id="29" dur="500"/>
                                        <p:tgtEl>
                                          <p:spTgt spid="43"/>
                                        </p:tgtEl>
                                      </p:cBhvr>
                                    </p:animEffect>
                                    <p:set>
                                      <p:cBhvr>
                                        <p:cTn id="30" dur="1" fill="hold">
                                          <p:stCondLst>
                                            <p:cond delay="499"/>
                                          </p:stCondLst>
                                        </p:cTn>
                                        <p:tgtEl>
                                          <p:spTgt spid="43"/>
                                        </p:tgtEl>
                                        <p:attrNameLst>
                                          <p:attrName>style.visibility</p:attrName>
                                        </p:attrNameLst>
                                      </p:cBhvr>
                                      <p:to>
                                        <p:strVal val="hidden"/>
                                      </p:to>
                                    </p:set>
                                  </p:childTnLst>
                                </p:cTn>
                              </p:par>
                            </p:childTnLst>
                          </p:cTn>
                        </p:par>
                        <p:par>
                          <p:cTn id="31" fill="hold">
                            <p:stCondLst>
                              <p:cond delay="6750"/>
                            </p:stCondLst>
                            <p:childTnLst>
                              <p:par>
                                <p:cTn id="32" presetID="10" presetClass="exit" presetSubtype="0" fill="hold" grpId="1" nodeType="afterEffect">
                                  <p:stCondLst>
                                    <p:cond delay="0"/>
                                  </p:stCondLst>
                                  <p:childTnLst>
                                    <p:animEffect transition="out" filter="fade">
                                      <p:cBhvr>
                                        <p:cTn id="33" dur="500"/>
                                        <p:tgtEl>
                                          <p:spTgt spid="50"/>
                                        </p:tgtEl>
                                      </p:cBhvr>
                                    </p:animEffect>
                                    <p:set>
                                      <p:cBhvr>
                                        <p:cTn id="34"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8005727" y="1654508"/>
            <a:ext cx="0" cy="4715889"/>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168900" y="1654508"/>
            <a:ext cx="0" cy="4715889"/>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49" name="Down Arrow 48"/>
          <p:cNvSpPr/>
          <p:nvPr/>
        </p:nvSpPr>
        <p:spPr bwMode="auto">
          <a:xfrm rot="16200000">
            <a:off x="3918598" y="3356295"/>
            <a:ext cx="360361" cy="1621304"/>
          </a:xfrm>
          <a:prstGeom prst="downArrow">
            <a:avLst>
              <a:gd name="adj1" fmla="val 42122"/>
              <a:gd name="adj2" fmla="val 62085"/>
            </a:avLst>
          </a:pr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0" name="Down Arrow 49"/>
          <p:cNvSpPr/>
          <p:nvPr/>
        </p:nvSpPr>
        <p:spPr bwMode="auto">
          <a:xfrm rot="16200000">
            <a:off x="7883175" y="3366822"/>
            <a:ext cx="360361" cy="1600250"/>
          </a:xfrm>
          <a:prstGeom prst="downArrow">
            <a:avLst>
              <a:gd name="adj1" fmla="val 42122"/>
              <a:gd name="adj2" fmla="val 62085"/>
            </a:avLst>
          </a:pr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858" y="3034595"/>
            <a:ext cx="2570853" cy="2264712"/>
          </a:xfrm>
          <a:prstGeom prst="rect">
            <a:avLst/>
          </a:prstGeom>
        </p:spPr>
      </p:pic>
      <p:sp>
        <p:nvSpPr>
          <p:cNvPr id="7" name="U-Turn Arrow 6"/>
          <p:cNvSpPr/>
          <p:nvPr/>
        </p:nvSpPr>
        <p:spPr bwMode="auto">
          <a:xfrm rot="5400000" flipH="1">
            <a:off x="10663716" y="2678095"/>
            <a:ext cx="2127185" cy="1072340"/>
          </a:xfrm>
          <a:prstGeom prst="uturnArrow">
            <a:avLst>
              <a:gd name="adj1" fmla="val 15696"/>
              <a:gd name="adj2" fmla="val 17984"/>
              <a:gd name="adj3" fmla="val 19799"/>
              <a:gd name="adj4" fmla="val 36000"/>
              <a:gd name="adj5" fmla="val 83916"/>
            </a:avLst>
          </a:prstGeom>
          <a:solidFill>
            <a:schemeClr val="tx2">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7" name="Rectangle 36"/>
          <p:cNvSpPr/>
          <p:nvPr/>
        </p:nvSpPr>
        <p:spPr bwMode="auto">
          <a:xfrm>
            <a:off x="8919778" y="3034595"/>
            <a:ext cx="2271361" cy="2271361"/>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8" name="Rectangle 37"/>
          <p:cNvSpPr/>
          <p:nvPr/>
        </p:nvSpPr>
        <p:spPr bwMode="auto">
          <a:xfrm>
            <a:off x="8919778" y="1761018"/>
            <a:ext cx="2271361" cy="1135681"/>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4988881" y="3034595"/>
            <a:ext cx="2271361" cy="2271361"/>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z="6527" dirty="0"/>
              <a:t>Loosely Coupled</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858" y="3034595"/>
            <a:ext cx="2570852" cy="2264711"/>
          </a:xfrm>
          <a:prstGeom prst="rect">
            <a:avLst/>
          </a:prstGeom>
        </p:spPr>
      </p:pic>
      <p:sp>
        <p:nvSpPr>
          <p:cNvPr id="3" name="Rectangle 2"/>
          <p:cNvSpPr/>
          <p:nvPr/>
        </p:nvSpPr>
        <p:spPr bwMode="auto">
          <a:xfrm>
            <a:off x="8920873" y="3034595"/>
            <a:ext cx="2271361" cy="227136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Rectangle 19"/>
          <p:cNvSpPr/>
          <p:nvPr/>
        </p:nvSpPr>
        <p:spPr bwMode="auto">
          <a:xfrm>
            <a:off x="8920873" y="1761018"/>
            <a:ext cx="2271361" cy="113568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TextBox 20"/>
          <p:cNvSpPr txBox="1"/>
          <p:nvPr/>
        </p:nvSpPr>
        <p:spPr>
          <a:xfrm>
            <a:off x="680688" y="5459773"/>
            <a:ext cx="2667953" cy="358570"/>
          </a:xfrm>
          <a:prstGeom prst="rect">
            <a:avLst/>
          </a:prstGeom>
          <a:noFill/>
        </p:spPr>
        <p:txBody>
          <a:bodyPr wrap="square" lIns="0" tIns="0" rIns="0" bIns="0" rtlCol="0">
            <a:spAutoFit/>
          </a:bodyPr>
          <a:lstStyle/>
          <a:p>
            <a:pPr defTabSz="1243245">
              <a:lnSpc>
                <a:spcPct val="80000"/>
              </a:lnSpc>
              <a:buSzPct val="80000"/>
            </a:pPr>
            <a:r>
              <a:rPr lang="en-US" sz="2856" dirty="0">
                <a:gradFill>
                  <a:gsLst>
                    <a:gs pos="0">
                      <a:srgbClr val="FFFFFF"/>
                    </a:gs>
                    <a:gs pos="100000">
                      <a:srgbClr val="FFFFFF"/>
                    </a:gs>
                  </a:gsLst>
                  <a:lin ang="5400000" scaled="0"/>
                </a:gradFill>
              </a:rPr>
              <a:t>Store Front End</a:t>
            </a:r>
          </a:p>
        </p:txBody>
      </p:sp>
      <p:sp>
        <p:nvSpPr>
          <p:cNvPr id="22" name="TextBox 21"/>
          <p:cNvSpPr txBox="1"/>
          <p:nvPr/>
        </p:nvSpPr>
        <p:spPr>
          <a:xfrm>
            <a:off x="4962276" y="5459773"/>
            <a:ext cx="2667953" cy="358570"/>
          </a:xfrm>
          <a:prstGeom prst="rect">
            <a:avLst/>
          </a:prstGeom>
          <a:noFill/>
        </p:spPr>
        <p:txBody>
          <a:bodyPr wrap="square" lIns="0" tIns="0" rIns="0" bIns="0" rtlCol="0">
            <a:spAutoFit/>
          </a:bodyPr>
          <a:lstStyle/>
          <a:p>
            <a:pPr defTabSz="1243245">
              <a:lnSpc>
                <a:spcPct val="80000"/>
              </a:lnSpc>
              <a:buSzPct val="80000"/>
            </a:pPr>
            <a:r>
              <a:rPr lang="en-US" sz="2856" dirty="0">
                <a:gradFill>
                  <a:gsLst>
                    <a:gs pos="0">
                      <a:srgbClr val="FFFFFF"/>
                    </a:gs>
                    <a:gs pos="100000">
                      <a:srgbClr val="FFFFFF"/>
                    </a:gs>
                  </a:gsLst>
                  <a:lin ang="5400000" scaled="0"/>
                </a:gradFill>
              </a:rPr>
              <a:t>Order Queue</a:t>
            </a:r>
          </a:p>
        </p:txBody>
      </p:sp>
      <p:sp>
        <p:nvSpPr>
          <p:cNvPr id="23" name="TextBox 22"/>
          <p:cNvSpPr txBox="1"/>
          <p:nvPr/>
        </p:nvSpPr>
        <p:spPr>
          <a:xfrm>
            <a:off x="8879080" y="5459773"/>
            <a:ext cx="2667953" cy="351571"/>
          </a:xfrm>
          <a:prstGeom prst="rect">
            <a:avLst/>
          </a:prstGeom>
          <a:noFill/>
        </p:spPr>
        <p:txBody>
          <a:bodyPr wrap="square" lIns="0" tIns="0" rIns="0" bIns="0" rtlCol="0">
            <a:spAutoFit/>
          </a:bodyPr>
          <a:lstStyle/>
          <a:p>
            <a:pPr defTabSz="1243245">
              <a:lnSpc>
                <a:spcPct val="80000"/>
              </a:lnSpc>
              <a:buSzPct val="80000"/>
            </a:pPr>
            <a:r>
              <a:rPr lang="en-US" sz="2856" dirty="0">
                <a:gradFill>
                  <a:gsLst>
                    <a:gs pos="0">
                      <a:srgbClr val="FFFFFF"/>
                    </a:gs>
                    <a:gs pos="100000">
                      <a:srgbClr val="FFFFFF"/>
                    </a:gs>
                  </a:gsLst>
                  <a:lin ang="5400000" scaled="0"/>
                </a:gradFill>
              </a:rPr>
              <a:t>Shipping Service</a:t>
            </a: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4220" y="2114712"/>
            <a:ext cx="1060791" cy="675902"/>
          </a:xfrm>
          <a:prstGeom prst="rect">
            <a:avLst/>
          </a:prstGeom>
        </p:spPr>
      </p:pic>
      <p:sp>
        <p:nvSpPr>
          <p:cNvPr id="28" name="TextBox 27"/>
          <p:cNvSpPr txBox="1"/>
          <p:nvPr/>
        </p:nvSpPr>
        <p:spPr>
          <a:xfrm>
            <a:off x="9052980" y="1868809"/>
            <a:ext cx="2008965" cy="2305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Drivers</a:t>
            </a:r>
          </a:p>
        </p:txBody>
      </p:sp>
      <p:sp>
        <p:nvSpPr>
          <p:cNvPr id="29" name="TextBox 28"/>
          <p:cNvSpPr txBox="1"/>
          <p:nvPr/>
        </p:nvSpPr>
        <p:spPr>
          <a:xfrm>
            <a:off x="9052980" y="4971509"/>
            <a:ext cx="2008965" cy="2305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Tracking</a:t>
            </a:r>
          </a:p>
        </p:txBody>
      </p:sp>
      <p:pic>
        <p:nvPicPr>
          <p:cNvPr id="30" name="Picture 2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3986" y="3610888"/>
            <a:ext cx="980446" cy="980446"/>
          </a:xfrm>
          <a:prstGeom prst="rect">
            <a:avLst/>
          </a:prstGeom>
        </p:spPr>
      </p:pic>
      <p:sp>
        <p:nvSpPr>
          <p:cNvPr id="32" name="Rectangle 31"/>
          <p:cNvSpPr/>
          <p:nvPr/>
        </p:nvSpPr>
        <p:spPr bwMode="auto">
          <a:xfrm>
            <a:off x="4989976" y="3034595"/>
            <a:ext cx="2271361" cy="227136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7983" y="3643235"/>
            <a:ext cx="855552" cy="891201"/>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81102" y="4775427"/>
            <a:ext cx="626238" cy="522530"/>
          </a:xfrm>
          <a:prstGeom prst="rect">
            <a:avLst/>
          </a:prstGeom>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0370" y="3761299"/>
            <a:ext cx="855552" cy="891201"/>
          </a:xfrm>
          <a:prstGeom prst="rect">
            <a:avLst/>
          </a:prstGeom>
        </p:spPr>
      </p:pic>
    </p:spTree>
    <p:extLst>
      <p:ext uri="{BB962C8B-B14F-4D97-AF65-F5344CB8AC3E}">
        <p14:creationId xmlns:p14="http://schemas.microsoft.com/office/powerpoint/2010/main" val="3076322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p:tgtEl>
                                          <p:spTgt spid="44"/>
                                        </p:tgtEl>
                                        <p:attrNameLst>
                                          <p:attrName>ppt_x</p:attrName>
                                        </p:attrNameLst>
                                      </p:cBhvr>
                                      <p:tavLst>
                                        <p:tav tm="0">
                                          <p:val>
                                            <p:strVal val="#ppt_x+#ppt_w*1.125000"/>
                                          </p:val>
                                        </p:tav>
                                        <p:tav tm="100000">
                                          <p:val>
                                            <p:strVal val="#ppt_x"/>
                                          </p:val>
                                        </p:tav>
                                      </p:tavLst>
                                    </p:anim>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par>
                          <p:cTn id="18" fill="hold">
                            <p:stCondLst>
                              <p:cond delay="500"/>
                            </p:stCondLst>
                            <p:childTnLst>
                              <p:par>
                                <p:cTn id="19" presetID="12" presetClass="entr" presetSubtype="8" fill="hold" grpId="0" nodeType="afterEffect">
                                  <p:stCondLst>
                                    <p:cond delay="25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p:tgtEl>
                                          <p:spTgt spid="49"/>
                                        </p:tgtEl>
                                        <p:attrNameLst>
                                          <p:attrName>ppt_x</p:attrName>
                                        </p:attrNameLst>
                                      </p:cBhvr>
                                      <p:tavLst>
                                        <p:tav tm="0">
                                          <p:val>
                                            <p:strVal val="#ppt_x-#ppt_w*1.125000"/>
                                          </p:val>
                                        </p:tav>
                                        <p:tav tm="100000">
                                          <p:val>
                                            <p:strVal val="#ppt_x"/>
                                          </p:val>
                                        </p:tav>
                                      </p:tavLst>
                                    </p:anim>
                                    <p:animEffect transition="in" filter="wipe(right)">
                                      <p:cBhvr>
                                        <p:cTn id="22" dur="500"/>
                                        <p:tgtEl>
                                          <p:spTgt spid="49"/>
                                        </p:tgtEl>
                                      </p:cBhvr>
                                    </p:animEffect>
                                  </p:childTnLst>
                                </p:cTn>
                              </p:par>
                            </p:childTnLst>
                          </p:cTn>
                        </p:par>
                        <p:par>
                          <p:cTn id="23" fill="hold">
                            <p:stCondLst>
                              <p:cond delay="1250"/>
                            </p:stCondLst>
                            <p:childTnLst>
                              <p:par>
                                <p:cTn id="24" presetID="42" presetClass="path" presetSubtype="0" accel="50000" decel="50000" fill="hold" nodeType="afterEffect">
                                  <p:stCondLst>
                                    <p:cond delay="0"/>
                                  </p:stCondLst>
                                  <p:childTnLst>
                                    <p:animMotion origin="layout" path="M -3.29859E-6 4.07407E-6 L 0.32687 -0.00024 " pathEditMode="relative" rAng="0" ptsTypes="AA">
                                      <p:cBhvr>
                                        <p:cTn id="25" dur="2000" fill="hold"/>
                                        <p:tgtEl>
                                          <p:spTgt spid="43"/>
                                        </p:tgtEl>
                                        <p:attrNameLst>
                                          <p:attrName>ppt_x</p:attrName>
                                          <p:attrName>ppt_y</p:attrName>
                                        </p:attrNameLst>
                                      </p:cBhvr>
                                      <p:rCtr x="16337" y="-23"/>
                                    </p:animMotion>
                                  </p:childTnLst>
                                </p:cTn>
                              </p:par>
                            </p:childTnLst>
                          </p:cTn>
                        </p:par>
                        <p:par>
                          <p:cTn id="26" fill="hold">
                            <p:stCondLst>
                              <p:cond delay="3250"/>
                            </p:stCondLst>
                            <p:childTnLst>
                              <p:par>
                                <p:cTn id="27" presetID="10" presetClass="entr" presetSubtype="0" fill="hold" nodeType="afterEffect">
                                  <p:stCondLst>
                                    <p:cond delay="50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4250"/>
                            </p:stCondLst>
                            <p:childTnLst>
                              <p:par>
                                <p:cTn id="31" presetID="42" presetClass="path" presetSubtype="0" accel="50000" decel="50000" fill="hold" nodeType="afterEffect">
                                  <p:stCondLst>
                                    <p:cond delay="0"/>
                                  </p:stCondLst>
                                  <p:childTnLst>
                                    <p:animMotion origin="layout" path="M -3.29859E-6 4.07407E-6 L 0.32687 -0.00024 " pathEditMode="relative" rAng="0" ptsTypes="AA">
                                      <p:cBhvr>
                                        <p:cTn id="32" dur="2000" fill="hold"/>
                                        <p:tgtEl>
                                          <p:spTgt spid="34"/>
                                        </p:tgtEl>
                                        <p:attrNameLst>
                                          <p:attrName>ppt_x</p:attrName>
                                          <p:attrName>ppt_y</p:attrName>
                                        </p:attrNameLst>
                                      </p:cBhvr>
                                      <p:rCtr x="16337" y="-23"/>
                                    </p:animMotion>
                                  </p:childTnLst>
                                </p:cTn>
                              </p:par>
                              <p:par>
                                <p:cTn id="33" presetID="10" presetClass="exit" presetSubtype="0" fill="hold" grpId="1" nodeType="withEffect">
                                  <p:stCondLst>
                                    <p:cond delay="1000"/>
                                  </p:stCondLst>
                                  <p:childTnLst>
                                    <p:animEffect transition="out" filter="fade">
                                      <p:cBhvr>
                                        <p:cTn id="34" dur="500"/>
                                        <p:tgtEl>
                                          <p:spTgt spid="49"/>
                                        </p:tgtEl>
                                      </p:cBhvr>
                                    </p:animEffect>
                                    <p:set>
                                      <p:cBhvr>
                                        <p:cTn id="35" dur="1" fill="hold">
                                          <p:stCondLst>
                                            <p:cond delay="499"/>
                                          </p:stCondLst>
                                        </p:cTn>
                                        <p:tgtEl>
                                          <p:spTgt spid="4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1"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500"/>
                            </p:stCondLst>
                            <p:childTnLst>
                              <p:par>
                                <p:cTn id="42" presetID="12" presetClass="entr" presetSubtype="8" fill="hold" grpId="0" nodeType="after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additive="base">
                                        <p:cTn id="44" dur="500"/>
                                        <p:tgtEl>
                                          <p:spTgt spid="50"/>
                                        </p:tgtEl>
                                        <p:attrNameLst>
                                          <p:attrName>ppt_x</p:attrName>
                                        </p:attrNameLst>
                                      </p:cBhvr>
                                      <p:tavLst>
                                        <p:tav tm="0">
                                          <p:val>
                                            <p:strVal val="#ppt_x-#ppt_w*1.125000"/>
                                          </p:val>
                                        </p:tav>
                                        <p:tav tm="100000">
                                          <p:val>
                                            <p:strVal val="#ppt_x"/>
                                          </p:val>
                                        </p:tav>
                                      </p:tavLst>
                                    </p:anim>
                                    <p:animEffect transition="in" filter="wipe(right)">
                                      <p:cBhvr>
                                        <p:cTn id="45" dur="500"/>
                                        <p:tgtEl>
                                          <p:spTgt spid="50"/>
                                        </p:tgtEl>
                                      </p:cBhvr>
                                    </p:animEffect>
                                  </p:childTnLst>
                                </p:cTn>
                              </p:par>
                            </p:childTnLst>
                          </p:cTn>
                        </p:par>
                        <p:par>
                          <p:cTn id="46" fill="hold">
                            <p:stCondLst>
                              <p:cond delay="1000"/>
                            </p:stCondLst>
                            <p:childTnLst>
                              <p:par>
                                <p:cTn id="47" presetID="10" presetClass="exit" presetSubtype="0" fill="hold" nodeType="afterEffect">
                                  <p:stCondLst>
                                    <p:cond delay="0"/>
                                  </p:stCondLst>
                                  <p:childTnLst>
                                    <p:animEffect transition="out" filter="fade">
                                      <p:cBhvr>
                                        <p:cTn id="48" dur="250"/>
                                        <p:tgtEl>
                                          <p:spTgt spid="44"/>
                                        </p:tgtEl>
                                      </p:cBhvr>
                                    </p:animEffect>
                                    <p:set>
                                      <p:cBhvr>
                                        <p:cTn id="49" dur="1" fill="hold">
                                          <p:stCondLst>
                                            <p:cond delay="249"/>
                                          </p:stCondLst>
                                        </p:cTn>
                                        <p:tgtEl>
                                          <p:spTgt spid="44"/>
                                        </p:tgtEl>
                                        <p:attrNameLst>
                                          <p:attrName>style.visibility</p:attrName>
                                        </p:attrNameLst>
                                      </p:cBhvr>
                                      <p:to>
                                        <p:strVal val="hidden"/>
                                      </p:to>
                                    </p:set>
                                  </p:childTnLst>
                                </p:cTn>
                              </p:par>
                            </p:childTnLst>
                          </p:cTn>
                        </p:par>
                        <p:par>
                          <p:cTn id="50" fill="hold">
                            <p:stCondLst>
                              <p:cond delay="1250"/>
                            </p:stCondLst>
                            <p:childTnLst>
                              <p:par>
                                <p:cTn id="51" presetID="63" presetClass="path" presetSubtype="0" accel="50000" decel="50000" fill="hold" nodeType="afterEffect">
                                  <p:stCondLst>
                                    <p:cond delay="0"/>
                                  </p:stCondLst>
                                  <p:childTnLst>
                                    <p:animMotion origin="layout" path="M 0.32686 -0.00023 L 0.64278 -0.00023 " pathEditMode="relative" rAng="0" ptsTypes="AA">
                                      <p:cBhvr>
                                        <p:cTn id="52" dur="2000" fill="hold"/>
                                        <p:tgtEl>
                                          <p:spTgt spid="43"/>
                                        </p:tgtEl>
                                        <p:attrNameLst>
                                          <p:attrName>ppt_x</p:attrName>
                                          <p:attrName>ppt_y</p:attrName>
                                        </p:attrNameLst>
                                      </p:cBhvr>
                                      <p:rCtr x="15789" y="0"/>
                                    </p:animMotion>
                                  </p:childTnLst>
                                </p:cTn>
                              </p:par>
                              <p:par>
                                <p:cTn id="53" presetID="10" presetClass="exit" presetSubtype="0" fill="hold" nodeType="withEffect">
                                  <p:stCondLst>
                                    <p:cond delay="150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63" presetClass="path" presetSubtype="0" accel="50000" decel="50000" fill="hold" nodeType="withEffect">
                                  <p:stCondLst>
                                    <p:cond delay="1000"/>
                                  </p:stCondLst>
                                  <p:childTnLst>
                                    <p:animMotion origin="layout" path="M 0.32686 -0.00023 L 0.64278 -0.00023 " pathEditMode="relative" rAng="0" ptsTypes="AA">
                                      <p:cBhvr>
                                        <p:cTn id="57" dur="2000" fill="hold"/>
                                        <p:tgtEl>
                                          <p:spTgt spid="34"/>
                                        </p:tgtEl>
                                        <p:attrNameLst>
                                          <p:attrName>ppt_x</p:attrName>
                                          <p:attrName>ppt_y</p:attrName>
                                        </p:attrNameLst>
                                      </p:cBhvr>
                                      <p:rCtr x="15789" y="0"/>
                                    </p:animMotion>
                                  </p:childTnLst>
                                </p:cTn>
                              </p:par>
                              <p:par>
                                <p:cTn id="58" presetID="10" presetClass="exit" presetSubtype="0" fill="hold" nodeType="withEffect">
                                  <p:stCondLst>
                                    <p:cond delay="2500"/>
                                  </p:stCondLst>
                                  <p:childTnLst>
                                    <p:animEffect transition="out" filter="fade">
                                      <p:cBhvr>
                                        <p:cTn id="59" dur="500"/>
                                        <p:tgtEl>
                                          <p:spTgt spid="34"/>
                                        </p:tgtEl>
                                      </p:cBhvr>
                                    </p:animEffect>
                                    <p:set>
                                      <p:cBhvr>
                                        <p:cTn id="60" dur="1" fill="hold">
                                          <p:stCondLst>
                                            <p:cond delay="499"/>
                                          </p:stCondLst>
                                        </p:cTn>
                                        <p:tgtEl>
                                          <p:spTgt spid="34"/>
                                        </p:tgtEl>
                                        <p:attrNameLst>
                                          <p:attrName>style.visibility</p:attrName>
                                        </p:attrNameLst>
                                      </p:cBhvr>
                                      <p:to>
                                        <p:strVal val="hidden"/>
                                      </p:to>
                                    </p:set>
                                  </p:childTnLst>
                                </p:cTn>
                              </p:par>
                            </p:childTnLst>
                          </p:cTn>
                        </p:par>
                        <p:par>
                          <p:cTn id="61" fill="hold">
                            <p:stCondLst>
                              <p:cond delay="4250"/>
                            </p:stCondLst>
                            <p:childTnLst>
                              <p:par>
                                <p:cTn id="62" presetID="10" presetClass="exit" presetSubtype="0" fill="hold" grpId="2" nodeType="afterEffect">
                                  <p:stCondLst>
                                    <p:cond delay="0"/>
                                  </p:stCondLst>
                                  <p:childTnLst>
                                    <p:animEffect transition="out" filter="fade">
                                      <p:cBhvr>
                                        <p:cTn id="63" dur="500"/>
                                        <p:tgtEl>
                                          <p:spTgt spid="49"/>
                                        </p:tgtEl>
                                      </p:cBhvr>
                                    </p:animEffect>
                                    <p:set>
                                      <p:cBhvr>
                                        <p:cTn id="64" dur="1" fill="hold">
                                          <p:stCondLst>
                                            <p:cond delay="499"/>
                                          </p:stCondLst>
                                        </p:cTn>
                                        <p:tgtEl>
                                          <p:spTgt spid="49"/>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50"/>
                                        </p:tgtEl>
                                      </p:cBhvr>
                                    </p:animEffect>
                                    <p:set>
                                      <p:cBhvr>
                                        <p:cTn id="67"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50" grpId="0" animBg="1"/>
      <p:bldP spid="50" grpId="1" animBg="1"/>
      <p:bldP spid="3" grpId="0" animBg="1"/>
      <p:bldP spid="3"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own Arrow 49"/>
          <p:cNvSpPr/>
          <p:nvPr/>
        </p:nvSpPr>
        <p:spPr bwMode="auto">
          <a:xfrm rot="16200000">
            <a:off x="7883175" y="3375711"/>
            <a:ext cx="360361" cy="1600250"/>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2" name="Rectangle 31"/>
          <p:cNvSpPr/>
          <p:nvPr/>
        </p:nvSpPr>
        <p:spPr bwMode="auto">
          <a:xfrm>
            <a:off x="4989976" y="3034595"/>
            <a:ext cx="2271361" cy="227136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cxnSp>
        <p:nvCxnSpPr>
          <p:cNvPr id="51" name="Straight Connector 50"/>
          <p:cNvCxnSpPr/>
          <p:nvPr/>
        </p:nvCxnSpPr>
        <p:spPr>
          <a:xfrm>
            <a:off x="4168900" y="1654508"/>
            <a:ext cx="0" cy="4715889"/>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49" name="Down Arrow 48"/>
          <p:cNvSpPr/>
          <p:nvPr/>
        </p:nvSpPr>
        <p:spPr bwMode="auto">
          <a:xfrm rot="16200000">
            <a:off x="4118129" y="3555826"/>
            <a:ext cx="360361" cy="1222243"/>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617" y="2349386"/>
            <a:ext cx="1489959" cy="1312533"/>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7228" y="3858857"/>
            <a:ext cx="1489959" cy="1312532"/>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172" y="3796570"/>
            <a:ext cx="1250539" cy="1101623"/>
          </a:xfrm>
          <a:prstGeom prst="rect">
            <a:avLst/>
          </a:prstGeom>
        </p:spPr>
      </p:pic>
      <p:cxnSp>
        <p:nvCxnSpPr>
          <p:cNvPr id="47" name="Straight Connector 46"/>
          <p:cNvCxnSpPr/>
          <p:nvPr/>
        </p:nvCxnSpPr>
        <p:spPr>
          <a:xfrm>
            <a:off x="8005727" y="1654508"/>
            <a:ext cx="0" cy="4715889"/>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12" name="Title 3"/>
          <p:cNvSpPr>
            <a:spLocks noGrp="1"/>
          </p:cNvSpPr>
          <p:nvPr>
            <p:ph type="title"/>
          </p:nvPr>
        </p:nvSpPr>
        <p:spPr/>
        <p:txBody>
          <a:bodyPr/>
          <a:lstStyle/>
          <a:p>
            <a:r>
              <a:rPr lang="en-US" sz="6527" dirty="0"/>
              <a:t>Loosely Coupled</a:t>
            </a:r>
          </a:p>
        </p:txBody>
      </p:sp>
      <p:sp>
        <p:nvSpPr>
          <p:cNvPr id="21" name="TextBox 20"/>
          <p:cNvSpPr txBox="1"/>
          <p:nvPr/>
        </p:nvSpPr>
        <p:spPr>
          <a:xfrm>
            <a:off x="680688" y="5459773"/>
            <a:ext cx="2667953" cy="358570"/>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solidFill>
              </a:rPr>
              <a:t>Store Front End</a:t>
            </a:r>
          </a:p>
        </p:txBody>
      </p:sp>
      <p:sp>
        <p:nvSpPr>
          <p:cNvPr id="22" name="TextBox 21"/>
          <p:cNvSpPr txBox="1"/>
          <p:nvPr/>
        </p:nvSpPr>
        <p:spPr>
          <a:xfrm>
            <a:off x="4962276" y="5459773"/>
            <a:ext cx="2667953" cy="358570"/>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Order Queue</a:t>
            </a:r>
          </a:p>
        </p:txBody>
      </p:sp>
      <p:grpSp>
        <p:nvGrpSpPr>
          <p:cNvPr id="4" name="Group 3"/>
          <p:cNvGrpSpPr/>
          <p:nvPr/>
        </p:nvGrpSpPr>
        <p:grpSpPr>
          <a:xfrm>
            <a:off x="8879080" y="3158720"/>
            <a:ext cx="2667953" cy="2652626"/>
            <a:chOff x="8703318" y="3097065"/>
            <a:chExt cx="2615878" cy="2600849"/>
          </a:xfrm>
        </p:grpSpPr>
        <p:grpSp>
          <p:nvGrpSpPr>
            <p:cNvPr id="3" name="Group 2"/>
            <p:cNvGrpSpPr/>
            <p:nvPr/>
          </p:nvGrpSpPr>
          <p:grpSpPr>
            <a:xfrm>
              <a:off x="8744295" y="3097065"/>
              <a:ext cx="2227027" cy="2105325"/>
              <a:chOff x="8744295" y="3097065"/>
              <a:chExt cx="2227027" cy="2105325"/>
            </a:xfrm>
          </p:grpSpPr>
          <p:sp>
            <p:nvSpPr>
              <p:cNvPr id="40" name="Rectangle 39"/>
              <p:cNvSpPr/>
              <p:nvPr/>
            </p:nvSpPr>
            <p:spPr bwMode="auto">
              <a:xfrm>
                <a:off x="8744295" y="4187170"/>
                <a:ext cx="2227027" cy="10152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2" name="TextBox 41"/>
              <p:cNvSpPr txBox="1"/>
              <p:nvPr/>
            </p:nvSpPr>
            <p:spPr>
              <a:xfrm>
                <a:off x="8873824" y="4874472"/>
                <a:ext cx="1969752" cy="2260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Tracking</a:t>
                </a:r>
              </a:p>
            </p:txBody>
          </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62870" y="4187170"/>
                <a:ext cx="961309" cy="961309"/>
              </a:xfrm>
              <a:prstGeom prst="rect">
                <a:avLst/>
              </a:prstGeom>
            </p:spPr>
          </p:pic>
          <p:sp>
            <p:nvSpPr>
              <p:cNvPr id="44" name="Rectangle 43"/>
              <p:cNvSpPr/>
              <p:nvPr/>
            </p:nvSpPr>
            <p:spPr bwMode="auto">
              <a:xfrm>
                <a:off x="8744295" y="3097065"/>
                <a:ext cx="2227027" cy="10152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5" name="TextBox 44"/>
              <p:cNvSpPr txBox="1"/>
              <p:nvPr/>
            </p:nvSpPr>
            <p:spPr>
              <a:xfrm>
                <a:off x="8873824" y="3789687"/>
                <a:ext cx="1969752" cy="2260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Tracking</a:t>
                </a:r>
              </a:p>
            </p:txBody>
          </p:sp>
          <p:pic>
            <p:nvPicPr>
              <p:cNvPr id="54" name="Picture 5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62870" y="3102385"/>
                <a:ext cx="961309" cy="961309"/>
              </a:xfrm>
              <a:prstGeom prst="rect">
                <a:avLst/>
              </a:prstGeom>
            </p:spPr>
          </p:pic>
        </p:grpSp>
        <p:sp>
          <p:nvSpPr>
            <p:cNvPr id="23" name="TextBox 22"/>
            <p:cNvSpPr txBox="1"/>
            <p:nvPr/>
          </p:nvSpPr>
          <p:spPr>
            <a:xfrm>
              <a:off x="8703318" y="5353205"/>
              <a:ext cx="2615878" cy="344709"/>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Shipping Service</a:t>
              </a:r>
            </a:p>
          </p:txBody>
        </p:sp>
      </p:grpSp>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8380" y="2558237"/>
            <a:ext cx="723794" cy="753952"/>
          </a:xfrm>
          <a:prstGeom prst="rect">
            <a:avLst/>
          </a:prstGeom>
        </p:spPr>
      </p:pic>
      <p:pic>
        <p:nvPicPr>
          <p:cNvPr id="41" name="Picture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3340" y="4048983"/>
            <a:ext cx="723794" cy="753952"/>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552" y="3893549"/>
            <a:ext cx="723794" cy="753952"/>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849" y="2556053"/>
            <a:ext cx="723794" cy="753952"/>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1809" y="4047452"/>
            <a:ext cx="723794" cy="753952"/>
          </a:xfrm>
          <a:prstGeom prst="rect">
            <a:avLst/>
          </a:prstGeom>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021" y="3892018"/>
            <a:ext cx="723794" cy="753952"/>
          </a:xfrm>
          <a:prstGeom prst="rect">
            <a:avLst/>
          </a:prstGeom>
        </p:spPr>
      </p:pic>
    </p:spTree>
    <p:extLst>
      <p:ext uri="{BB962C8B-B14F-4D97-AF65-F5344CB8AC3E}">
        <p14:creationId xmlns:p14="http://schemas.microsoft.com/office/powerpoint/2010/main" val="2830903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5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2" presetClass="entr" presetSubtype="8" fill="hold" grpId="0" nodeType="afterEffect">
                                  <p:stCondLst>
                                    <p:cond delay="25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p:tgtEl>
                                          <p:spTgt spid="49"/>
                                        </p:tgtEl>
                                        <p:attrNameLst>
                                          <p:attrName>ppt_x</p:attrName>
                                        </p:attrNameLst>
                                      </p:cBhvr>
                                      <p:tavLst>
                                        <p:tav tm="0">
                                          <p:val>
                                            <p:strVal val="#ppt_x-#ppt_w*1.125000"/>
                                          </p:val>
                                        </p:tav>
                                        <p:tav tm="100000">
                                          <p:val>
                                            <p:strVal val="#ppt_x"/>
                                          </p:val>
                                        </p:tav>
                                      </p:tavLst>
                                    </p:anim>
                                    <p:animEffect transition="in" filter="wipe(right)">
                                      <p:cBhvr>
                                        <p:cTn id="22" dur="500"/>
                                        <p:tgtEl>
                                          <p:spTgt spid="49"/>
                                        </p:tgtEl>
                                      </p:cBhvr>
                                    </p:animEffect>
                                  </p:childTnLst>
                                </p:cTn>
                              </p:par>
                            </p:childTnLst>
                          </p:cTn>
                        </p:par>
                        <p:par>
                          <p:cTn id="23" fill="hold">
                            <p:stCondLst>
                              <p:cond delay="2250"/>
                            </p:stCondLst>
                            <p:childTnLst>
                              <p:par>
                                <p:cTn id="24" presetID="10" presetClass="entr" presetSubtype="0" fill="hold" nodeType="afterEffect">
                                  <p:stCondLst>
                                    <p:cond delay="50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3250"/>
                            </p:stCondLst>
                            <p:childTnLst>
                              <p:par>
                                <p:cTn id="28" presetID="44" presetClass="path" presetSubtype="0" accel="50000" decel="50000" fill="hold" nodeType="afterEffect">
                                  <p:stCondLst>
                                    <p:cond delay="0"/>
                                  </p:stCondLst>
                                  <p:childTnLst>
                                    <p:animMotion origin="layout" path="M -0.00013 -0.00024 L 0.08338 0.00139 C 0.10096 0.00092 0.12571 0.00856 0.15125 0.02199 C 0.18004 0.03634 0.20232 0.05301 0.21704 0.0706 L 0.28791 0.14884 " pathEditMode="relative" rAng="978064" ptsTypes="FffFF">
                                      <p:cBhvr>
                                        <p:cTn id="29" dur="2000" fill="hold"/>
                                        <p:tgtEl>
                                          <p:spTgt spid="34"/>
                                        </p:tgtEl>
                                        <p:attrNameLst>
                                          <p:attrName>ppt_x</p:attrName>
                                          <p:attrName>ppt_y</p:attrName>
                                        </p:attrNameLst>
                                      </p:cBhvr>
                                      <p:rCtr x="14838" y="4838"/>
                                    </p:animMotion>
                                  </p:childTnLst>
                                </p:cTn>
                              </p:par>
                              <p:par>
                                <p:cTn id="30" presetID="10"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37" presetClass="path" presetSubtype="0" accel="50000" decel="50000" fill="hold" nodeType="withEffect">
                                  <p:stCondLst>
                                    <p:cond delay="500"/>
                                  </p:stCondLst>
                                  <p:childTnLst>
                                    <p:animMotion origin="layout" path="M 0 0 L 0.067 0.04 C 0.081 0.049 0.102 0.054 0.124 0.054 C 0.149 0.054 0.169 0.049 0.183 0.04 L 0.25 0 E" pathEditMode="relative" ptsTypes="">
                                      <p:cBhvr>
                                        <p:cTn id="34" dur="2000" fill="hold"/>
                                        <p:tgtEl>
                                          <p:spTgt spid="41"/>
                                        </p:tgtEl>
                                        <p:attrNameLst>
                                          <p:attrName>ppt_x</p:attrName>
                                          <p:attrName>ppt_y</p:attrName>
                                        </p:attrNameLst>
                                      </p:cBhvr>
                                    </p:animMotion>
                                  </p:childTnLst>
                                </p:cTn>
                              </p:par>
                              <p:par>
                                <p:cTn id="35" presetID="10" presetClass="entr" presetSubtype="0" fill="hold" nodeType="withEffect">
                                  <p:stCondLst>
                                    <p:cond delay="15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37" presetClass="path" presetSubtype="0" accel="50000" decel="50000" fill="hold" nodeType="withEffect">
                                  <p:stCondLst>
                                    <p:cond delay="2100"/>
                                  </p:stCondLst>
                                  <p:childTnLst>
                                    <p:animMotion origin="layout" path="M -3.9604E-7 0.00209 L 0.09132 -0.04048 C 0.1106 -0.05019 0.13927 -0.05505 0.16923 -0.05505 C 0.20323 -0.05505 0.23059 -0.05019 0.24987 -0.04048 L 0.34119 0.00209 " pathEditMode="relative" rAng="0" ptsTypes="FffFF">
                                      <p:cBhvr>
                                        <p:cTn id="39" dur="2000" fill="hold"/>
                                        <p:tgtEl>
                                          <p:spTgt spid="46"/>
                                        </p:tgtEl>
                                        <p:attrNameLst>
                                          <p:attrName>ppt_x</p:attrName>
                                          <p:attrName>ppt_y</p:attrName>
                                        </p:attrNameLst>
                                      </p:cBhvr>
                                      <p:rCtr x="17053" y="-2868"/>
                                    </p:animMotion>
                                  </p:childTnLst>
                                </p:cTn>
                              </p:par>
                              <p:par>
                                <p:cTn id="40" presetID="10" presetClass="entr" presetSubtype="0" fill="hold" nodeType="withEffect">
                                  <p:stCondLst>
                                    <p:cond delay="20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44" presetClass="path" presetSubtype="0" accel="50000" decel="50000" fill="hold" nodeType="withEffect">
                                  <p:stCondLst>
                                    <p:cond delay="2500"/>
                                  </p:stCondLst>
                                  <p:childTnLst>
                                    <p:animMotion origin="layout" path="M -0.00013 -0.00046 L 0.07634 -0.00254 C 0.09236 -0.0037 0.11503 0.00278 0.13822 0.01504 C 0.16454 0.02799 0.1846 0.04372 0.19789 0.06038 L 0.26185 0.13509 " pathEditMode="relative" rAng="978064" ptsTypes="FffFF">
                                      <p:cBhvr>
                                        <p:cTn id="44" dur="2000" fill="hold"/>
                                        <p:tgtEl>
                                          <p:spTgt spid="48"/>
                                        </p:tgtEl>
                                        <p:attrNameLst>
                                          <p:attrName>ppt_x</p:attrName>
                                          <p:attrName>ppt_y</p:attrName>
                                        </p:attrNameLst>
                                      </p:cBhvr>
                                      <p:rCtr x="13523" y="4164"/>
                                    </p:animMotion>
                                  </p:childTnLst>
                                </p:cTn>
                              </p:par>
                              <p:par>
                                <p:cTn id="45" presetID="10" presetClass="entr" presetSubtype="0" fill="hold" nodeType="withEffect">
                                  <p:stCondLst>
                                    <p:cond delay="325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37" presetClass="path" presetSubtype="0" accel="50000" decel="50000" fill="hold" nodeType="withEffect">
                                  <p:stCondLst>
                                    <p:cond delay="3800"/>
                                  </p:stCondLst>
                                  <p:childTnLst>
                                    <p:animMotion origin="layout" path="M 0 0 L 0.067 0.04 C 0.081 0.049 0.102 0.054 0.124 0.054 C 0.149 0.054 0.169 0.049 0.183 0.04 L 0.25 0 E" pathEditMode="relative" ptsTypes="">
                                      <p:cBhvr>
                                        <p:cTn id="49" dur="2000" fill="hold"/>
                                        <p:tgtEl>
                                          <p:spTgt spid="52"/>
                                        </p:tgtEl>
                                        <p:attrNameLst>
                                          <p:attrName>ppt_x</p:attrName>
                                          <p:attrName>ppt_y</p:attrName>
                                        </p:attrNameLst>
                                      </p:cBhvr>
                                    </p:animMotion>
                                  </p:childTnLst>
                                </p:cTn>
                              </p:par>
                              <p:par>
                                <p:cTn id="50" presetID="10" presetClass="entr" presetSubtype="0" fill="hold" nodeType="withEffect">
                                  <p:stCondLst>
                                    <p:cond delay="45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37" presetClass="path" presetSubtype="0" accel="50000" decel="50000" fill="hold" nodeType="withEffect">
                                  <p:stCondLst>
                                    <p:cond delay="5100"/>
                                  </p:stCondLst>
                                  <p:childTnLst>
                                    <p:animMotion origin="layout" path="M -1.19854E-7 -3.257E-6 L 0.1192 -0.03955 C 0.14435 -0.04857 0.18174 -0.0532 0.22095 -0.0532 C 0.26524 -0.0532 0.30094 -0.04857 0.32608 -0.03955 L 0.44541 -3.257E-6 " pathEditMode="relative" rAng="0" ptsTypes="FffFF">
                                      <p:cBhvr>
                                        <p:cTn id="54" dur="2000" fill="hold"/>
                                        <p:tgtEl>
                                          <p:spTgt spid="53"/>
                                        </p:tgtEl>
                                        <p:attrNameLst>
                                          <p:attrName>ppt_x</p:attrName>
                                          <p:attrName>ppt_y</p:attrName>
                                        </p:attrNameLst>
                                      </p:cBhvr>
                                      <p:rCtr x="22264" y="-2660"/>
                                    </p:animMotion>
                                  </p:childTnLst>
                                </p:cTn>
                              </p:par>
                            </p:childTnLst>
                          </p:cTn>
                        </p:par>
                        <p:par>
                          <p:cTn id="55" fill="hold">
                            <p:stCondLst>
                              <p:cond delay="10350"/>
                            </p:stCondLst>
                            <p:childTnLst>
                              <p:par>
                                <p:cTn id="56" presetID="10" presetClass="exit" presetSubtype="0" fill="hold" grpId="1" nodeType="afterEffect">
                                  <p:stCondLst>
                                    <p:cond delay="0"/>
                                  </p:stCondLst>
                                  <p:childTnLst>
                                    <p:animEffect transition="out" filter="fade">
                                      <p:cBhvr>
                                        <p:cTn id="57" dur="500"/>
                                        <p:tgtEl>
                                          <p:spTgt spid="49"/>
                                        </p:tgtEl>
                                      </p:cBhvr>
                                    </p:animEffect>
                                    <p:set>
                                      <p:cBhvr>
                                        <p:cTn id="58" dur="1" fill="hold">
                                          <p:stCondLst>
                                            <p:cond delay="499"/>
                                          </p:stCondLst>
                                        </p:cTn>
                                        <p:tgtEl>
                                          <p:spTgt spid="4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p:tgtEl>
                                          <p:spTgt spid="50"/>
                                        </p:tgtEl>
                                        <p:attrNameLst>
                                          <p:attrName>ppt_x</p:attrName>
                                        </p:attrNameLst>
                                      </p:cBhvr>
                                      <p:tavLst>
                                        <p:tav tm="0">
                                          <p:val>
                                            <p:strVal val="#ppt_x-#ppt_w*1.125000"/>
                                          </p:val>
                                        </p:tav>
                                        <p:tav tm="100000">
                                          <p:val>
                                            <p:strVal val="#ppt_x"/>
                                          </p:val>
                                        </p:tav>
                                      </p:tavLst>
                                    </p:anim>
                                    <p:animEffect transition="in" filter="wipe(right)">
                                      <p:cBhvr>
                                        <p:cTn id="64" dur="500"/>
                                        <p:tgtEl>
                                          <p:spTgt spid="50"/>
                                        </p:tgtEl>
                                      </p:cBhvr>
                                    </p:animEffect>
                                  </p:childTnLst>
                                </p:cTn>
                              </p:par>
                            </p:childTnLst>
                          </p:cTn>
                        </p:par>
                        <p:par>
                          <p:cTn id="65" fill="hold">
                            <p:stCondLst>
                              <p:cond delay="500"/>
                            </p:stCondLst>
                            <p:childTnLst>
                              <p:par>
                                <p:cTn id="66" presetID="63" presetClass="path" presetSubtype="0" accel="50000" decel="50000" fill="hold" nodeType="afterEffect">
                                  <p:stCondLst>
                                    <p:cond delay="0"/>
                                  </p:stCondLst>
                                  <p:childTnLst>
                                    <p:animMotion origin="layout" path="M 0.28789 0.14884 L 0.60313 0.09467 " pathEditMode="relative" rAng="0" ptsTypes="AA">
                                      <p:cBhvr>
                                        <p:cTn id="67" dur="2000" fill="hold"/>
                                        <p:tgtEl>
                                          <p:spTgt spid="34"/>
                                        </p:tgtEl>
                                        <p:attrNameLst>
                                          <p:attrName>ppt_x</p:attrName>
                                          <p:attrName>ppt_y</p:attrName>
                                        </p:attrNameLst>
                                      </p:cBhvr>
                                      <p:rCtr x="15755" y="-2708"/>
                                    </p:animMotion>
                                  </p:childTnLst>
                                </p:cTn>
                              </p:par>
                              <p:par>
                                <p:cTn id="68" presetID="10" presetClass="exit" presetSubtype="0" fill="hold" nodeType="withEffect">
                                  <p:stCondLst>
                                    <p:cond delay="1500"/>
                                  </p:stCondLst>
                                  <p:childTnLst>
                                    <p:animEffect transition="out" filter="fade">
                                      <p:cBhvr>
                                        <p:cTn id="69" dur="500"/>
                                        <p:tgtEl>
                                          <p:spTgt spid="34"/>
                                        </p:tgtEl>
                                      </p:cBhvr>
                                    </p:animEffect>
                                    <p:set>
                                      <p:cBhvr>
                                        <p:cTn id="70" dur="1" fill="hold">
                                          <p:stCondLst>
                                            <p:cond delay="499"/>
                                          </p:stCondLst>
                                        </p:cTn>
                                        <p:tgtEl>
                                          <p:spTgt spid="34"/>
                                        </p:tgtEl>
                                        <p:attrNameLst>
                                          <p:attrName>style.visibility</p:attrName>
                                        </p:attrNameLst>
                                      </p:cBhvr>
                                      <p:to>
                                        <p:strVal val="hidden"/>
                                      </p:to>
                                    </p:set>
                                  </p:childTnLst>
                                </p:cTn>
                              </p:par>
                              <p:par>
                                <p:cTn id="71" presetID="63" presetClass="path" presetSubtype="0" accel="50000" decel="50000" fill="hold" nodeType="withEffect">
                                  <p:stCondLst>
                                    <p:cond delay="500"/>
                                  </p:stCondLst>
                                  <p:childTnLst>
                                    <p:animMotion origin="layout" path="M 0.25013 1.11111E-6 L 0.60344 -0.09838 " pathEditMode="relative" rAng="0" ptsTypes="AA">
                                      <p:cBhvr>
                                        <p:cTn id="72" dur="2000" fill="hold"/>
                                        <p:tgtEl>
                                          <p:spTgt spid="41"/>
                                        </p:tgtEl>
                                        <p:attrNameLst>
                                          <p:attrName>ppt_x</p:attrName>
                                          <p:attrName>ppt_y</p:attrName>
                                        </p:attrNameLst>
                                      </p:cBhvr>
                                      <p:rCtr x="17665" y="-4931"/>
                                    </p:animMotion>
                                  </p:childTnLst>
                                </p:cTn>
                              </p:par>
                              <p:par>
                                <p:cTn id="73" presetID="10" presetClass="exit" presetSubtype="0" fill="hold" nodeType="withEffect">
                                  <p:stCondLst>
                                    <p:cond delay="2000"/>
                                  </p:stCondLst>
                                  <p:childTnLst>
                                    <p:animEffect transition="out" filter="fade">
                                      <p:cBhvr>
                                        <p:cTn id="74" dur="500"/>
                                        <p:tgtEl>
                                          <p:spTgt spid="41"/>
                                        </p:tgtEl>
                                      </p:cBhvr>
                                    </p:animEffect>
                                    <p:set>
                                      <p:cBhvr>
                                        <p:cTn id="75" dur="1" fill="hold">
                                          <p:stCondLst>
                                            <p:cond delay="499"/>
                                          </p:stCondLst>
                                        </p:cTn>
                                        <p:tgtEl>
                                          <p:spTgt spid="41"/>
                                        </p:tgtEl>
                                        <p:attrNameLst>
                                          <p:attrName>style.visibility</p:attrName>
                                        </p:attrNameLst>
                                      </p:cBhvr>
                                      <p:to>
                                        <p:strVal val="hidden"/>
                                      </p:to>
                                    </p:set>
                                  </p:childTnLst>
                                </p:cTn>
                              </p:par>
                              <p:par>
                                <p:cTn id="76" presetID="63" presetClass="path" presetSubtype="0" accel="50000" decel="50000" fill="hold" nodeType="withEffect">
                                  <p:stCondLst>
                                    <p:cond delay="1100"/>
                                  </p:stCondLst>
                                  <p:childTnLst>
                                    <p:animMotion origin="layout" path="M 0.34115 0.00208 L 0.69245 0.01689 " pathEditMode="relative" rAng="0" ptsTypes="AA">
                                      <p:cBhvr>
                                        <p:cTn id="77" dur="2000" fill="hold"/>
                                        <p:tgtEl>
                                          <p:spTgt spid="46"/>
                                        </p:tgtEl>
                                        <p:attrNameLst>
                                          <p:attrName>ppt_x</p:attrName>
                                          <p:attrName>ppt_y</p:attrName>
                                        </p:attrNameLst>
                                      </p:cBhvr>
                                      <p:rCtr x="17565" y="741"/>
                                    </p:animMotion>
                                  </p:childTnLst>
                                </p:cTn>
                              </p:par>
                              <p:par>
                                <p:cTn id="78" presetID="10" presetClass="exit" presetSubtype="0" fill="hold" nodeType="withEffect">
                                  <p:stCondLst>
                                    <p:cond delay="2500"/>
                                  </p:stCondLst>
                                  <p:childTnLst>
                                    <p:animEffect transition="out" filter="fade">
                                      <p:cBhvr>
                                        <p:cTn id="79" dur="500"/>
                                        <p:tgtEl>
                                          <p:spTgt spid="46"/>
                                        </p:tgtEl>
                                      </p:cBhvr>
                                    </p:animEffect>
                                    <p:set>
                                      <p:cBhvr>
                                        <p:cTn id="80" dur="1" fill="hold">
                                          <p:stCondLst>
                                            <p:cond delay="499"/>
                                          </p:stCondLst>
                                        </p:cTn>
                                        <p:tgtEl>
                                          <p:spTgt spid="46"/>
                                        </p:tgtEl>
                                        <p:attrNameLst>
                                          <p:attrName>style.visibility</p:attrName>
                                        </p:attrNameLst>
                                      </p:cBhvr>
                                      <p:to>
                                        <p:strVal val="hidden"/>
                                      </p:to>
                                    </p:set>
                                  </p:childTnLst>
                                </p:cTn>
                              </p:par>
                              <p:par>
                                <p:cTn id="81" presetID="63" presetClass="path" presetSubtype="0" accel="50000" decel="50000" fill="hold" nodeType="withEffect">
                                  <p:stCondLst>
                                    <p:cond delay="2000"/>
                                  </p:stCondLst>
                                  <p:childTnLst>
                                    <p:animMotion origin="layout" path="M 0.28817 0.14931 L 0.62663 0.15347 " pathEditMode="relative" rAng="0" ptsTypes="AA">
                                      <p:cBhvr>
                                        <p:cTn id="82" dur="2000" fill="hold"/>
                                        <p:tgtEl>
                                          <p:spTgt spid="48"/>
                                        </p:tgtEl>
                                        <p:attrNameLst>
                                          <p:attrName>ppt_x</p:attrName>
                                          <p:attrName>ppt_y</p:attrName>
                                        </p:attrNameLst>
                                      </p:cBhvr>
                                      <p:rCtr x="16923" y="208"/>
                                    </p:animMotion>
                                  </p:childTnLst>
                                </p:cTn>
                              </p:par>
                              <p:par>
                                <p:cTn id="83" presetID="10" presetClass="exit" presetSubtype="0" fill="hold" nodeType="withEffect">
                                  <p:stCondLst>
                                    <p:cond delay="3500"/>
                                  </p:stCondLst>
                                  <p:childTnLst>
                                    <p:animEffect transition="out" filter="fade">
                                      <p:cBhvr>
                                        <p:cTn id="84" dur="500"/>
                                        <p:tgtEl>
                                          <p:spTgt spid="48"/>
                                        </p:tgtEl>
                                      </p:cBhvr>
                                    </p:animEffect>
                                    <p:set>
                                      <p:cBhvr>
                                        <p:cTn id="85" dur="1" fill="hold">
                                          <p:stCondLst>
                                            <p:cond delay="499"/>
                                          </p:stCondLst>
                                        </p:cTn>
                                        <p:tgtEl>
                                          <p:spTgt spid="48"/>
                                        </p:tgtEl>
                                        <p:attrNameLst>
                                          <p:attrName>style.visibility</p:attrName>
                                        </p:attrNameLst>
                                      </p:cBhvr>
                                      <p:to>
                                        <p:strVal val="hidden"/>
                                      </p:to>
                                    </p:set>
                                  </p:childTnLst>
                                </p:cTn>
                              </p:par>
                              <p:par>
                                <p:cTn id="86" presetID="63" presetClass="path" presetSubtype="0" accel="50000" decel="50000" fill="hold" nodeType="withEffect">
                                  <p:stCondLst>
                                    <p:cond delay="2800"/>
                                  </p:stCondLst>
                                  <p:childTnLst>
                                    <p:animMotion origin="layout" path="M 0.25013 0.00023 L 0.57305 0.05578 " pathEditMode="relative" rAng="0" ptsTypes="AA">
                                      <p:cBhvr>
                                        <p:cTn id="87" dur="2000" fill="hold"/>
                                        <p:tgtEl>
                                          <p:spTgt spid="52"/>
                                        </p:tgtEl>
                                        <p:attrNameLst>
                                          <p:attrName>ppt_x</p:attrName>
                                          <p:attrName>ppt_y</p:attrName>
                                        </p:attrNameLst>
                                      </p:cBhvr>
                                      <p:rCtr x="16146" y="2778"/>
                                    </p:animMotion>
                                  </p:childTnLst>
                                </p:cTn>
                              </p:par>
                              <p:par>
                                <p:cTn id="88" presetID="10" presetClass="exit" presetSubtype="0" fill="hold" nodeType="withEffect">
                                  <p:stCondLst>
                                    <p:cond delay="4300"/>
                                  </p:stCondLst>
                                  <p:childTnLst>
                                    <p:animEffect transition="out" filter="fade">
                                      <p:cBhvr>
                                        <p:cTn id="89" dur="500"/>
                                        <p:tgtEl>
                                          <p:spTgt spid="52"/>
                                        </p:tgtEl>
                                      </p:cBhvr>
                                    </p:animEffect>
                                    <p:set>
                                      <p:cBhvr>
                                        <p:cTn id="90" dur="1" fill="hold">
                                          <p:stCondLst>
                                            <p:cond delay="499"/>
                                          </p:stCondLst>
                                        </p:cTn>
                                        <p:tgtEl>
                                          <p:spTgt spid="52"/>
                                        </p:tgtEl>
                                        <p:attrNameLst>
                                          <p:attrName>style.visibility</p:attrName>
                                        </p:attrNameLst>
                                      </p:cBhvr>
                                      <p:to>
                                        <p:strVal val="hidden"/>
                                      </p:to>
                                    </p:set>
                                  </p:childTnLst>
                                </p:cTn>
                              </p:par>
                              <p:par>
                                <p:cTn id="91" presetID="63" presetClass="path" presetSubtype="0" accel="50000" decel="50000" fill="hold" nodeType="withEffect">
                                  <p:stCondLst>
                                    <p:cond delay="3500"/>
                                  </p:stCondLst>
                                  <p:childTnLst>
                                    <p:animMotion origin="layout" path="M 0.44531 4.81481E-6 L 0.76224 0.05069 " pathEditMode="relative" rAng="0" ptsTypes="AA">
                                      <p:cBhvr>
                                        <p:cTn id="92" dur="2000" fill="hold"/>
                                        <p:tgtEl>
                                          <p:spTgt spid="53"/>
                                        </p:tgtEl>
                                        <p:attrNameLst>
                                          <p:attrName>ppt_x</p:attrName>
                                          <p:attrName>ppt_y</p:attrName>
                                        </p:attrNameLst>
                                      </p:cBhvr>
                                      <p:rCtr x="15846" y="2523"/>
                                    </p:animMotion>
                                  </p:childTnLst>
                                </p:cTn>
                              </p:par>
                              <p:par>
                                <p:cTn id="93" presetID="10" presetClass="exit" presetSubtype="0" fill="hold" nodeType="withEffect">
                                  <p:stCondLst>
                                    <p:cond delay="5000"/>
                                  </p:stCondLst>
                                  <p:childTnLst>
                                    <p:animEffect transition="out" filter="fade">
                                      <p:cBhvr>
                                        <p:cTn id="94" dur="500"/>
                                        <p:tgtEl>
                                          <p:spTgt spid="53"/>
                                        </p:tgtEl>
                                      </p:cBhvr>
                                    </p:animEffect>
                                    <p:set>
                                      <p:cBhvr>
                                        <p:cTn id="95" dur="1" fill="hold">
                                          <p:stCondLst>
                                            <p:cond delay="499"/>
                                          </p:stCondLst>
                                        </p:cTn>
                                        <p:tgtEl>
                                          <p:spTgt spid="53"/>
                                        </p:tgtEl>
                                        <p:attrNameLst>
                                          <p:attrName>style.visibility</p:attrName>
                                        </p:attrNameLst>
                                      </p:cBhvr>
                                      <p:to>
                                        <p:strVal val="hidden"/>
                                      </p:to>
                                    </p:set>
                                  </p:childTnLst>
                                </p:cTn>
                              </p:par>
                            </p:childTnLst>
                          </p:cTn>
                        </p:par>
                        <p:par>
                          <p:cTn id="96" fill="hold">
                            <p:stCondLst>
                              <p:cond delay="6000"/>
                            </p:stCondLst>
                            <p:childTnLst>
                              <p:par>
                                <p:cTn id="97" presetID="10" presetClass="exit" presetSubtype="0" fill="hold" grpId="1" nodeType="afterEffect">
                                  <p:stCondLst>
                                    <p:cond delay="0"/>
                                  </p:stCondLst>
                                  <p:childTnLst>
                                    <p:animEffect transition="out" filter="fade">
                                      <p:cBhvr>
                                        <p:cTn id="98" dur="500"/>
                                        <p:tgtEl>
                                          <p:spTgt spid="50"/>
                                        </p:tgtEl>
                                      </p:cBhvr>
                                    </p:animEffect>
                                    <p:set>
                                      <p:cBhvr>
                                        <p:cTn id="99"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49" grpId="0" animBg="1"/>
      <p:bldP spid="4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2827836" y="2244835"/>
            <a:ext cx="6922520" cy="4182364"/>
            <a:chOff x="214313" y="2174875"/>
            <a:chExt cx="990600" cy="598488"/>
          </a:xfrm>
          <a:solidFill>
            <a:schemeClr val="accent6"/>
          </a:solidFill>
        </p:grpSpPr>
        <p:sp>
          <p:nvSpPr>
            <p:cNvPr id="42"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43"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4" name="Title 3"/>
          <p:cNvSpPr>
            <a:spLocks noGrp="1"/>
          </p:cNvSpPr>
          <p:nvPr>
            <p:ph type="title"/>
          </p:nvPr>
        </p:nvSpPr>
        <p:spPr/>
        <p:txBody>
          <a:bodyPr/>
          <a:lstStyle/>
          <a:p>
            <a:r>
              <a:rPr lang="en-US" dirty="0" smtClean="0">
                <a:solidFill>
                  <a:schemeClr val="tx1"/>
                </a:solidFill>
              </a:rPr>
              <a:t>Service Bus </a:t>
            </a:r>
            <a:r>
              <a:rPr lang="en-US" dirty="0">
                <a:solidFill>
                  <a:schemeClr val="tx1"/>
                </a:solidFill>
              </a:rPr>
              <a:t>Queues</a:t>
            </a:r>
          </a:p>
        </p:txBody>
      </p:sp>
      <p:grpSp>
        <p:nvGrpSpPr>
          <p:cNvPr id="5" name="Group 4"/>
          <p:cNvGrpSpPr/>
          <p:nvPr/>
        </p:nvGrpSpPr>
        <p:grpSpPr>
          <a:xfrm>
            <a:off x="11151321" y="244483"/>
            <a:ext cx="774061" cy="774061"/>
            <a:chOff x="2803446" y="2493542"/>
            <a:chExt cx="2011680" cy="2011680"/>
          </a:xfrm>
        </p:grpSpPr>
        <p:sp>
          <p:nvSpPr>
            <p:cNvPr id="6" name="Rectangle 5"/>
            <p:cNvSpPr/>
            <p:nvPr/>
          </p:nvSpPr>
          <p:spPr bwMode="auto">
            <a:xfrm>
              <a:off x="2803446" y="2493542"/>
              <a:ext cx="2011680" cy="20116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9326" rIns="9326" bIns="9326" numCol="1" rtlCol="0" anchor="b" anchorCtr="0" compatLnSpc="1">
              <a:prstTxWarp prst="textNoShape">
                <a:avLst/>
              </a:prstTxWarp>
            </a:bodyPr>
            <a:lstStyle/>
            <a:p>
              <a:pPr defTabSz="931126" fontAlgn="base">
                <a:lnSpc>
                  <a:spcPct val="90000"/>
                </a:lnSpc>
                <a:spcBef>
                  <a:spcPct val="0"/>
                </a:spcBef>
                <a:spcAft>
                  <a:spcPct val="0"/>
                </a:spcAft>
              </a:pPr>
              <a:r>
                <a:rPr lang="en-US" sz="1224" dirty="0">
                  <a:solidFill>
                    <a:schemeClr val="tx1"/>
                  </a:solidFill>
                </a:rPr>
                <a:t>Service </a:t>
              </a:r>
              <a:br>
                <a:rPr lang="en-US" sz="1224" dirty="0">
                  <a:solidFill>
                    <a:schemeClr val="tx1"/>
                  </a:solidFill>
                </a:rPr>
              </a:br>
              <a:r>
                <a:rPr lang="en-US" sz="1224" dirty="0">
                  <a:solidFill>
                    <a:schemeClr val="tx1"/>
                  </a:solidFill>
                </a:rPr>
                <a:t>Bus</a:t>
              </a:r>
            </a:p>
          </p:txBody>
        </p:sp>
        <p:grpSp>
          <p:nvGrpSpPr>
            <p:cNvPr id="7" name="Group 6"/>
            <p:cNvGrpSpPr/>
            <p:nvPr/>
          </p:nvGrpSpPr>
          <p:grpSpPr>
            <a:xfrm>
              <a:off x="3328959" y="2650644"/>
              <a:ext cx="960654" cy="789493"/>
              <a:chOff x="3264238" y="2566203"/>
              <a:chExt cx="1214048" cy="997739"/>
            </a:xfrm>
          </p:grpSpPr>
          <p:sp>
            <p:nvSpPr>
              <p:cNvPr id="8" name="Oval 7"/>
              <p:cNvSpPr/>
              <p:nvPr/>
            </p:nvSpPr>
            <p:spPr bwMode="auto">
              <a:xfrm>
                <a:off x="3566915" y="2830302"/>
                <a:ext cx="484742" cy="4847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solidFill>
                    <a:schemeClr val="tx1"/>
                  </a:solidFill>
                </a:endParaRPr>
              </a:p>
            </p:txBody>
          </p:sp>
          <p:sp>
            <p:nvSpPr>
              <p:cNvPr id="9" name="Right Arrow 8"/>
              <p:cNvSpPr/>
              <p:nvPr/>
            </p:nvSpPr>
            <p:spPr bwMode="auto">
              <a:xfrm>
                <a:off x="4104422" y="2885741"/>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solidFill>
                    <a:schemeClr val="tx1"/>
                  </a:solidFill>
                </a:endParaRPr>
              </a:p>
            </p:txBody>
          </p:sp>
          <p:sp>
            <p:nvSpPr>
              <p:cNvPr id="10" name="Right Arrow 9"/>
              <p:cNvSpPr/>
              <p:nvPr/>
            </p:nvSpPr>
            <p:spPr bwMode="auto">
              <a:xfrm rot="2610121">
                <a:off x="3264238" y="2566203"/>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solidFill>
                    <a:schemeClr val="tx1"/>
                  </a:solidFill>
                </a:endParaRPr>
              </a:p>
            </p:txBody>
          </p:sp>
          <p:sp>
            <p:nvSpPr>
              <p:cNvPr id="11" name="Right Arrow 10"/>
              <p:cNvSpPr/>
              <p:nvPr/>
            </p:nvSpPr>
            <p:spPr bwMode="auto">
              <a:xfrm rot="18853141">
                <a:off x="3264303" y="3190078"/>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solidFill>
                    <a:schemeClr val="tx1"/>
                  </a:solidFill>
                </a:endParaRPr>
              </a:p>
            </p:txBody>
          </p:sp>
        </p:grpSp>
      </p:grpSp>
      <p:grpSp>
        <p:nvGrpSpPr>
          <p:cNvPr id="39" name="Group 38"/>
          <p:cNvGrpSpPr/>
          <p:nvPr/>
        </p:nvGrpSpPr>
        <p:grpSpPr>
          <a:xfrm>
            <a:off x="3378708" y="4809720"/>
            <a:ext cx="4768069" cy="948880"/>
            <a:chOff x="4388541" y="3302815"/>
            <a:chExt cx="3411742" cy="1092853"/>
          </a:xfrm>
          <a:solidFill>
            <a:schemeClr val="accent6">
              <a:lumMod val="60000"/>
              <a:lumOff val="40000"/>
            </a:schemeClr>
          </a:solidFill>
        </p:grpSpPr>
        <p:sp>
          <p:nvSpPr>
            <p:cNvPr id="13" name="Rectangle 12"/>
            <p:cNvSpPr/>
            <p:nvPr/>
          </p:nvSpPr>
          <p:spPr bwMode="auto">
            <a:xfrm>
              <a:off x="4388541" y="3302815"/>
              <a:ext cx="3411742" cy="1092853"/>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9326" rIns="9326" bIns="9326" numCol="1" rtlCol="0" anchor="b" anchorCtr="0" compatLnSpc="1">
              <a:prstTxWarp prst="textNoShape">
                <a:avLst/>
              </a:prstTxWarp>
            </a:bodyPr>
            <a:lstStyle/>
            <a:p>
              <a:pPr defTabSz="931126" fontAlgn="base">
                <a:lnSpc>
                  <a:spcPct val="90000"/>
                </a:lnSpc>
                <a:spcBef>
                  <a:spcPct val="0"/>
                </a:spcBef>
                <a:spcAft>
                  <a:spcPct val="0"/>
                </a:spcAft>
              </a:pPr>
              <a:endParaRPr lang="en-US" sz="1224" dirty="0">
                <a:solidFill>
                  <a:schemeClr val="tx1"/>
                </a:solidFill>
              </a:endParaRPr>
            </a:p>
          </p:txBody>
        </p:sp>
        <p:sp>
          <p:nvSpPr>
            <p:cNvPr id="14" name="TextBox 13"/>
            <p:cNvSpPr txBox="1"/>
            <p:nvPr/>
          </p:nvSpPr>
          <p:spPr>
            <a:xfrm>
              <a:off x="4427415" y="3924223"/>
              <a:ext cx="1487587" cy="405039"/>
            </a:xfrm>
            <a:prstGeom prst="rect">
              <a:avLst/>
            </a:prstGeom>
            <a:noFill/>
          </p:spPr>
          <p:txBody>
            <a:bodyPr wrap="none" lIns="0" tIns="0" rIns="0" bIns="0" rtlCol="0" anchor="ctr">
              <a:noAutofit/>
            </a:bodyPr>
            <a:lstStyle/>
            <a:p>
              <a:pPr defTabSz="932090"/>
              <a:r>
                <a:rPr lang="en-US" sz="2040" dirty="0" err="1"/>
                <a:t>myqueue</a:t>
              </a:r>
              <a:endParaRPr lang="en-US" sz="2040" dirty="0"/>
            </a:p>
          </p:txBody>
        </p:sp>
      </p:grpSp>
      <p:sp>
        <p:nvSpPr>
          <p:cNvPr id="15" name="Rectangle 14"/>
          <p:cNvSpPr/>
          <p:nvPr/>
        </p:nvSpPr>
        <p:spPr bwMode="auto">
          <a:xfrm>
            <a:off x="541662" y="2244834"/>
            <a:ext cx="1973789" cy="1975954"/>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a:solidFill>
                  <a:schemeClr val="tx1"/>
                </a:solidFill>
              </a:rPr>
              <a:t>Publisher</a:t>
            </a:r>
          </a:p>
        </p:txBody>
      </p:sp>
      <p:sp>
        <p:nvSpPr>
          <p:cNvPr id="16" name="Freeform 6"/>
          <p:cNvSpPr>
            <a:spLocks noChangeAspect="1" noEditPoints="1"/>
          </p:cNvSpPr>
          <p:nvPr/>
        </p:nvSpPr>
        <p:spPr bwMode="black">
          <a:xfrm>
            <a:off x="966017" y="2683580"/>
            <a:ext cx="778899" cy="996377"/>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accent4"/>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26" name="Rectangle 25"/>
          <p:cNvSpPr/>
          <p:nvPr/>
        </p:nvSpPr>
        <p:spPr bwMode="auto">
          <a:xfrm>
            <a:off x="541662" y="4451244"/>
            <a:ext cx="1973789" cy="197595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a:solidFill>
                  <a:schemeClr val="tx1"/>
                </a:solidFill>
              </a:rPr>
              <a:t>Publisher</a:t>
            </a:r>
          </a:p>
        </p:txBody>
      </p:sp>
      <p:sp>
        <p:nvSpPr>
          <p:cNvPr id="27" name="Freeform 6"/>
          <p:cNvSpPr>
            <a:spLocks noChangeAspect="1" noEditPoints="1"/>
          </p:cNvSpPr>
          <p:nvPr/>
        </p:nvSpPr>
        <p:spPr bwMode="black">
          <a:xfrm>
            <a:off x="966017" y="4886434"/>
            <a:ext cx="778899" cy="996377"/>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accent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30" name="Rectangle 29"/>
          <p:cNvSpPr/>
          <p:nvPr/>
        </p:nvSpPr>
        <p:spPr bwMode="auto">
          <a:xfrm>
            <a:off x="9936256" y="2244834"/>
            <a:ext cx="1973789" cy="197595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a:solidFill>
                  <a:schemeClr val="tx1"/>
                </a:solidFill>
              </a:rPr>
              <a:t>Consumer</a:t>
            </a:r>
          </a:p>
        </p:txBody>
      </p:sp>
      <p:sp>
        <p:nvSpPr>
          <p:cNvPr id="31" name="Freeform 6"/>
          <p:cNvSpPr>
            <a:spLocks noChangeAspect="1" noEditPoints="1"/>
          </p:cNvSpPr>
          <p:nvPr/>
        </p:nvSpPr>
        <p:spPr bwMode="black">
          <a:xfrm>
            <a:off x="10497728" y="2679332"/>
            <a:ext cx="778899" cy="996377"/>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accent4"/>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38" name="TextBox 37"/>
          <p:cNvSpPr txBox="1"/>
          <p:nvPr/>
        </p:nvSpPr>
        <p:spPr>
          <a:xfrm>
            <a:off x="541663" y="1180765"/>
            <a:ext cx="7800544" cy="418421"/>
          </a:xfrm>
          <a:prstGeom prst="rect">
            <a:avLst/>
          </a:prstGeom>
          <a:noFill/>
        </p:spPr>
        <p:txBody>
          <a:bodyPr wrap="none" lIns="0" tIns="0" rIns="0" bIns="0" rtlCol="0">
            <a:noAutofit/>
          </a:bodyPr>
          <a:lstStyle/>
          <a:p>
            <a:pPr defTabSz="932090"/>
            <a:r>
              <a:rPr lang="en-US" sz="2040" dirty="0">
                <a:ea typeface="Segoe UI" pitchFamily="34" charset="0"/>
                <a:cs typeface="Segoe UI" pitchFamily="34" charset="0"/>
                <a:hlinkClick r:id="rId3"/>
              </a:rPr>
              <a:t>http://mySBName.servicebus.windows.net/myqueue/messages</a:t>
            </a:r>
            <a:endParaRPr lang="en-US" sz="2040" dirty="0">
              <a:ea typeface="Segoe UI" pitchFamily="34" charset="0"/>
              <a:cs typeface="Segoe UI" pitchFamily="34" charset="0"/>
            </a:endParaRPr>
          </a:p>
        </p:txBody>
      </p:sp>
      <p:sp>
        <p:nvSpPr>
          <p:cNvPr id="40" name="Freeform 6"/>
          <p:cNvSpPr>
            <a:spLocks noChangeAspect="1" noEditPoints="1"/>
          </p:cNvSpPr>
          <p:nvPr/>
        </p:nvSpPr>
        <p:spPr bwMode="black">
          <a:xfrm>
            <a:off x="10497728" y="2679332"/>
            <a:ext cx="778899" cy="996377"/>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accent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1480" y="2878765"/>
            <a:ext cx="589469" cy="56867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6183" y="3074031"/>
            <a:ext cx="589469" cy="568678"/>
          </a:xfrm>
          <a:prstGeom prst="rect">
            <a:avLst/>
          </a:prstGeom>
        </p:spPr>
      </p:pic>
      <p:sp>
        <p:nvSpPr>
          <p:cNvPr id="28" name="Freeform 128"/>
          <p:cNvSpPr>
            <a:spLocks noEditPoints="1"/>
          </p:cNvSpPr>
          <p:nvPr/>
        </p:nvSpPr>
        <p:spPr bwMode="black">
          <a:xfrm>
            <a:off x="1376183" y="5390957"/>
            <a:ext cx="589469" cy="41226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2"/>
          </a:solidFill>
          <a:ln>
            <a:noFill/>
          </a:ln>
          <a:extLst/>
        </p:spPr>
        <p:txBody>
          <a:bodyPr vert="horz" wrap="square" lIns="83943" tIns="41972" rIns="83943" bIns="41972" numCol="1" anchor="t" anchorCtr="0" compatLnSpc="1">
            <a:prstTxWarp prst="textNoShape">
              <a:avLst/>
            </a:prstTxWarp>
          </a:bodyPr>
          <a:lstStyle/>
          <a:p>
            <a:endParaRPr lang="en-US" sz="1632"/>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6182" y="5276884"/>
            <a:ext cx="589469" cy="568678"/>
          </a:xfrm>
          <a:prstGeom prst="rect">
            <a:avLst/>
          </a:prstGeom>
        </p:spPr>
      </p:pic>
      <p:sp>
        <p:nvSpPr>
          <p:cNvPr id="17" name="Freeform 128"/>
          <p:cNvSpPr>
            <a:spLocks noEditPoints="1"/>
          </p:cNvSpPr>
          <p:nvPr/>
        </p:nvSpPr>
        <p:spPr bwMode="black">
          <a:xfrm>
            <a:off x="1376183" y="3188104"/>
            <a:ext cx="589469" cy="41226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2"/>
          </a:solidFill>
          <a:ln>
            <a:noFill/>
          </a:ln>
          <a:extLst/>
        </p:spPr>
        <p:txBody>
          <a:bodyPr vert="horz" wrap="square" lIns="83943" tIns="41972" rIns="83943" bIns="41972" numCol="1" anchor="t" anchorCtr="0" compatLnSpc="1">
            <a:prstTxWarp prst="textNoShape">
              <a:avLst/>
            </a:prstTxWarp>
          </a:bodyPr>
          <a:lstStyle/>
          <a:p>
            <a:endParaRPr lang="en-US" sz="1632"/>
          </a:p>
        </p:txBody>
      </p:sp>
    </p:spTree>
    <p:extLst>
      <p:ext uri="{BB962C8B-B14F-4D97-AF65-F5344CB8AC3E}">
        <p14:creationId xmlns:p14="http://schemas.microsoft.com/office/powerpoint/2010/main" val="3835930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5"/>
                                        </p:tgtEl>
                                      </p:cBhvr>
                                    </p:animEffect>
                                    <p:set>
                                      <p:cBhvr>
                                        <p:cTn id="39" dur="1" fill="hold">
                                          <p:stCondLst>
                                            <p:cond delay="499"/>
                                          </p:stCondLst>
                                        </p:cTn>
                                        <p:tgtEl>
                                          <p:spTgt spid="25"/>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6" presetClass="path" presetSubtype="0" accel="50000" decel="50000" fill="hold" grpId="1" nodeType="clickEffect">
                                  <p:stCondLst>
                                    <p:cond delay="0"/>
                                  </p:stCondLst>
                                  <p:childTnLst>
                                    <p:animMotion origin="layout" path="M -4.07605E-6 7.40741E-7 L -4.07605E-6 0.12569 C -4.07605E-6 0.18218 0.08361 0.25301 0.15172 0.25301 L 0.30369 0.25301 " pathEditMode="relative" rAng="0" ptsTypes="FfFF">
                                      <p:cBhvr>
                                        <p:cTn id="46" dur="2000" fill="hold"/>
                                        <p:tgtEl>
                                          <p:spTgt spid="17"/>
                                        </p:tgtEl>
                                        <p:attrNameLst>
                                          <p:attrName>ppt_x</p:attrName>
                                          <p:attrName>ppt_y</p:attrName>
                                        </p:attrNameLst>
                                      </p:cBhvr>
                                      <p:rCtr x="15184" y="12639"/>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par>
                          <p:cTn id="55" fill="hold">
                            <p:stCondLst>
                              <p:cond delay="500"/>
                            </p:stCondLst>
                            <p:childTnLst>
                              <p:par>
                                <p:cTn id="56" presetID="10" presetClass="exit" presetSubtype="0" fill="hold" grpId="1" nodeType="after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9"/>
                                        </p:tgtEl>
                                      </p:cBhvr>
                                    </p:animEffect>
                                    <p:set>
                                      <p:cBhvr>
                                        <p:cTn id="61" dur="1" fill="hold">
                                          <p:stCondLst>
                                            <p:cond delay="499"/>
                                          </p:stCondLst>
                                        </p:cTn>
                                        <p:tgtEl>
                                          <p:spTgt spid="29"/>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par>
                          <p:cTn id="65" fill="hold">
                            <p:stCondLst>
                              <p:cond delay="1000"/>
                            </p:stCondLst>
                            <p:childTnLst>
                              <p:par>
                                <p:cTn id="66" presetID="36" presetClass="path" presetSubtype="0" accel="50000" decel="50000" fill="hold" grpId="1" nodeType="afterEffect">
                                  <p:stCondLst>
                                    <p:cond delay="0"/>
                                  </p:stCondLst>
                                  <p:childTnLst>
                                    <p:animMotion origin="layout" path="M 9.33959E-7 3.7037E-6 L 9.33959E-7 -0.03218 C 9.33959E-7 -0.04653 0.0831 -0.06436 0.15097 -0.06436 L 0.30272 -0.06436 " pathEditMode="relative" rAng="0" ptsTypes="FfFF">
                                      <p:cBhvr>
                                        <p:cTn id="67" dur="2000" fill="hold"/>
                                        <p:tgtEl>
                                          <p:spTgt spid="28"/>
                                        </p:tgtEl>
                                        <p:attrNameLst>
                                          <p:attrName>ppt_x</p:attrName>
                                          <p:attrName>ppt_y</p:attrName>
                                        </p:attrNameLst>
                                      </p:cBhvr>
                                      <p:rCtr x="15136" y="-3218"/>
                                    </p:animMotion>
                                  </p:childTnLst>
                                </p:cTn>
                              </p:par>
                              <p:par>
                                <p:cTn id="68" presetID="63" presetClass="path" presetSubtype="0" accel="50000" decel="50000" fill="hold" grpId="2" nodeType="withEffect">
                                  <p:stCondLst>
                                    <p:cond delay="1000"/>
                                  </p:stCondLst>
                                  <p:childTnLst>
                                    <p:animMotion origin="layout" path="M 0.30369 0.25301 L 0.36476 0.25301 " pathEditMode="relative" rAng="0" ptsTypes="AA">
                                      <p:cBhvr>
                                        <p:cTn id="69" dur="1000" fill="hold"/>
                                        <p:tgtEl>
                                          <p:spTgt spid="17"/>
                                        </p:tgtEl>
                                        <p:attrNameLst>
                                          <p:attrName>ppt_x</p:attrName>
                                          <p:attrName>ppt_y</p:attrName>
                                        </p:attrNameLst>
                                      </p:cBhvr>
                                      <p:rCtr x="3047" y="0"/>
                                    </p:animMotion>
                                  </p:childTnLst>
                                </p:cTn>
                              </p:par>
                            </p:childTnLst>
                          </p:cTn>
                        </p:par>
                      </p:childTnLst>
                    </p:cTn>
                  </p:par>
                  <p:par>
                    <p:cTn id="70" fill="hold">
                      <p:stCondLst>
                        <p:cond delay="indefinite"/>
                      </p:stCondLst>
                      <p:childTnLst>
                        <p:par>
                          <p:cTn id="71" fill="hold">
                            <p:stCondLst>
                              <p:cond delay="0"/>
                            </p:stCondLst>
                            <p:childTnLst>
                              <p:par>
                                <p:cTn id="72" presetID="43" presetClass="path" presetSubtype="0" accel="50000" decel="50000" fill="hold" grpId="3" nodeType="clickEffect">
                                  <p:stCondLst>
                                    <p:cond delay="0"/>
                                  </p:stCondLst>
                                  <p:childTnLst>
                                    <p:animMotion origin="layout" path="M 0.36477 0.25301 L 0.56661 0.25301 C 0.65699 0.25301 0.76951 0.17523 0.76951 0.11296 L 0.76951 -0.02639 " pathEditMode="relative" rAng="0" ptsTypes="FfFF">
                                      <p:cBhvr>
                                        <p:cTn id="73" dur="2000" fill="hold"/>
                                        <p:tgtEl>
                                          <p:spTgt spid="17"/>
                                        </p:tgtEl>
                                        <p:attrNameLst>
                                          <p:attrName>ppt_x</p:attrName>
                                          <p:attrName>ppt_y</p:attrName>
                                        </p:attrNameLst>
                                      </p:cBhvr>
                                      <p:rCtr x="20237" y="-13981"/>
                                    </p:animMotion>
                                  </p:childTnLst>
                                </p:cTn>
                              </p:par>
                            </p:childTnLst>
                          </p:cTn>
                        </p:par>
                        <p:par>
                          <p:cTn id="74" fill="hold">
                            <p:stCondLst>
                              <p:cond delay="2000"/>
                            </p:stCondLst>
                            <p:childTnLst>
                              <p:par>
                                <p:cTn id="75" presetID="10" presetClass="exit" presetSubtype="0" fill="hold" grpId="4" nodeType="afterEffect">
                                  <p:stCondLst>
                                    <p:cond delay="0"/>
                                  </p:stCondLst>
                                  <p:childTnLst>
                                    <p:animEffect transition="out" filter="fade">
                                      <p:cBhvr>
                                        <p:cTn id="76" dur="1000"/>
                                        <p:tgtEl>
                                          <p:spTgt spid="17"/>
                                        </p:tgtEl>
                                      </p:cBhvr>
                                    </p:animEffect>
                                    <p:set>
                                      <p:cBhvr>
                                        <p:cTn id="77" dur="1" fill="hold">
                                          <p:stCondLst>
                                            <p:cond delay="999"/>
                                          </p:stCondLst>
                                        </p:cTn>
                                        <p:tgtEl>
                                          <p:spTgt spid="17"/>
                                        </p:tgtEl>
                                        <p:attrNameLst>
                                          <p:attrName>style.visibility</p:attrName>
                                        </p:attrNameLst>
                                      </p:cBhvr>
                                      <p:to>
                                        <p:strVal val="hidden"/>
                                      </p:to>
                                    </p:set>
                                  </p:childTnLst>
                                </p:cTn>
                              </p:par>
                            </p:childTnLst>
                          </p:cTn>
                        </p:par>
                        <p:par>
                          <p:cTn id="78" fill="hold">
                            <p:stCondLst>
                              <p:cond delay="3000"/>
                            </p:stCondLst>
                            <p:childTnLst>
                              <p:par>
                                <p:cTn id="79" presetID="10" presetClass="entr" presetSubtype="0" fill="hold"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1000"/>
                                        <p:tgtEl>
                                          <p:spTgt spid="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000"/>
                                        <p:tgtEl>
                                          <p:spTgt spid="31"/>
                                        </p:tgtEl>
                                      </p:cBhvr>
                                    </p:animEffect>
                                  </p:childTnLst>
                                </p:cTn>
                              </p:par>
                            </p:childTnLst>
                          </p:cTn>
                        </p:par>
                        <p:par>
                          <p:cTn id="85" fill="hold">
                            <p:stCondLst>
                              <p:cond delay="4000"/>
                            </p:stCondLst>
                            <p:childTnLst>
                              <p:par>
                                <p:cTn id="86" presetID="10" presetClass="exit" presetSubtype="0" fill="hold" nodeType="afterEffect">
                                  <p:stCondLst>
                                    <p:cond delay="0"/>
                                  </p:stCondLst>
                                  <p:childTnLst>
                                    <p:animEffect transition="out" filter="fade">
                                      <p:cBhvr>
                                        <p:cTn id="87" dur="1000"/>
                                        <p:tgtEl>
                                          <p:spTgt spid="33"/>
                                        </p:tgtEl>
                                      </p:cBhvr>
                                    </p:animEffect>
                                    <p:set>
                                      <p:cBhvr>
                                        <p:cTn id="88" dur="1" fill="hold">
                                          <p:stCondLst>
                                            <p:cond delay="999"/>
                                          </p:stCondLst>
                                        </p:cTn>
                                        <p:tgtEl>
                                          <p:spTgt spid="33"/>
                                        </p:tgtEl>
                                        <p:attrNameLst>
                                          <p:attrName>style.visibility</p:attrName>
                                        </p:attrNameLst>
                                      </p:cBhvr>
                                      <p:to>
                                        <p:strVal val="hidden"/>
                                      </p:to>
                                    </p:set>
                                  </p:childTnLst>
                                </p:cTn>
                              </p:par>
                            </p:childTnLst>
                          </p:cTn>
                        </p:par>
                        <p:par>
                          <p:cTn id="89" fill="hold">
                            <p:stCondLst>
                              <p:cond delay="5000"/>
                            </p:stCondLst>
                            <p:childTnLst>
                              <p:par>
                                <p:cTn id="90" presetID="63" presetClass="path" presetSubtype="0" accel="50000" decel="50000" fill="hold" grpId="1" nodeType="afterEffect">
                                  <p:stCondLst>
                                    <p:cond delay="0"/>
                                  </p:stCondLst>
                                  <p:childTnLst>
                                    <p:animMotion origin="layout" path="M 4.48033E-7 -1.85185E-6 L 0.21985 -0.15301 " pathEditMode="relative" rAng="0" ptsTypes="AA">
                                      <p:cBhvr>
                                        <p:cTn id="91" dur="1000" fill="hold"/>
                                        <p:tgtEl>
                                          <p:spTgt spid="31"/>
                                        </p:tgtEl>
                                        <p:attrNameLst>
                                          <p:attrName>ppt_x</p:attrName>
                                          <p:attrName>ppt_y</p:attrName>
                                        </p:attrNameLst>
                                      </p:cBhvr>
                                      <p:rCtr x="10992" y="-7662"/>
                                    </p:animMotion>
                                  </p:childTnLst>
                                </p:cTn>
                              </p:par>
                            </p:childTnLst>
                          </p:cTn>
                        </p:par>
                      </p:childTnLst>
                    </p:cTn>
                  </p:par>
                  <p:par>
                    <p:cTn id="92" fill="hold">
                      <p:stCondLst>
                        <p:cond delay="indefinite"/>
                      </p:stCondLst>
                      <p:childTnLst>
                        <p:par>
                          <p:cTn id="93" fill="hold">
                            <p:stCondLst>
                              <p:cond delay="0"/>
                            </p:stCondLst>
                            <p:childTnLst>
                              <p:par>
                                <p:cTn id="94" presetID="43" presetClass="path" presetSubtype="0" accel="50000" decel="50000" fill="hold" grpId="2" nodeType="clickEffect">
                                  <p:stCondLst>
                                    <p:cond delay="0"/>
                                  </p:stCondLst>
                                  <p:childTnLst>
                                    <p:animMotion origin="layout" path="M 0.30373 -0.06199 L 0.53543 -0.06199 C 0.63975 -0.06199 0.76856 -0.1381 0.76856 -0.19916 L 0.76856 -0.33564 " pathEditMode="relative" rAng="0" ptsTypes="FfFF">
                                      <p:cBhvr>
                                        <p:cTn id="95" dur="2000" fill="hold"/>
                                        <p:tgtEl>
                                          <p:spTgt spid="28"/>
                                        </p:tgtEl>
                                        <p:attrNameLst>
                                          <p:attrName>ppt_x</p:attrName>
                                          <p:attrName>ppt_y</p:attrName>
                                        </p:attrNameLst>
                                      </p:cBhvr>
                                      <p:rCtr x="23235" y="-13694"/>
                                    </p:animMotion>
                                  </p:childTnLst>
                                </p:cTn>
                              </p:par>
                            </p:childTnLst>
                          </p:cTn>
                        </p:par>
                        <p:par>
                          <p:cTn id="96" fill="hold">
                            <p:stCondLst>
                              <p:cond delay="2000"/>
                            </p:stCondLst>
                            <p:childTnLst>
                              <p:par>
                                <p:cTn id="97" presetID="10" presetClass="exit" presetSubtype="0" fill="hold" grpId="3" nodeType="afterEffect">
                                  <p:stCondLst>
                                    <p:cond delay="0"/>
                                  </p:stCondLst>
                                  <p:childTnLst>
                                    <p:animEffect transition="out" filter="fade">
                                      <p:cBhvr>
                                        <p:cTn id="98" dur="1000"/>
                                        <p:tgtEl>
                                          <p:spTgt spid="28"/>
                                        </p:tgtEl>
                                      </p:cBhvr>
                                    </p:animEffect>
                                    <p:set>
                                      <p:cBhvr>
                                        <p:cTn id="99" dur="1" fill="hold">
                                          <p:stCondLst>
                                            <p:cond delay="999"/>
                                          </p:stCondLst>
                                        </p:cTn>
                                        <p:tgtEl>
                                          <p:spTgt spid="28"/>
                                        </p:tgtEl>
                                        <p:attrNameLst>
                                          <p:attrName>style.visibility</p:attrName>
                                        </p:attrNameLst>
                                      </p:cBhvr>
                                      <p:to>
                                        <p:strVal val="hidden"/>
                                      </p:to>
                                    </p:se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childTnLst>
                                </p:cTn>
                              </p:par>
                              <p:par>
                                <p:cTn id="103" presetID="10" presetClass="entr" presetSubtype="0" fill="hold"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1000"/>
                                        <p:tgtEl>
                                          <p:spTgt spid="33"/>
                                        </p:tgtEl>
                                      </p:cBhvr>
                                    </p:animEffect>
                                  </p:childTnLst>
                                </p:cTn>
                              </p:par>
                            </p:childTnLst>
                          </p:cTn>
                        </p:par>
                        <p:par>
                          <p:cTn id="106" fill="hold">
                            <p:stCondLst>
                              <p:cond delay="3000"/>
                            </p:stCondLst>
                            <p:childTnLst>
                              <p:par>
                                <p:cTn id="107" presetID="10" presetClass="exit" presetSubtype="0" fill="hold" nodeType="afterEffect">
                                  <p:stCondLst>
                                    <p:cond delay="0"/>
                                  </p:stCondLst>
                                  <p:childTnLst>
                                    <p:animEffect transition="out" filter="fade">
                                      <p:cBhvr>
                                        <p:cTn id="108" dur="1000"/>
                                        <p:tgtEl>
                                          <p:spTgt spid="33"/>
                                        </p:tgtEl>
                                      </p:cBhvr>
                                    </p:animEffect>
                                    <p:set>
                                      <p:cBhvr>
                                        <p:cTn id="109" dur="1" fill="hold">
                                          <p:stCondLst>
                                            <p:cond delay="999"/>
                                          </p:stCondLst>
                                        </p:cTn>
                                        <p:tgtEl>
                                          <p:spTgt spid="33"/>
                                        </p:tgtEl>
                                        <p:attrNameLst>
                                          <p:attrName>style.visibility</p:attrName>
                                        </p:attrNameLst>
                                      </p:cBhvr>
                                      <p:to>
                                        <p:strVal val="hidden"/>
                                      </p:to>
                                    </p:set>
                                  </p:childTnLst>
                                </p:cTn>
                              </p:par>
                            </p:childTnLst>
                          </p:cTn>
                        </p:par>
                        <p:par>
                          <p:cTn id="110" fill="hold">
                            <p:stCondLst>
                              <p:cond delay="4000"/>
                            </p:stCondLst>
                            <p:childTnLst>
                              <p:par>
                                <p:cTn id="111" presetID="63" presetClass="path" presetSubtype="0" accel="50000" decel="50000" fill="hold" grpId="1" nodeType="afterEffect">
                                  <p:stCondLst>
                                    <p:cond delay="0"/>
                                  </p:stCondLst>
                                  <p:childTnLst>
                                    <p:animMotion origin="layout" path="M 1.34931E-6 3.33333E-6 L 0.23391 0.18935 " pathEditMode="relative" rAng="0" ptsTypes="AA">
                                      <p:cBhvr>
                                        <p:cTn id="112" dur="1000" fill="hold"/>
                                        <p:tgtEl>
                                          <p:spTgt spid="40"/>
                                        </p:tgtEl>
                                        <p:attrNameLst>
                                          <p:attrName>ppt_x</p:attrName>
                                          <p:attrName>ppt_y</p:attrName>
                                        </p:attrNameLst>
                                      </p:cBhvr>
                                      <p:rCtr x="11696" y="9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6" grpId="0" animBg="1"/>
      <p:bldP spid="27" grpId="0" animBg="1"/>
      <p:bldP spid="27" grpId="1" animBg="1"/>
      <p:bldP spid="30" grpId="0" animBg="1"/>
      <p:bldP spid="31" grpId="0" animBg="1"/>
      <p:bldP spid="31" grpId="1" animBg="1"/>
      <p:bldP spid="38" grpId="0"/>
      <p:bldP spid="40" grpId="0" animBg="1"/>
      <p:bldP spid="40" grpId="1" animBg="1"/>
      <p:bldP spid="28" grpId="0" animBg="1"/>
      <p:bldP spid="28" grpId="1" animBg="1"/>
      <p:bldP spid="28" grpId="2" animBg="1"/>
      <p:bldP spid="28" grpId="3" animBg="1"/>
      <p:bldP spid="17" grpId="0" animBg="1"/>
      <p:bldP spid="17" grpId="1" animBg="1"/>
      <p:bldP spid="17" grpId="2" animBg="1"/>
      <p:bldP spid="17" grpId="3" animBg="1"/>
      <p:bldP spid="17" grpId="4"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1766660" y="712631"/>
            <a:ext cx="7009360" cy="4234830"/>
            <a:chOff x="214313" y="2174875"/>
            <a:chExt cx="990600" cy="598488"/>
          </a:xfrm>
          <a:solidFill>
            <a:schemeClr val="accent6"/>
          </a:solidFill>
        </p:grpSpPr>
        <p:sp>
          <p:nvSpPr>
            <p:cNvPr id="8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8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cxnSp>
        <p:nvCxnSpPr>
          <p:cNvPr id="39" name="Straight Arrow Connector 38"/>
          <p:cNvCxnSpPr/>
          <p:nvPr/>
        </p:nvCxnSpPr>
        <p:spPr>
          <a:xfrm flipH="1" flipV="1">
            <a:off x="9651772" y="4947461"/>
            <a:ext cx="790707" cy="289181"/>
          </a:xfrm>
          <a:prstGeom prst="straightConnector1">
            <a:avLst/>
          </a:pr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cxnSp>
      <p:cxnSp>
        <p:nvCxnSpPr>
          <p:cNvPr id="36" name="Straight Arrow Connector 35"/>
          <p:cNvCxnSpPr/>
          <p:nvPr/>
        </p:nvCxnSpPr>
        <p:spPr>
          <a:xfrm flipH="1" flipV="1">
            <a:off x="9651772" y="3213633"/>
            <a:ext cx="1098493" cy="355823"/>
          </a:xfrm>
          <a:prstGeom prst="straightConnector1">
            <a:avLst/>
          </a:pr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cxnSp>
      <p:cxnSp>
        <p:nvCxnSpPr>
          <p:cNvPr id="33" name="Straight Arrow Connector 32"/>
          <p:cNvCxnSpPr/>
          <p:nvPr/>
        </p:nvCxnSpPr>
        <p:spPr>
          <a:xfrm flipH="1">
            <a:off x="9651772" y="2238159"/>
            <a:ext cx="958277" cy="317802"/>
          </a:xfrm>
          <a:prstGeom prst="straightConnector1">
            <a:avLst/>
          </a:pr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cxnSp>
      <p:cxnSp>
        <p:nvCxnSpPr>
          <p:cNvPr id="21" name="Straight Arrow Connector 20"/>
          <p:cNvCxnSpPr/>
          <p:nvPr/>
        </p:nvCxnSpPr>
        <p:spPr>
          <a:xfrm flipV="1">
            <a:off x="1816606" y="3916932"/>
            <a:ext cx="992384" cy="330118"/>
          </a:xfrm>
          <a:prstGeom prst="straightConnector1">
            <a:avLst/>
          </a:pr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cxnSp>
      <p:cxnSp>
        <p:nvCxnSpPr>
          <p:cNvPr id="24" name="Straight Arrow Connector 23"/>
          <p:cNvCxnSpPr/>
          <p:nvPr/>
        </p:nvCxnSpPr>
        <p:spPr>
          <a:xfrm>
            <a:off x="1906551" y="3051049"/>
            <a:ext cx="902440" cy="416470"/>
          </a:xfrm>
          <a:prstGeom prst="straightConnector1">
            <a:avLst/>
          </a:pr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cxnSp>
      <p:cxnSp>
        <p:nvCxnSpPr>
          <p:cNvPr id="27" name="Straight Arrow Connector 26"/>
          <p:cNvCxnSpPr/>
          <p:nvPr/>
        </p:nvCxnSpPr>
        <p:spPr>
          <a:xfrm>
            <a:off x="5722468" y="3916932"/>
            <a:ext cx="880115" cy="408095"/>
          </a:xfrm>
          <a:prstGeom prst="straightConnector1">
            <a:avLst/>
          </a:pr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cxnSp>
      <p:cxnSp>
        <p:nvCxnSpPr>
          <p:cNvPr id="30" name="Straight Arrow Connector 29"/>
          <p:cNvCxnSpPr/>
          <p:nvPr/>
        </p:nvCxnSpPr>
        <p:spPr>
          <a:xfrm flipV="1">
            <a:off x="5685749" y="3051050"/>
            <a:ext cx="916835" cy="429657"/>
          </a:xfrm>
          <a:prstGeom prst="straightConnector1">
            <a:avLst/>
          </a:pr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cxnSp>
      <p:sp>
        <p:nvSpPr>
          <p:cNvPr id="4" name="Title 3"/>
          <p:cNvSpPr>
            <a:spLocks noGrp="1"/>
          </p:cNvSpPr>
          <p:nvPr>
            <p:ph type="title"/>
          </p:nvPr>
        </p:nvSpPr>
        <p:spPr/>
        <p:txBody>
          <a:bodyPr/>
          <a:lstStyle/>
          <a:p>
            <a:r>
              <a:rPr lang="en-US" dirty="0">
                <a:solidFill>
                  <a:schemeClr val="tx1"/>
                </a:solidFill>
              </a:rPr>
              <a:t>Service Bus Topics</a:t>
            </a:r>
          </a:p>
        </p:txBody>
      </p:sp>
      <p:sp>
        <p:nvSpPr>
          <p:cNvPr id="5" name="Rectangle 4"/>
          <p:cNvSpPr/>
          <p:nvPr/>
        </p:nvSpPr>
        <p:spPr bwMode="auto">
          <a:xfrm>
            <a:off x="10396175" y="1475862"/>
            <a:ext cx="1522924" cy="1524594"/>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a:solidFill>
                  <a:schemeClr val="tx1"/>
                </a:solidFill>
              </a:rPr>
              <a:t>Consumer 1</a:t>
            </a:r>
          </a:p>
        </p:txBody>
      </p:sp>
      <p:sp>
        <p:nvSpPr>
          <p:cNvPr id="6" name="Rectangle 5"/>
          <p:cNvSpPr/>
          <p:nvPr/>
        </p:nvSpPr>
        <p:spPr bwMode="auto">
          <a:xfrm>
            <a:off x="10396175" y="3191982"/>
            <a:ext cx="1522924" cy="1524594"/>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a:solidFill>
                  <a:schemeClr val="tx1"/>
                </a:solidFill>
              </a:rPr>
              <a:t>Consumer 2</a:t>
            </a:r>
          </a:p>
        </p:txBody>
      </p:sp>
      <p:sp>
        <p:nvSpPr>
          <p:cNvPr id="7" name="Rectangle 6"/>
          <p:cNvSpPr/>
          <p:nvPr/>
        </p:nvSpPr>
        <p:spPr bwMode="auto">
          <a:xfrm>
            <a:off x="10396175" y="4908103"/>
            <a:ext cx="1522924" cy="1524594"/>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a:solidFill>
                  <a:schemeClr val="tx1"/>
                </a:solidFill>
              </a:rPr>
              <a:t>Consumer 3</a:t>
            </a:r>
          </a:p>
        </p:txBody>
      </p:sp>
      <p:sp>
        <p:nvSpPr>
          <p:cNvPr id="8" name="Rectangle 7"/>
          <p:cNvSpPr/>
          <p:nvPr/>
        </p:nvSpPr>
        <p:spPr bwMode="auto">
          <a:xfrm>
            <a:off x="541663" y="2111466"/>
            <a:ext cx="1522924" cy="152459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a:solidFill>
                  <a:schemeClr val="tx1"/>
                </a:solidFill>
              </a:rPr>
              <a:t>Publisher</a:t>
            </a:r>
          </a:p>
        </p:txBody>
      </p:sp>
      <p:sp>
        <p:nvSpPr>
          <p:cNvPr id="9" name="Rectangle 8"/>
          <p:cNvSpPr/>
          <p:nvPr/>
        </p:nvSpPr>
        <p:spPr bwMode="auto">
          <a:xfrm>
            <a:off x="541663" y="3814873"/>
            <a:ext cx="1522924" cy="1524594"/>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a:solidFill>
                  <a:schemeClr val="tx1"/>
                </a:solidFill>
              </a:rPr>
              <a:t>Publisher</a:t>
            </a:r>
          </a:p>
        </p:txBody>
      </p:sp>
      <p:sp>
        <p:nvSpPr>
          <p:cNvPr id="10" name="Rectangle 9"/>
          <p:cNvSpPr/>
          <p:nvPr/>
        </p:nvSpPr>
        <p:spPr bwMode="auto">
          <a:xfrm>
            <a:off x="2808990" y="3259283"/>
            <a:ext cx="3049189" cy="1228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err="1">
                <a:solidFill>
                  <a:schemeClr val="tx1"/>
                </a:solidFill>
              </a:rPr>
              <a:t>myTopic</a:t>
            </a:r>
            <a:endParaRPr lang="en-US" sz="2040" dirty="0">
              <a:solidFill>
                <a:schemeClr val="tx1"/>
              </a:solidFill>
            </a:endParaRPr>
          </a:p>
        </p:txBody>
      </p:sp>
      <p:sp>
        <p:nvSpPr>
          <p:cNvPr id="11" name="Rectangle 10"/>
          <p:cNvSpPr/>
          <p:nvPr/>
        </p:nvSpPr>
        <p:spPr bwMode="auto">
          <a:xfrm>
            <a:off x="6602583" y="2111466"/>
            <a:ext cx="3049189" cy="152459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err="1">
                <a:solidFill>
                  <a:schemeClr val="tx1"/>
                </a:solidFill>
              </a:rPr>
              <a:t>my</a:t>
            </a:r>
            <a:r>
              <a:rPr lang="en-US" sz="2040" b="1" dirty="0" err="1">
                <a:solidFill>
                  <a:schemeClr val="tx1"/>
                </a:solidFill>
              </a:rPr>
              <a:t>First</a:t>
            </a:r>
            <a:r>
              <a:rPr lang="en-US" sz="2040" dirty="0" err="1">
                <a:solidFill>
                  <a:schemeClr val="tx1"/>
                </a:solidFill>
              </a:rPr>
              <a:t>Subscription</a:t>
            </a:r>
            <a:r>
              <a:rPr lang="en-US" sz="2040" dirty="0">
                <a:solidFill>
                  <a:schemeClr val="tx1"/>
                </a:solidFill>
              </a:rPr>
              <a:t> </a:t>
            </a:r>
          </a:p>
        </p:txBody>
      </p:sp>
      <p:sp>
        <p:nvSpPr>
          <p:cNvPr id="12" name="Rectangle 11"/>
          <p:cNvSpPr/>
          <p:nvPr/>
        </p:nvSpPr>
        <p:spPr bwMode="auto">
          <a:xfrm>
            <a:off x="6602583" y="3814873"/>
            <a:ext cx="3049189" cy="152459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 rIns="9326" bIns="93260" numCol="1" rtlCol="0" anchor="b" anchorCtr="0" compatLnSpc="1">
            <a:prstTxWarp prst="textNoShape">
              <a:avLst/>
            </a:prstTxWarp>
          </a:bodyPr>
          <a:lstStyle/>
          <a:p>
            <a:pPr defTabSz="931126" fontAlgn="base">
              <a:lnSpc>
                <a:spcPct val="90000"/>
              </a:lnSpc>
              <a:spcBef>
                <a:spcPct val="0"/>
              </a:spcBef>
              <a:spcAft>
                <a:spcPct val="0"/>
              </a:spcAft>
            </a:pPr>
            <a:r>
              <a:rPr lang="en-US" sz="2040" dirty="0" err="1">
                <a:solidFill>
                  <a:schemeClr val="tx1"/>
                </a:solidFill>
              </a:rPr>
              <a:t>my</a:t>
            </a:r>
            <a:r>
              <a:rPr lang="en-US" sz="2040" b="1" dirty="0" err="1">
                <a:solidFill>
                  <a:schemeClr val="tx1"/>
                </a:solidFill>
              </a:rPr>
              <a:t>Second</a:t>
            </a:r>
            <a:r>
              <a:rPr lang="en-US" sz="2040" dirty="0" err="1">
                <a:solidFill>
                  <a:schemeClr val="tx1"/>
                </a:solidFill>
              </a:rPr>
              <a:t>Subscription</a:t>
            </a:r>
            <a:endParaRPr lang="en-US" sz="2040" dirty="0">
              <a:solidFill>
                <a:schemeClr val="tx1"/>
              </a:solidFill>
            </a:endParaRP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564" y="2398293"/>
            <a:ext cx="677121" cy="652272"/>
          </a:xfrm>
          <a:prstGeom prst="rect">
            <a:avLst/>
          </a:prstGeom>
        </p:spPr>
      </p:pic>
      <p:sp>
        <p:nvSpPr>
          <p:cNvPr id="45" name="Oval 44"/>
          <p:cNvSpPr/>
          <p:nvPr/>
        </p:nvSpPr>
        <p:spPr bwMode="auto">
          <a:xfrm>
            <a:off x="1626770" y="2184154"/>
            <a:ext cx="279781" cy="279781"/>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A</a:t>
            </a:r>
          </a:p>
        </p:txBody>
      </p:sp>
      <p:grpSp>
        <p:nvGrpSpPr>
          <p:cNvPr id="47" name="A"/>
          <p:cNvGrpSpPr/>
          <p:nvPr/>
        </p:nvGrpSpPr>
        <p:grpSpPr>
          <a:xfrm>
            <a:off x="964564" y="2586949"/>
            <a:ext cx="677122" cy="473573"/>
            <a:chOff x="2513012" y="2060920"/>
            <a:chExt cx="663905" cy="464329"/>
          </a:xfrm>
        </p:grpSpPr>
        <p:sp>
          <p:nvSpPr>
            <p:cNvPr id="43" name="Freeform 128"/>
            <p:cNvSpPr>
              <a:spLocks noEditPoints="1"/>
            </p:cNvSpPr>
            <p:nvPr/>
          </p:nvSpPr>
          <p:spPr bwMode="black">
            <a:xfrm>
              <a:off x="2513012" y="2060920"/>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6">
                <a:lumMod val="50000"/>
              </a:schemeClr>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46" name="Oval 45"/>
            <p:cNvSpPr/>
            <p:nvPr/>
          </p:nvSpPr>
          <p:spPr bwMode="auto">
            <a:xfrm>
              <a:off x="2707804" y="2155924"/>
              <a:ext cx="274320" cy="274320"/>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A</a:t>
              </a:r>
            </a:p>
          </p:txBody>
        </p:sp>
      </p:grpSp>
      <p:grpSp>
        <p:nvGrpSpPr>
          <p:cNvPr id="48" name="A2"/>
          <p:cNvGrpSpPr/>
          <p:nvPr/>
        </p:nvGrpSpPr>
        <p:grpSpPr>
          <a:xfrm>
            <a:off x="4852900" y="3467519"/>
            <a:ext cx="677122" cy="473573"/>
            <a:chOff x="2513012" y="2060920"/>
            <a:chExt cx="663905" cy="464329"/>
          </a:xfrm>
        </p:grpSpPr>
        <p:sp>
          <p:nvSpPr>
            <p:cNvPr id="49" name="Freeform 128"/>
            <p:cNvSpPr>
              <a:spLocks noEditPoints="1"/>
            </p:cNvSpPr>
            <p:nvPr/>
          </p:nvSpPr>
          <p:spPr bwMode="black">
            <a:xfrm>
              <a:off x="2513012" y="2060920"/>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6">
                <a:lumMod val="50000"/>
              </a:schemeClr>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50" name="Oval 49"/>
            <p:cNvSpPr/>
            <p:nvPr/>
          </p:nvSpPr>
          <p:spPr bwMode="auto">
            <a:xfrm>
              <a:off x="2707804" y="2155924"/>
              <a:ext cx="274320" cy="274320"/>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A</a:t>
              </a:r>
            </a:p>
          </p:txBody>
        </p:sp>
      </p:grpSp>
      <p:grpSp>
        <p:nvGrpSpPr>
          <p:cNvPr id="51" name="B"/>
          <p:cNvGrpSpPr/>
          <p:nvPr/>
        </p:nvGrpSpPr>
        <p:grpSpPr>
          <a:xfrm>
            <a:off x="964565" y="2589372"/>
            <a:ext cx="677122" cy="473573"/>
            <a:chOff x="2513012" y="2060920"/>
            <a:chExt cx="663905" cy="464329"/>
          </a:xfrm>
          <a:solidFill>
            <a:schemeClr val="accent6">
              <a:lumMod val="50000"/>
            </a:schemeClr>
          </a:solidFill>
        </p:grpSpPr>
        <p:sp>
          <p:nvSpPr>
            <p:cNvPr id="52" name="Freeform 128"/>
            <p:cNvSpPr>
              <a:spLocks noEditPoints="1"/>
            </p:cNvSpPr>
            <p:nvPr/>
          </p:nvSpPr>
          <p:spPr bwMode="black">
            <a:xfrm>
              <a:off x="2513012" y="2060920"/>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6">
                <a:lumMod val="50000"/>
              </a:schemeClr>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53" name="Oval 52"/>
            <p:cNvSpPr/>
            <p:nvPr/>
          </p:nvSpPr>
          <p:spPr bwMode="auto">
            <a:xfrm>
              <a:off x="2707804" y="2155924"/>
              <a:ext cx="274320" cy="274320"/>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B</a:t>
              </a:r>
            </a:p>
          </p:txBody>
        </p:sp>
      </p:grpSp>
      <p:grpSp>
        <p:nvGrpSpPr>
          <p:cNvPr id="54" name="B2"/>
          <p:cNvGrpSpPr/>
          <p:nvPr/>
        </p:nvGrpSpPr>
        <p:grpSpPr>
          <a:xfrm>
            <a:off x="4852900" y="3488680"/>
            <a:ext cx="677122" cy="473573"/>
            <a:chOff x="2513012" y="2060920"/>
            <a:chExt cx="663905" cy="464329"/>
          </a:xfrm>
        </p:grpSpPr>
        <p:sp>
          <p:nvSpPr>
            <p:cNvPr id="55" name="Freeform 128"/>
            <p:cNvSpPr>
              <a:spLocks noEditPoints="1"/>
            </p:cNvSpPr>
            <p:nvPr/>
          </p:nvSpPr>
          <p:spPr bwMode="black">
            <a:xfrm>
              <a:off x="2513012" y="2060920"/>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6">
                <a:lumMod val="50000"/>
              </a:schemeClr>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56" name="Oval 55"/>
            <p:cNvSpPr/>
            <p:nvPr/>
          </p:nvSpPr>
          <p:spPr bwMode="auto">
            <a:xfrm>
              <a:off x="2707804" y="2155924"/>
              <a:ext cx="274320" cy="274320"/>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B</a:t>
              </a:r>
            </a:p>
          </p:txBody>
        </p:sp>
      </p:grpSp>
      <p:grpSp>
        <p:nvGrpSpPr>
          <p:cNvPr id="57" name="C"/>
          <p:cNvGrpSpPr/>
          <p:nvPr/>
        </p:nvGrpSpPr>
        <p:grpSpPr>
          <a:xfrm>
            <a:off x="918527" y="4196715"/>
            <a:ext cx="677122" cy="473573"/>
            <a:chOff x="2513012" y="2060920"/>
            <a:chExt cx="663905" cy="464329"/>
          </a:xfrm>
        </p:grpSpPr>
        <p:sp>
          <p:nvSpPr>
            <p:cNvPr id="58" name="Freeform 128"/>
            <p:cNvSpPr>
              <a:spLocks noEditPoints="1"/>
            </p:cNvSpPr>
            <p:nvPr/>
          </p:nvSpPr>
          <p:spPr bwMode="black">
            <a:xfrm>
              <a:off x="2513012" y="2060920"/>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4"/>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59" name="Oval 58"/>
            <p:cNvSpPr/>
            <p:nvPr/>
          </p:nvSpPr>
          <p:spPr bwMode="auto">
            <a:xfrm>
              <a:off x="2707804" y="2155924"/>
              <a:ext cx="274320" cy="27432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C</a:t>
              </a:r>
            </a:p>
          </p:txBody>
        </p:sp>
      </p:grpSp>
      <p:grpSp>
        <p:nvGrpSpPr>
          <p:cNvPr id="60" name="C2"/>
          <p:cNvGrpSpPr/>
          <p:nvPr/>
        </p:nvGrpSpPr>
        <p:grpSpPr>
          <a:xfrm>
            <a:off x="4852900" y="3488680"/>
            <a:ext cx="677122" cy="473573"/>
            <a:chOff x="2513012" y="2060920"/>
            <a:chExt cx="663905" cy="464329"/>
          </a:xfrm>
        </p:grpSpPr>
        <p:sp>
          <p:nvSpPr>
            <p:cNvPr id="61" name="Freeform 128"/>
            <p:cNvSpPr>
              <a:spLocks noEditPoints="1"/>
            </p:cNvSpPr>
            <p:nvPr/>
          </p:nvSpPr>
          <p:spPr bwMode="black">
            <a:xfrm>
              <a:off x="2513012" y="2060920"/>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4"/>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62" name="Oval 61"/>
            <p:cNvSpPr/>
            <p:nvPr/>
          </p:nvSpPr>
          <p:spPr bwMode="auto">
            <a:xfrm>
              <a:off x="2707804" y="2155924"/>
              <a:ext cx="274320" cy="27432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C</a:t>
              </a:r>
            </a:p>
          </p:txBody>
        </p:sp>
      </p:grpSp>
      <p:sp>
        <p:nvSpPr>
          <p:cNvPr id="63" name="Oval 62"/>
          <p:cNvSpPr/>
          <p:nvPr/>
        </p:nvSpPr>
        <p:spPr bwMode="auto">
          <a:xfrm>
            <a:off x="11017747" y="3356279"/>
            <a:ext cx="279781" cy="279781"/>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A</a:t>
            </a:r>
          </a:p>
        </p:txBody>
      </p:sp>
      <p:sp>
        <p:nvSpPr>
          <p:cNvPr id="64" name="Oval 63"/>
          <p:cNvSpPr/>
          <p:nvPr/>
        </p:nvSpPr>
        <p:spPr bwMode="auto">
          <a:xfrm>
            <a:off x="11018652" y="5059686"/>
            <a:ext cx="279781" cy="279781"/>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A</a:t>
            </a:r>
          </a:p>
        </p:txBody>
      </p:sp>
      <p:sp>
        <p:nvSpPr>
          <p:cNvPr id="65" name="Oval 64"/>
          <p:cNvSpPr/>
          <p:nvPr/>
        </p:nvSpPr>
        <p:spPr bwMode="auto">
          <a:xfrm>
            <a:off x="11011431" y="5626706"/>
            <a:ext cx="279781" cy="279781"/>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B</a:t>
            </a:r>
          </a:p>
        </p:txBody>
      </p:sp>
      <p:grpSp>
        <p:nvGrpSpPr>
          <p:cNvPr id="69" name="D"/>
          <p:cNvGrpSpPr/>
          <p:nvPr/>
        </p:nvGrpSpPr>
        <p:grpSpPr>
          <a:xfrm>
            <a:off x="918526" y="4196714"/>
            <a:ext cx="677122" cy="473573"/>
            <a:chOff x="2513012" y="2060920"/>
            <a:chExt cx="663905" cy="464329"/>
          </a:xfrm>
        </p:grpSpPr>
        <p:sp>
          <p:nvSpPr>
            <p:cNvPr id="70" name="Freeform 128"/>
            <p:cNvSpPr>
              <a:spLocks noEditPoints="1"/>
            </p:cNvSpPr>
            <p:nvPr/>
          </p:nvSpPr>
          <p:spPr bwMode="black">
            <a:xfrm>
              <a:off x="2513012" y="2060920"/>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6">
                <a:lumMod val="50000"/>
              </a:schemeClr>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71" name="Oval 70"/>
            <p:cNvSpPr/>
            <p:nvPr/>
          </p:nvSpPr>
          <p:spPr bwMode="auto">
            <a:xfrm>
              <a:off x="2707804" y="2155924"/>
              <a:ext cx="274320" cy="274320"/>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D</a:t>
              </a:r>
            </a:p>
          </p:txBody>
        </p:sp>
      </p:grpSp>
      <p:grpSp>
        <p:nvGrpSpPr>
          <p:cNvPr id="72" name="E"/>
          <p:cNvGrpSpPr/>
          <p:nvPr/>
        </p:nvGrpSpPr>
        <p:grpSpPr>
          <a:xfrm>
            <a:off x="918525" y="4196713"/>
            <a:ext cx="677122" cy="473573"/>
            <a:chOff x="2513012" y="2060920"/>
            <a:chExt cx="663905" cy="464329"/>
          </a:xfrm>
          <a:solidFill>
            <a:schemeClr val="accent4"/>
          </a:solidFill>
        </p:grpSpPr>
        <p:sp>
          <p:nvSpPr>
            <p:cNvPr id="73" name="Freeform 128"/>
            <p:cNvSpPr>
              <a:spLocks noEditPoints="1"/>
            </p:cNvSpPr>
            <p:nvPr/>
          </p:nvSpPr>
          <p:spPr bwMode="black">
            <a:xfrm>
              <a:off x="2513012" y="2060920"/>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4"/>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74" name="Oval 73"/>
            <p:cNvSpPr/>
            <p:nvPr/>
          </p:nvSpPr>
          <p:spPr bwMode="auto">
            <a:xfrm>
              <a:off x="2707804" y="2155924"/>
              <a:ext cx="274320" cy="274320"/>
            </a:xfrm>
            <a:prstGeom prst="ellipse">
              <a:avLst/>
            </a:prstGeom>
            <a:solidFill>
              <a:schemeClr val="accent4"/>
            </a:solidFill>
            <a:ln w="19050">
              <a:noFill/>
            </a:ln>
          </p:spPr>
          <p:txBody>
            <a:bodyPr vert="horz" wrap="square" lIns="83943" tIns="41972" rIns="83943" bIns="41972" numCol="1" anchor="ctr" anchorCtr="0" compatLnSpc="1">
              <a:prstTxWarp prst="textNoShape">
                <a:avLst/>
              </a:prstTxWarp>
            </a:bodyPr>
            <a:lstStyle/>
            <a:p>
              <a:pPr algn="ctr" defTabSz="931126" fontAlgn="base">
                <a:lnSpc>
                  <a:spcPct val="90000"/>
                </a:lnSpc>
                <a:spcBef>
                  <a:spcPct val="0"/>
                </a:spcBef>
                <a:spcAft>
                  <a:spcPct val="0"/>
                </a:spcAft>
              </a:pPr>
              <a:r>
                <a:rPr lang="en-US" sz="1836" b="1" dirty="0"/>
                <a:t>E</a:t>
              </a:r>
            </a:p>
          </p:txBody>
        </p:sp>
      </p:grpSp>
      <p:grpSp>
        <p:nvGrpSpPr>
          <p:cNvPr id="75" name="E2"/>
          <p:cNvGrpSpPr/>
          <p:nvPr/>
        </p:nvGrpSpPr>
        <p:grpSpPr>
          <a:xfrm>
            <a:off x="4852897" y="3472763"/>
            <a:ext cx="677122" cy="473573"/>
            <a:chOff x="2513012" y="2060920"/>
            <a:chExt cx="663905" cy="464329"/>
          </a:xfrm>
        </p:grpSpPr>
        <p:sp>
          <p:nvSpPr>
            <p:cNvPr id="76" name="Freeform 128"/>
            <p:cNvSpPr>
              <a:spLocks noEditPoints="1"/>
            </p:cNvSpPr>
            <p:nvPr/>
          </p:nvSpPr>
          <p:spPr bwMode="black">
            <a:xfrm>
              <a:off x="2513012" y="2060920"/>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4"/>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77" name="Oval 76"/>
            <p:cNvSpPr/>
            <p:nvPr/>
          </p:nvSpPr>
          <p:spPr bwMode="auto">
            <a:xfrm>
              <a:off x="2707804" y="2155924"/>
              <a:ext cx="274320" cy="274320"/>
            </a:xfrm>
            <a:prstGeom prst="ellipse">
              <a:avLst/>
            </a:prstGeom>
            <a:solidFill>
              <a:schemeClr val="accent4"/>
            </a:solidFill>
            <a:ln w="19050">
              <a:noFill/>
            </a:ln>
          </p:spPr>
          <p:txBody>
            <a:bodyPr vert="horz" wrap="square" lIns="83943" tIns="41972" rIns="83943" bIns="41972" numCol="1" anchor="ctr" anchorCtr="0" compatLnSpc="1">
              <a:prstTxWarp prst="textNoShape">
                <a:avLst/>
              </a:prstTxWarp>
            </a:bodyPr>
            <a:lstStyle/>
            <a:p>
              <a:pPr algn="ctr" defTabSz="931126" fontAlgn="base">
                <a:lnSpc>
                  <a:spcPct val="90000"/>
                </a:lnSpc>
                <a:spcBef>
                  <a:spcPct val="0"/>
                </a:spcBef>
                <a:spcAft>
                  <a:spcPct val="0"/>
                </a:spcAft>
              </a:pPr>
              <a:r>
                <a:rPr lang="en-US" sz="1836" b="1" dirty="0"/>
                <a:t>E</a:t>
              </a:r>
            </a:p>
          </p:txBody>
        </p:sp>
      </p:grpSp>
      <p:sp>
        <p:nvSpPr>
          <p:cNvPr id="78" name="Oval 77"/>
          <p:cNvSpPr/>
          <p:nvPr/>
        </p:nvSpPr>
        <p:spPr bwMode="auto">
          <a:xfrm>
            <a:off x="11027338" y="1904373"/>
            <a:ext cx="279781" cy="279781"/>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B</a:t>
            </a:r>
          </a:p>
        </p:txBody>
      </p:sp>
      <p:sp>
        <p:nvSpPr>
          <p:cNvPr id="79" name="Oval 78"/>
          <p:cNvSpPr/>
          <p:nvPr/>
        </p:nvSpPr>
        <p:spPr bwMode="auto">
          <a:xfrm>
            <a:off x="11033581" y="3916931"/>
            <a:ext cx="279781" cy="27978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1126" fontAlgn="base">
              <a:lnSpc>
                <a:spcPct val="90000"/>
              </a:lnSpc>
              <a:spcBef>
                <a:spcPct val="0"/>
              </a:spcBef>
              <a:spcAft>
                <a:spcPct val="0"/>
              </a:spcAft>
            </a:pPr>
            <a:r>
              <a:rPr lang="en-US" sz="1836" b="1" dirty="0">
                <a:solidFill>
                  <a:schemeClr val="tx1"/>
                </a:solidFill>
              </a:rPr>
              <a:t>C</a:t>
            </a:r>
          </a:p>
        </p:txBody>
      </p:sp>
      <p:sp>
        <p:nvSpPr>
          <p:cNvPr id="85" name="Rectangle 84"/>
          <p:cNvSpPr/>
          <p:nvPr/>
        </p:nvSpPr>
        <p:spPr bwMode="auto">
          <a:xfrm>
            <a:off x="6602583" y="2111466"/>
            <a:ext cx="3049189" cy="1524594"/>
          </a:xfrm>
          <a:prstGeom prst="rect">
            <a:avLst/>
          </a:prstGeom>
          <a:noFill/>
          <a:ln w="73025">
            <a:solidFill>
              <a:schemeClr val="accent6"/>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0" rIns="93260" bIns="93260" numCol="1" rtlCol="0" anchor="b" anchorCtr="0" compatLnSpc="1">
            <a:prstTxWarp prst="textNoShape">
              <a:avLst/>
            </a:prstTxWarp>
          </a:bodyPr>
          <a:lstStyle/>
          <a:p>
            <a:pPr defTabSz="931126" fontAlgn="base">
              <a:lnSpc>
                <a:spcPct val="90000"/>
              </a:lnSpc>
              <a:spcBef>
                <a:spcPct val="0"/>
              </a:spcBef>
              <a:spcAft>
                <a:spcPct val="0"/>
              </a:spcAft>
            </a:pPr>
            <a:endParaRPr lang="en-US" sz="2856" dirty="0">
              <a:solidFill>
                <a:schemeClr val="tx1"/>
              </a:solidFill>
            </a:endParaRPr>
          </a:p>
        </p:txBody>
      </p:sp>
      <p:sp>
        <p:nvSpPr>
          <p:cNvPr id="86" name="Rectangle 85"/>
          <p:cNvSpPr/>
          <p:nvPr/>
        </p:nvSpPr>
        <p:spPr bwMode="auto">
          <a:xfrm>
            <a:off x="6602583" y="3814873"/>
            <a:ext cx="3049189" cy="1553828"/>
          </a:xfrm>
          <a:prstGeom prst="rect">
            <a:avLst/>
          </a:prstGeom>
          <a:noFill/>
          <a:ln w="73025">
            <a:solidFill>
              <a:schemeClr val="accent6"/>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60" tIns="93260" rIns="93260" bIns="93260" numCol="1" rtlCol="0" anchor="b" anchorCtr="0" compatLnSpc="1">
            <a:prstTxWarp prst="textNoShape">
              <a:avLst/>
            </a:prstTxWarp>
          </a:bodyPr>
          <a:lstStyle/>
          <a:p>
            <a:pPr defTabSz="931126" fontAlgn="base">
              <a:lnSpc>
                <a:spcPct val="90000"/>
              </a:lnSpc>
              <a:spcBef>
                <a:spcPct val="0"/>
              </a:spcBef>
              <a:spcAft>
                <a:spcPct val="0"/>
              </a:spcAft>
            </a:pPr>
            <a:endParaRPr lang="en-US" sz="2856" dirty="0">
              <a:solidFill>
                <a:schemeClr val="tx1"/>
              </a:solidFill>
            </a:endParaRPr>
          </a:p>
        </p:txBody>
      </p:sp>
      <p:grpSp>
        <p:nvGrpSpPr>
          <p:cNvPr id="2" name="Group 1"/>
          <p:cNvGrpSpPr/>
          <p:nvPr/>
        </p:nvGrpSpPr>
        <p:grpSpPr>
          <a:xfrm>
            <a:off x="6748755" y="2563432"/>
            <a:ext cx="677122" cy="473573"/>
            <a:chOff x="2751710" y="5843074"/>
            <a:chExt cx="663905" cy="464329"/>
          </a:xfrm>
        </p:grpSpPr>
        <p:sp>
          <p:nvSpPr>
            <p:cNvPr id="84" name="Freeform 128"/>
            <p:cNvSpPr>
              <a:spLocks noEditPoints="1"/>
            </p:cNvSpPr>
            <p:nvPr/>
          </p:nvSpPr>
          <p:spPr bwMode="black">
            <a:xfrm>
              <a:off x="2751710" y="5843074"/>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4"/>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91" name="Oval 90"/>
            <p:cNvSpPr/>
            <p:nvPr/>
          </p:nvSpPr>
          <p:spPr bwMode="auto">
            <a:xfrm>
              <a:off x="2946502" y="5938078"/>
              <a:ext cx="274320" cy="274320"/>
            </a:xfrm>
            <a:prstGeom prst="ellipse">
              <a:avLst/>
            </a:prstGeom>
            <a:solidFill>
              <a:schemeClr val="accent4"/>
            </a:solidFill>
            <a:ln w="19050">
              <a:noFill/>
            </a:ln>
          </p:spPr>
          <p:txBody>
            <a:bodyPr vert="horz" wrap="square" lIns="83943" tIns="41972" rIns="83943" bIns="41972" numCol="1" anchor="ctr" anchorCtr="0" compatLnSpc="1">
              <a:prstTxWarp prst="textNoShape">
                <a:avLst/>
              </a:prstTxWarp>
            </a:bodyPr>
            <a:lstStyle/>
            <a:p>
              <a:pPr algn="ctr" defTabSz="931126" fontAlgn="base">
                <a:lnSpc>
                  <a:spcPct val="90000"/>
                </a:lnSpc>
                <a:spcBef>
                  <a:spcPct val="0"/>
                </a:spcBef>
                <a:spcAft>
                  <a:spcPct val="0"/>
                </a:spcAft>
              </a:pPr>
              <a:r>
                <a:rPr lang="en-US" sz="1836" b="1" dirty="0"/>
                <a:t>E</a:t>
              </a:r>
            </a:p>
          </p:txBody>
        </p:sp>
      </p:grpSp>
      <p:grpSp>
        <p:nvGrpSpPr>
          <p:cNvPr id="92" name="Group 91"/>
          <p:cNvGrpSpPr/>
          <p:nvPr/>
        </p:nvGrpSpPr>
        <p:grpSpPr>
          <a:xfrm>
            <a:off x="6751563" y="4279197"/>
            <a:ext cx="677122" cy="473573"/>
            <a:chOff x="2751710" y="5843074"/>
            <a:chExt cx="663905" cy="464329"/>
          </a:xfrm>
        </p:grpSpPr>
        <p:sp>
          <p:nvSpPr>
            <p:cNvPr id="93" name="Freeform 128"/>
            <p:cNvSpPr>
              <a:spLocks noEditPoints="1"/>
            </p:cNvSpPr>
            <p:nvPr/>
          </p:nvSpPr>
          <p:spPr bwMode="black">
            <a:xfrm>
              <a:off x="2751710" y="5843074"/>
              <a:ext cx="663905" cy="464329"/>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4"/>
            </a:solidFill>
            <a:ln>
              <a:noFill/>
            </a:ln>
            <a:extLst/>
          </p:spPr>
          <p:txBody>
            <a:bodyPr vert="horz" wrap="square" lIns="83943" tIns="41972" rIns="83943" bIns="41972" numCol="1" anchor="t" anchorCtr="0" compatLnSpc="1">
              <a:prstTxWarp prst="textNoShape">
                <a:avLst/>
              </a:prstTxWarp>
            </a:bodyPr>
            <a:lstStyle/>
            <a:p>
              <a:endParaRPr lang="en-US" sz="1632"/>
            </a:p>
          </p:txBody>
        </p:sp>
        <p:sp>
          <p:nvSpPr>
            <p:cNvPr id="94" name="Oval 93"/>
            <p:cNvSpPr/>
            <p:nvPr/>
          </p:nvSpPr>
          <p:spPr bwMode="auto">
            <a:xfrm>
              <a:off x="2946502" y="5938078"/>
              <a:ext cx="274320" cy="274320"/>
            </a:xfrm>
            <a:prstGeom prst="ellipse">
              <a:avLst/>
            </a:prstGeom>
            <a:solidFill>
              <a:schemeClr val="accent4"/>
            </a:solidFill>
            <a:ln w="19050">
              <a:noFill/>
            </a:ln>
          </p:spPr>
          <p:txBody>
            <a:bodyPr vert="horz" wrap="square" lIns="83943" tIns="41972" rIns="83943" bIns="41972" numCol="1" anchor="ctr" anchorCtr="0" compatLnSpc="1">
              <a:prstTxWarp prst="textNoShape">
                <a:avLst/>
              </a:prstTxWarp>
            </a:bodyPr>
            <a:lstStyle/>
            <a:p>
              <a:pPr algn="ctr" defTabSz="931126" fontAlgn="base">
                <a:lnSpc>
                  <a:spcPct val="90000"/>
                </a:lnSpc>
                <a:spcBef>
                  <a:spcPct val="0"/>
                </a:spcBef>
                <a:spcAft>
                  <a:spcPct val="0"/>
                </a:spcAft>
              </a:pPr>
              <a:r>
                <a:rPr lang="en-US" sz="1836" b="1" dirty="0"/>
                <a:t>E</a:t>
              </a:r>
            </a:p>
          </p:txBody>
        </p:sp>
      </p:grpSp>
      <p:grpSp>
        <p:nvGrpSpPr>
          <p:cNvPr id="80" name="Group 79"/>
          <p:cNvGrpSpPr/>
          <p:nvPr/>
        </p:nvGrpSpPr>
        <p:grpSpPr>
          <a:xfrm>
            <a:off x="5513664" y="2254699"/>
            <a:ext cx="932340" cy="1193171"/>
            <a:chOff x="5399573" y="2209800"/>
            <a:chExt cx="914142" cy="1169882"/>
          </a:xfrm>
        </p:grpSpPr>
        <p:sp>
          <p:nvSpPr>
            <p:cNvPr id="81" name="Freeform 104"/>
            <p:cNvSpPr>
              <a:spLocks noEditPoints="1"/>
            </p:cNvSpPr>
            <p:nvPr/>
          </p:nvSpPr>
          <p:spPr bwMode="black">
            <a:xfrm>
              <a:off x="5846083" y="2912050"/>
              <a:ext cx="467632" cy="46763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accent4"/>
            </a:solidFill>
            <a:ln w="19050">
              <a:solidFill>
                <a:schemeClr val="bg1"/>
              </a:solidFill>
            </a:ln>
            <a:extLst/>
          </p:spPr>
          <p:txBody>
            <a:bodyPr vert="horz" wrap="square" lIns="83943" tIns="41972" rIns="83943" bIns="41972" numCol="1" anchor="t" anchorCtr="0" compatLnSpc="1">
              <a:prstTxWarp prst="textNoShape">
                <a:avLst/>
              </a:prstTxWarp>
            </a:bodyPr>
            <a:lstStyle/>
            <a:p>
              <a:endParaRPr lang="en-US" sz="1632"/>
            </a:p>
          </p:txBody>
        </p:sp>
        <p:sp>
          <p:nvSpPr>
            <p:cNvPr id="82" name="TextBox 81"/>
            <p:cNvSpPr txBox="1"/>
            <p:nvPr/>
          </p:nvSpPr>
          <p:spPr>
            <a:xfrm>
              <a:off x="5399573" y="2209800"/>
              <a:ext cx="820505" cy="410252"/>
            </a:xfrm>
            <a:prstGeom prst="rect">
              <a:avLst/>
            </a:prstGeom>
            <a:noFill/>
          </p:spPr>
          <p:txBody>
            <a:bodyPr wrap="none" lIns="0" tIns="0" rIns="0" bIns="0" rtlCol="0">
              <a:noAutofit/>
            </a:bodyPr>
            <a:lstStyle/>
            <a:p>
              <a:pPr algn="ctr" defTabSz="932302">
                <a:lnSpc>
                  <a:spcPct val="90000"/>
                </a:lnSpc>
              </a:pPr>
              <a:r>
                <a:rPr lang="en-US" sz="1632" dirty="0"/>
                <a:t>Subscription</a:t>
              </a:r>
            </a:p>
            <a:p>
              <a:pPr algn="ctr" defTabSz="932302">
                <a:lnSpc>
                  <a:spcPct val="90000"/>
                </a:lnSpc>
              </a:pPr>
              <a:r>
                <a:rPr lang="en-US" sz="1632" dirty="0"/>
                <a:t>Rule</a:t>
              </a:r>
            </a:p>
            <a:p>
              <a:pPr algn="ctr" defTabSz="932302">
                <a:lnSpc>
                  <a:spcPct val="90000"/>
                </a:lnSpc>
              </a:pPr>
              <a:r>
                <a:rPr lang="en-US" sz="1632" dirty="0"/>
                <a:t>Color=</a:t>
              </a:r>
              <a:r>
                <a:rPr lang="en-US" sz="1632" b="1" dirty="0">
                  <a:ln>
                    <a:solidFill>
                      <a:schemeClr val="accent4">
                        <a:lumMod val="50000"/>
                      </a:schemeClr>
                    </a:solidFill>
                    <a:miter lim="800000"/>
                  </a:ln>
                </a:rPr>
                <a:t>GREEN</a:t>
              </a:r>
            </a:p>
          </p:txBody>
        </p:sp>
      </p:grpSp>
    </p:spTree>
    <p:extLst>
      <p:ext uri="{BB962C8B-B14F-4D97-AF65-F5344CB8AC3E}">
        <p14:creationId xmlns:p14="http://schemas.microsoft.com/office/powerpoint/2010/main" val="3344938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42" presetClass="path" presetSubtype="0" accel="50000" decel="50000" fill="hold" grpId="1" nodeType="afterEffect">
                                  <p:stCondLst>
                                    <p:cond delay="0"/>
                                  </p:stCondLst>
                                  <p:childTnLst>
                                    <p:animMotion origin="layout" path="M 7.49186E-7 4.59172E-6 L -0.0357 0.06777 " pathEditMode="relative" rAng="0" ptsTypes="AA">
                                      <p:cBhvr>
                                        <p:cTn id="14" dur="1000" fill="hold"/>
                                        <p:tgtEl>
                                          <p:spTgt spid="45"/>
                                        </p:tgtEl>
                                        <p:attrNameLst>
                                          <p:attrName>ppt_x</p:attrName>
                                          <p:attrName>ppt_y</p:attrName>
                                        </p:attrNameLst>
                                      </p:cBhvr>
                                      <p:rCtr x="-1785" y="3377"/>
                                    </p:animMotion>
                                  </p:childTnLst>
                                </p:cTn>
                              </p:par>
                            </p:childTnLst>
                          </p:cTn>
                        </p:par>
                        <p:par>
                          <p:cTn id="15" fill="hold">
                            <p:stCondLst>
                              <p:cond delay="2000"/>
                            </p:stCondLst>
                            <p:childTnLst>
                              <p:par>
                                <p:cTn id="16" presetID="10" presetClass="exit" presetSubtype="0" fill="hold" nodeType="afterEffect">
                                  <p:stCondLst>
                                    <p:cond delay="0"/>
                                  </p:stCondLst>
                                  <p:childTnLst>
                                    <p:animEffect transition="out" filter="fade">
                                      <p:cBhvr>
                                        <p:cTn id="17" dur="500"/>
                                        <p:tgtEl>
                                          <p:spTgt spid="44"/>
                                        </p:tgtEl>
                                      </p:cBhvr>
                                    </p:animEffect>
                                    <p:set>
                                      <p:cBhvr>
                                        <p:cTn id="18" dur="1" fill="hold">
                                          <p:stCondLst>
                                            <p:cond delay="499"/>
                                          </p:stCondLst>
                                        </p:cTn>
                                        <p:tgtEl>
                                          <p:spTgt spid="44"/>
                                        </p:tgtEl>
                                        <p:attrNameLst>
                                          <p:attrName>style.visibility</p:attrName>
                                        </p:attrNameLst>
                                      </p:cBhvr>
                                      <p:to>
                                        <p:strVal val="hidden"/>
                                      </p:to>
                                    </p:set>
                                  </p:childTnLst>
                                </p:cTn>
                              </p:par>
                              <p:par>
                                <p:cTn id="19" presetID="10" presetClass="exit" presetSubtype="0" fill="hold" grpId="2" nodeType="with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par>
                          <p:cTn id="25" fill="hold">
                            <p:stCondLst>
                              <p:cond delay="2500"/>
                            </p:stCondLst>
                            <p:childTnLst>
                              <p:par>
                                <p:cTn id="26" presetID="42" presetClass="path" presetSubtype="0" fill="hold" nodeType="afterEffect">
                                  <p:stCondLst>
                                    <p:cond delay="0"/>
                                  </p:stCondLst>
                                  <p:childTnLst>
                                    <p:animMotion origin="layout" path="M 0.00157 -0.0037 L 0.16573 0.12584 " pathEditMode="relative" rAng="0" ptsTypes="AA">
                                      <p:cBhvr>
                                        <p:cTn id="27" dur="1000" fill="hold"/>
                                        <p:tgtEl>
                                          <p:spTgt spid="47"/>
                                        </p:tgtEl>
                                        <p:attrNameLst>
                                          <p:attrName>ppt_x</p:attrName>
                                          <p:attrName>ppt_y</p:attrName>
                                        </p:attrNameLst>
                                      </p:cBhvr>
                                      <p:rCtr x="8208" y="6477"/>
                                    </p:animMotion>
                                  </p:childTnLst>
                                </p:cTn>
                              </p:par>
                            </p:childTnLst>
                          </p:cTn>
                        </p:par>
                        <p:par>
                          <p:cTn id="28" fill="hold">
                            <p:stCondLst>
                              <p:cond delay="3500"/>
                            </p:stCondLst>
                            <p:childTnLst>
                              <p:par>
                                <p:cTn id="29" presetID="42" presetClass="path" presetSubtype="0" fill="hold" nodeType="afterEffect">
                                  <p:stCondLst>
                                    <p:cond delay="0"/>
                                  </p:stCondLst>
                                  <p:childTnLst>
                                    <p:animMotion origin="layout" path="M 0.16573 0.12584 L 0.31426 0.12584 " pathEditMode="relative" rAng="0" ptsTypes="AA">
                                      <p:cBhvr>
                                        <p:cTn id="30" dur="1000" fill="hold"/>
                                        <p:tgtEl>
                                          <p:spTgt spid="47"/>
                                        </p:tgtEl>
                                        <p:attrNameLst>
                                          <p:attrName>ppt_x</p:attrName>
                                          <p:attrName>ppt_y</p:attrName>
                                        </p:attrNameLst>
                                      </p:cBhvr>
                                      <p:rCtr x="7427" y="0"/>
                                    </p:animMotion>
                                  </p:childTnLst>
                                </p:cTn>
                              </p:par>
                            </p:childTnLst>
                          </p:cTn>
                        </p:par>
                        <p:par>
                          <p:cTn id="31" fill="hold">
                            <p:stCondLst>
                              <p:cond delay="4500"/>
                            </p:stCondLst>
                            <p:childTnLst>
                              <p:par>
                                <p:cTn id="32" presetID="1" presetClass="entr" presetSubtype="0" fill="hold" nodeType="afterEffect">
                                  <p:stCondLst>
                                    <p:cond delay="0"/>
                                  </p:stCondLst>
                                  <p:childTnLst>
                                    <p:set>
                                      <p:cBhvr>
                                        <p:cTn id="33" dur="1" fill="hold">
                                          <p:stCondLst>
                                            <p:cond delay="0"/>
                                          </p:stCondLst>
                                        </p:cTn>
                                        <p:tgtEl>
                                          <p:spTgt spid="48"/>
                                        </p:tgtEl>
                                        <p:attrNameLst>
                                          <p:attrName>style.visibility</p:attrName>
                                        </p:attrNameLst>
                                      </p:cBhvr>
                                      <p:to>
                                        <p:strVal val="visible"/>
                                      </p:to>
                                    </p:set>
                                  </p:childTnLst>
                                </p:cTn>
                              </p:par>
                            </p:childTnLst>
                          </p:cTn>
                        </p:par>
                        <p:par>
                          <p:cTn id="34" fill="hold">
                            <p:stCondLst>
                              <p:cond delay="4500"/>
                            </p:stCondLst>
                            <p:childTnLst>
                              <p:par>
                                <p:cTn id="35" presetID="42" presetClass="path" presetSubtype="0" decel="50000" fill="hold" nodeType="afterEffect">
                                  <p:stCondLst>
                                    <p:cond delay="0"/>
                                  </p:stCondLst>
                                  <p:childTnLst>
                                    <p:animMotion origin="layout" path="M 0.31426 0.12584 L 0.46566 -0.0037 " pathEditMode="relative" rAng="0" ptsTypes="AA">
                                      <p:cBhvr>
                                        <p:cTn id="36" dur="1000" fill="hold"/>
                                        <p:tgtEl>
                                          <p:spTgt spid="47"/>
                                        </p:tgtEl>
                                        <p:attrNameLst>
                                          <p:attrName>ppt_x</p:attrName>
                                          <p:attrName>ppt_y</p:attrName>
                                        </p:attrNameLst>
                                      </p:cBhvr>
                                      <p:rCtr x="7570" y="-6477"/>
                                    </p:animMotion>
                                  </p:childTnLst>
                                </p:cTn>
                              </p:par>
                              <p:par>
                                <p:cTn id="37" presetID="42" presetClass="path" presetSubtype="0" decel="50000" fill="hold" nodeType="withEffect">
                                  <p:stCondLst>
                                    <p:cond delay="0"/>
                                  </p:stCondLst>
                                  <p:childTnLst>
                                    <p:animMotion origin="layout" path="M 0.0013 -2.08651E-6 L 0.1527 0.11474 " pathEditMode="relative" rAng="0" ptsTypes="AA">
                                      <p:cBhvr>
                                        <p:cTn id="38" dur="1000" fill="hold"/>
                                        <p:tgtEl>
                                          <p:spTgt spid="48"/>
                                        </p:tgtEl>
                                        <p:attrNameLst>
                                          <p:attrName>ppt_x</p:attrName>
                                          <p:attrName>ppt_y</p:attrName>
                                        </p:attrNameLst>
                                      </p:cBhvr>
                                      <p:rCtr x="7570" y="5737"/>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
                            </p:stCondLst>
                            <p:childTnLst>
                              <p:par>
                                <p:cTn id="45" presetID="42" presetClass="path" presetSubtype="0" fill="hold" nodeType="afterEffect">
                                  <p:stCondLst>
                                    <p:cond delay="0"/>
                                  </p:stCondLst>
                                  <p:childTnLst>
                                    <p:animMotion origin="layout" path="M 0.00157 -0.0037 L 0.16573 0.12584 " pathEditMode="relative" rAng="0" ptsTypes="AA">
                                      <p:cBhvr>
                                        <p:cTn id="46" dur="1000" fill="hold"/>
                                        <p:tgtEl>
                                          <p:spTgt spid="51"/>
                                        </p:tgtEl>
                                        <p:attrNameLst>
                                          <p:attrName>ppt_x</p:attrName>
                                          <p:attrName>ppt_y</p:attrName>
                                        </p:attrNameLst>
                                      </p:cBhvr>
                                      <p:rCtr x="8208" y="6477"/>
                                    </p:animMotion>
                                  </p:childTnLst>
                                </p:cTn>
                              </p:par>
                            </p:childTnLst>
                          </p:cTn>
                        </p:par>
                        <p:par>
                          <p:cTn id="47" fill="hold">
                            <p:stCondLst>
                              <p:cond delay="1500"/>
                            </p:stCondLst>
                            <p:childTnLst>
                              <p:par>
                                <p:cTn id="48" presetID="42" presetClass="path" presetSubtype="0" fill="hold" nodeType="afterEffect">
                                  <p:stCondLst>
                                    <p:cond delay="0"/>
                                  </p:stCondLst>
                                  <p:childTnLst>
                                    <p:animMotion origin="layout" path="M 0.16573 0.12584 L 0.31426 0.12584 " pathEditMode="relative" rAng="0" ptsTypes="AA">
                                      <p:cBhvr>
                                        <p:cTn id="49" dur="1000" fill="hold"/>
                                        <p:tgtEl>
                                          <p:spTgt spid="51"/>
                                        </p:tgtEl>
                                        <p:attrNameLst>
                                          <p:attrName>ppt_x</p:attrName>
                                          <p:attrName>ppt_y</p:attrName>
                                        </p:attrNameLst>
                                      </p:cBhvr>
                                      <p:rCtr x="7427" y="0"/>
                                    </p:animMotion>
                                  </p:childTnLst>
                                </p:cTn>
                              </p:par>
                            </p:childTnLst>
                          </p:cTn>
                        </p:par>
                        <p:par>
                          <p:cTn id="50" fill="hold">
                            <p:stCondLst>
                              <p:cond delay="2500"/>
                            </p:stCondLst>
                            <p:childTnLst>
                              <p:par>
                                <p:cTn id="51" presetID="1" presetClass="entr" presetSubtype="0" fill="hold"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42" presetClass="path" presetSubtype="0" decel="50000" fill="hold" nodeType="withEffect">
                                  <p:stCondLst>
                                    <p:cond delay="0"/>
                                  </p:stCondLst>
                                  <p:childTnLst>
                                    <p:animMotion origin="layout" path="M 0.0013 -2.08651E-6 L 0.1527 0.11474 " pathEditMode="relative" rAng="0" ptsTypes="AA">
                                      <p:cBhvr>
                                        <p:cTn id="54" dur="1000" fill="hold"/>
                                        <p:tgtEl>
                                          <p:spTgt spid="54"/>
                                        </p:tgtEl>
                                        <p:attrNameLst>
                                          <p:attrName>ppt_x</p:attrName>
                                          <p:attrName>ppt_y</p:attrName>
                                        </p:attrNameLst>
                                      </p:cBhvr>
                                      <p:rCtr x="7570" y="5737"/>
                                    </p:animMotion>
                                  </p:childTnLst>
                                </p:cTn>
                              </p:par>
                              <p:par>
                                <p:cTn id="55" presetID="42" presetClass="path" presetSubtype="0" decel="50000" fill="hold" nodeType="withEffect">
                                  <p:stCondLst>
                                    <p:cond delay="0"/>
                                  </p:stCondLst>
                                  <p:childTnLst>
                                    <p:animMotion origin="layout" path="M 0.31426 0.12584 L 0.46566 -0.0037 " pathEditMode="relative" rAng="0" ptsTypes="AA">
                                      <p:cBhvr>
                                        <p:cTn id="56" dur="1000" fill="hold"/>
                                        <p:tgtEl>
                                          <p:spTgt spid="51"/>
                                        </p:tgtEl>
                                        <p:attrNameLst>
                                          <p:attrName>ppt_x</p:attrName>
                                          <p:attrName>ppt_y</p:attrName>
                                        </p:attrNameLst>
                                      </p:cBhvr>
                                      <p:rCtr x="7570" y="-6477"/>
                                    </p:animMotion>
                                  </p:childTnLst>
                                </p:cTn>
                              </p:par>
                              <p:par>
                                <p:cTn id="57" presetID="42" presetClass="path" presetSubtype="0" accel="50000" decel="50000" fill="hold" nodeType="withEffect">
                                  <p:stCondLst>
                                    <p:cond delay="0"/>
                                  </p:stCondLst>
                                  <p:childTnLst>
                                    <p:animMotion origin="layout" path="M 0.46562 -0.0037 L 0.53919 -0.0037 " pathEditMode="relative" rAng="0" ptsTypes="AA">
                                      <p:cBhvr>
                                        <p:cTn id="58" dur="1000" fill="hold"/>
                                        <p:tgtEl>
                                          <p:spTgt spid="47"/>
                                        </p:tgtEl>
                                        <p:attrNameLst>
                                          <p:attrName>ppt_x</p:attrName>
                                          <p:attrName>ppt_y</p:attrName>
                                        </p:attrNameLst>
                                      </p:cBhvr>
                                      <p:rCtr x="3672" y="0"/>
                                    </p:animMotion>
                                  </p:childTnLst>
                                </p:cTn>
                              </p:par>
                              <p:par>
                                <p:cTn id="59" presetID="42" presetClass="path" presetSubtype="0" accel="50000" decel="50000" fill="hold" nodeType="withEffect">
                                  <p:stCondLst>
                                    <p:cond delay="0"/>
                                  </p:stCondLst>
                                  <p:childTnLst>
                                    <p:animMotion origin="layout" path="M 0.15273 0.11468 L 0.22643 0.11769 " pathEditMode="relative" rAng="0" ptsTypes="AA">
                                      <p:cBhvr>
                                        <p:cTn id="60" dur="1000" fill="hold"/>
                                        <p:tgtEl>
                                          <p:spTgt spid="48"/>
                                        </p:tgtEl>
                                        <p:attrNameLst>
                                          <p:attrName>ppt_x</p:attrName>
                                          <p:attrName>ppt_y</p:attrName>
                                        </p:attrNameLst>
                                      </p:cBhvr>
                                      <p:rCtr x="3685" y="139"/>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childTnLst>
                          </p:cTn>
                        </p:par>
                        <p:par>
                          <p:cTn id="66" fill="hold">
                            <p:stCondLst>
                              <p:cond delay="500"/>
                            </p:stCondLst>
                            <p:childTnLst>
                              <p:par>
                                <p:cTn id="67" presetID="42" presetClass="path" presetSubtype="0" fill="hold" nodeType="afterEffect">
                                  <p:stCondLst>
                                    <p:cond delay="0"/>
                                  </p:stCondLst>
                                  <p:childTnLst>
                                    <p:animMotion origin="layout" path="M -3.95833E-6 -2.31214E-7 L 0.16784 -0.1015 " pathEditMode="relative" rAng="0" ptsTypes="AA">
                                      <p:cBhvr>
                                        <p:cTn id="68" dur="1000" fill="hold"/>
                                        <p:tgtEl>
                                          <p:spTgt spid="57"/>
                                        </p:tgtEl>
                                        <p:attrNameLst>
                                          <p:attrName>ppt_x</p:attrName>
                                          <p:attrName>ppt_y</p:attrName>
                                        </p:attrNameLst>
                                      </p:cBhvr>
                                      <p:rCtr x="8385" y="-5087"/>
                                    </p:animMotion>
                                  </p:childTnLst>
                                </p:cTn>
                              </p:par>
                            </p:childTnLst>
                          </p:cTn>
                        </p:par>
                        <p:par>
                          <p:cTn id="69" fill="hold">
                            <p:stCondLst>
                              <p:cond delay="1500"/>
                            </p:stCondLst>
                            <p:childTnLst>
                              <p:par>
                                <p:cTn id="70" presetID="42" presetClass="path" presetSubtype="0" fill="hold" nodeType="afterEffect">
                                  <p:stCondLst>
                                    <p:cond delay="0"/>
                                  </p:stCondLst>
                                  <p:childTnLst>
                                    <p:animMotion origin="layout" path="M 0.1694 -0.1052 L 0.31797 -0.1052 " pathEditMode="relative" rAng="0" ptsTypes="AA">
                                      <p:cBhvr>
                                        <p:cTn id="71" dur="1000" fill="hold"/>
                                        <p:tgtEl>
                                          <p:spTgt spid="57"/>
                                        </p:tgtEl>
                                        <p:attrNameLst>
                                          <p:attrName>ppt_x</p:attrName>
                                          <p:attrName>ppt_y</p:attrName>
                                        </p:attrNameLst>
                                      </p:cBhvr>
                                      <p:rCtr x="7422" y="0"/>
                                    </p:animMotion>
                                  </p:childTnLst>
                                </p:cTn>
                              </p:par>
                            </p:childTnLst>
                          </p:cTn>
                        </p:par>
                        <p:par>
                          <p:cTn id="72" fill="hold">
                            <p:stCondLst>
                              <p:cond delay="2500"/>
                            </p:stCondLst>
                            <p:childTnLst>
                              <p:par>
                                <p:cTn id="73" presetID="1"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42" presetClass="path" presetSubtype="0" decel="50000" fill="hold" nodeType="withEffect">
                                  <p:stCondLst>
                                    <p:cond delay="0"/>
                                  </p:stCondLst>
                                  <p:childTnLst>
                                    <p:animMotion origin="layout" path="M 0.31797 -0.10405 L 0.46927 -0.23214 " pathEditMode="relative" rAng="0" ptsTypes="AA">
                                      <p:cBhvr>
                                        <p:cTn id="76" dur="1000" fill="hold"/>
                                        <p:tgtEl>
                                          <p:spTgt spid="57"/>
                                        </p:tgtEl>
                                        <p:attrNameLst>
                                          <p:attrName>ppt_x</p:attrName>
                                          <p:attrName>ppt_y</p:attrName>
                                        </p:attrNameLst>
                                      </p:cBhvr>
                                      <p:rCtr x="7565" y="-6405"/>
                                    </p:animMotion>
                                  </p:childTnLst>
                                </p:cTn>
                              </p:par>
                              <p:par>
                                <p:cTn id="77" presetID="42" presetClass="path" presetSubtype="0" decel="50000" fill="hold" nodeType="withEffect">
                                  <p:stCondLst>
                                    <p:cond delay="0"/>
                                  </p:stCondLst>
                                  <p:childTnLst>
                                    <p:animMotion origin="layout" path="M 0.0013 -2.08651E-6 L 0.1527 0.11474 " pathEditMode="relative" rAng="0" ptsTypes="AA">
                                      <p:cBhvr>
                                        <p:cTn id="78" dur="1000" fill="hold"/>
                                        <p:tgtEl>
                                          <p:spTgt spid="60"/>
                                        </p:tgtEl>
                                        <p:attrNameLst>
                                          <p:attrName>ppt_x</p:attrName>
                                          <p:attrName>ppt_y</p:attrName>
                                        </p:attrNameLst>
                                      </p:cBhvr>
                                      <p:rCtr x="7570" y="5737"/>
                                    </p:animMotion>
                                  </p:childTnLst>
                                </p:cTn>
                              </p:par>
                              <p:par>
                                <p:cTn id="79" presetID="42" presetClass="path" presetSubtype="0" accel="50000" decel="50000" fill="hold" nodeType="withEffect">
                                  <p:stCondLst>
                                    <p:cond delay="0"/>
                                  </p:stCondLst>
                                  <p:childTnLst>
                                    <p:animMotion origin="layout" path="M 0.53919 -0.0037 L 0.62031 -0.0037 " pathEditMode="relative" rAng="0" ptsTypes="AA">
                                      <p:cBhvr>
                                        <p:cTn id="80" dur="1000" fill="hold"/>
                                        <p:tgtEl>
                                          <p:spTgt spid="47"/>
                                        </p:tgtEl>
                                        <p:attrNameLst>
                                          <p:attrName>ppt_x</p:attrName>
                                          <p:attrName>ppt_y</p:attrName>
                                        </p:attrNameLst>
                                      </p:cBhvr>
                                      <p:rCtr x="4049" y="0"/>
                                    </p:animMotion>
                                  </p:childTnLst>
                                </p:cTn>
                              </p:par>
                              <p:par>
                                <p:cTn id="81" presetID="42" presetClass="path" presetSubtype="0" accel="50000" decel="50000" fill="hold" nodeType="withEffect">
                                  <p:stCondLst>
                                    <p:cond delay="0"/>
                                  </p:stCondLst>
                                  <p:childTnLst>
                                    <p:animMotion origin="layout" path="M 0.22643 0.11769 L 0.30755 0.11769 " pathEditMode="relative" rAng="0" ptsTypes="AA">
                                      <p:cBhvr>
                                        <p:cTn id="82" dur="1000" fill="hold"/>
                                        <p:tgtEl>
                                          <p:spTgt spid="48"/>
                                        </p:tgtEl>
                                        <p:attrNameLst>
                                          <p:attrName>ppt_x</p:attrName>
                                          <p:attrName>ppt_y</p:attrName>
                                        </p:attrNameLst>
                                      </p:cBhvr>
                                      <p:rCtr x="4049" y="0"/>
                                    </p:animMotion>
                                  </p:childTnLst>
                                </p:cTn>
                              </p:par>
                              <p:par>
                                <p:cTn id="83" presetID="42" presetClass="path" presetSubtype="0" accel="50000" decel="50000" fill="hold" nodeType="withEffect">
                                  <p:stCondLst>
                                    <p:cond delay="0"/>
                                  </p:stCondLst>
                                  <p:childTnLst>
                                    <p:animMotion origin="layout" path="M 0.46562 -0.00393 L 0.53919 -0.00255 " pathEditMode="relative" rAng="0" ptsTypes="AA">
                                      <p:cBhvr>
                                        <p:cTn id="84" dur="1000" fill="hold"/>
                                        <p:tgtEl>
                                          <p:spTgt spid="51"/>
                                        </p:tgtEl>
                                        <p:attrNameLst>
                                          <p:attrName>ppt_x</p:attrName>
                                          <p:attrName>ppt_y</p:attrName>
                                        </p:attrNameLst>
                                      </p:cBhvr>
                                      <p:rCtr x="3672" y="69"/>
                                    </p:animMotion>
                                  </p:childTnLst>
                                </p:cTn>
                              </p:par>
                              <p:par>
                                <p:cTn id="85" presetID="42" presetClass="path" presetSubtype="0" accel="50000" decel="50000" fill="hold" nodeType="withEffect">
                                  <p:stCondLst>
                                    <p:cond delay="0"/>
                                  </p:stCondLst>
                                  <p:childTnLst>
                                    <p:animMotion origin="layout" path="M 0.15273 0.11168 L 0.22643 0.10867 " pathEditMode="relative" rAng="0" ptsTypes="AA">
                                      <p:cBhvr>
                                        <p:cTn id="86" dur="1000" fill="hold"/>
                                        <p:tgtEl>
                                          <p:spTgt spid="54"/>
                                        </p:tgtEl>
                                        <p:attrNameLst>
                                          <p:attrName>ppt_x</p:attrName>
                                          <p:attrName>ppt_y</p:attrName>
                                        </p:attrNameLst>
                                      </p:cBhvr>
                                      <p:rCtr x="3685" y="-162"/>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fade">
                                      <p:cBhvr>
                                        <p:cTn id="91" dur="500"/>
                                        <p:tgtEl>
                                          <p:spTgt spid="5"/>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500"/>
                                        <p:tgtEl>
                                          <p:spTgt spid="6"/>
                                        </p:tgtEl>
                                      </p:cBhvr>
                                    </p:animEffect>
                                  </p:childTnLst>
                                </p:cTn>
                              </p:par>
                            </p:childTnLst>
                          </p:cTn>
                        </p:par>
                        <p:par>
                          <p:cTn id="96" fill="hold">
                            <p:stCondLst>
                              <p:cond delay="1000"/>
                            </p:stCondLst>
                            <p:childTnLst>
                              <p:par>
                                <p:cTn id="97" presetID="10" presetClass="entr" presetSubtype="0" fill="hold" grpId="0" nodeType="after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500"/>
                                        <p:tgtEl>
                                          <p:spTgt spid="7"/>
                                        </p:tgtEl>
                                      </p:cBhvr>
                                    </p:animEffect>
                                  </p:childTnLst>
                                </p:cTn>
                              </p:par>
                            </p:childTnLst>
                          </p:cTn>
                        </p:par>
                      </p:childTnLst>
                    </p:cTn>
                  </p:par>
                  <p:par>
                    <p:cTn id="100" fill="hold">
                      <p:stCondLst>
                        <p:cond delay="indefinite"/>
                      </p:stCondLst>
                      <p:childTnLst>
                        <p:par>
                          <p:cTn id="101" fill="hold">
                            <p:stCondLst>
                              <p:cond delay="0"/>
                            </p:stCondLst>
                            <p:childTnLst>
                              <p:par>
                                <p:cTn id="102" presetID="26" presetClass="emph" presetSubtype="0" fill="hold" grpId="1" nodeType="clickEffect">
                                  <p:stCondLst>
                                    <p:cond delay="0"/>
                                  </p:stCondLst>
                                  <p:childTnLst>
                                    <p:animEffect transition="out" filter="fade">
                                      <p:cBhvr>
                                        <p:cTn id="103" dur="500" tmFilter="0, 0; .2, .5; .8, .5; 1, 0"/>
                                        <p:tgtEl>
                                          <p:spTgt spid="6"/>
                                        </p:tgtEl>
                                      </p:cBhvr>
                                    </p:animEffect>
                                    <p:animScale>
                                      <p:cBhvr>
                                        <p:cTn id="104" dur="250" autoRev="1" fill="hold"/>
                                        <p:tgtEl>
                                          <p:spTgt spid="6"/>
                                        </p:tgtEl>
                                      </p:cBhvr>
                                      <p:by x="105000" y="105000"/>
                                    </p:animScale>
                                  </p:childTnLst>
                                </p:cTn>
                              </p:par>
                            </p:childTnLst>
                          </p:cTn>
                        </p:par>
                        <p:par>
                          <p:cTn id="105" fill="hold">
                            <p:stCondLst>
                              <p:cond delay="500"/>
                            </p:stCondLst>
                            <p:childTnLst>
                              <p:par>
                                <p:cTn id="106" presetID="22" presetClass="entr" presetSubtype="2" fill="hold" nodeType="after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right)">
                                      <p:cBhvr>
                                        <p:cTn id="108" dur="500"/>
                                        <p:tgtEl>
                                          <p:spTgt spid="36"/>
                                        </p:tgtEl>
                                      </p:cBhvr>
                                    </p:animEffect>
                                  </p:childTnLst>
                                </p:cTn>
                              </p:par>
                            </p:childTnLst>
                          </p:cTn>
                        </p:par>
                        <p:par>
                          <p:cTn id="109" fill="hold">
                            <p:stCondLst>
                              <p:cond delay="1000"/>
                            </p:stCondLst>
                            <p:childTnLst>
                              <p:par>
                                <p:cTn id="110" presetID="10" presetClass="exit" presetSubtype="0" fill="hold" nodeType="afterEffect">
                                  <p:stCondLst>
                                    <p:cond delay="0"/>
                                  </p:stCondLst>
                                  <p:childTnLst>
                                    <p:animEffect transition="out" filter="fade">
                                      <p:cBhvr>
                                        <p:cTn id="111" dur="500"/>
                                        <p:tgtEl>
                                          <p:spTgt spid="36"/>
                                        </p:tgtEl>
                                      </p:cBhvr>
                                    </p:animEffect>
                                    <p:set>
                                      <p:cBhvr>
                                        <p:cTn id="112" dur="1" fill="hold">
                                          <p:stCondLst>
                                            <p:cond delay="499"/>
                                          </p:stCondLst>
                                        </p:cTn>
                                        <p:tgtEl>
                                          <p:spTgt spid="36"/>
                                        </p:tgtEl>
                                        <p:attrNameLst>
                                          <p:attrName>style.visibility</p:attrName>
                                        </p:attrNameLst>
                                      </p:cBhvr>
                                      <p:to>
                                        <p:strVal val="hidden"/>
                                      </p:to>
                                    </p:set>
                                  </p:childTnLst>
                                </p:cTn>
                              </p:par>
                            </p:childTnLst>
                          </p:cTn>
                        </p:par>
                        <p:par>
                          <p:cTn id="113" fill="hold">
                            <p:stCondLst>
                              <p:cond delay="1500"/>
                            </p:stCondLst>
                            <p:childTnLst>
                              <p:par>
                                <p:cTn id="114" presetID="42" presetClass="path" presetSubtype="0" accel="50000" decel="50000" fill="hold" nodeType="afterEffect">
                                  <p:stCondLst>
                                    <p:cond delay="0"/>
                                  </p:stCondLst>
                                  <p:childTnLst>
                                    <p:animMotion origin="layout" path="M 0.62031 -0.0037 L 0.79531 0.09618 " pathEditMode="relative" rAng="0" ptsTypes="AA">
                                      <p:cBhvr>
                                        <p:cTn id="115" dur="1000" fill="hold"/>
                                        <p:tgtEl>
                                          <p:spTgt spid="47"/>
                                        </p:tgtEl>
                                        <p:attrNameLst>
                                          <p:attrName>ppt_x</p:attrName>
                                          <p:attrName>ppt_y</p:attrName>
                                        </p:attrNameLst>
                                      </p:cBhvr>
                                      <p:rCtr x="8750" y="4994"/>
                                    </p:animMotion>
                                  </p:childTnLst>
                                </p:cTn>
                              </p:par>
                            </p:childTnLst>
                          </p:cTn>
                        </p:par>
                        <p:par>
                          <p:cTn id="116" fill="hold">
                            <p:stCondLst>
                              <p:cond delay="2500"/>
                            </p:stCondLst>
                            <p:childTnLst>
                              <p:par>
                                <p:cTn id="117" presetID="10" presetClass="entr" presetSubtype="0" fill="hold" grpId="0" nodeType="after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fade">
                                      <p:cBhvr>
                                        <p:cTn id="119" dur="500"/>
                                        <p:tgtEl>
                                          <p:spTgt spid="63"/>
                                        </p:tgtEl>
                                      </p:cBhvr>
                                    </p:animEffect>
                                  </p:childTnLst>
                                </p:cTn>
                              </p:par>
                              <p:par>
                                <p:cTn id="120" presetID="10" presetClass="exit" presetSubtype="0" fill="hold" nodeType="withEffect">
                                  <p:stCondLst>
                                    <p:cond delay="0"/>
                                  </p:stCondLst>
                                  <p:childTnLst>
                                    <p:animEffect transition="out" filter="fade">
                                      <p:cBhvr>
                                        <p:cTn id="121" dur="500"/>
                                        <p:tgtEl>
                                          <p:spTgt spid="47"/>
                                        </p:tgtEl>
                                      </p:cBhvr>
                                    </p:animEffect>
                                    <p:set>
                                      <p:cBhvr>
                                        <p:cTn id="122" dur="1" fill="hold">
                                          <p:stCondLst>
                                            <p:cond delay="499"/>
                                          </p:stCondLst>
                                        </p:cTn>
                                        <p:tgtEl>
                                          <p:spTgt spid="47"/>
                                        </p:tgtEl>
                                        <p:attrNameLst>
                                          <p:attrName>style.visibility</p:attrName>
                                        </p:attrNameLst>
                                      </p:cBhvr>
                                      <p:to>
                                        <p:strVal val="hidden"/>
                                      </p:to>
                                    </p:set>
                                  </p:childTnLst>
                                </p:cTn>
                              </p:par>
                            </p:childTnLst>
                          </p:cTn>
                        </p:par>
                        <p:par>
                          <p:cTn id="123" fill="hold">
                            <p:stCondLst>
                              <p:cond delay="3000"/>
                            </p:stCondLst>
                            <p:childTnLst>
                              <p:par>
                                <p:cTn id="124" presetID="26" presetClass="emph" presetSubtype="0" fill="hold" grpId="1" nodeType="afterEffect">
                                  <p:stCondLst>
                                    <p:cond delay="0"/>
                                  </p:stCondLst>
                                  <p:childTnLst>
                                    <p:animEffect transition="out" filter="fade">
                                      <p:cBhvr>
                                        <p:cTn id="125" dur="500" tmFilter="0, 0; .2, .5; .8, .5; 1, 0"/>
                                        <p:tgtEl>
                                          <p:spTgt spid="7"/>
                                        </p:tgtEl>
                                      </p:cBhvr>
                                    </p:animEffect>
                                    <p:animScale>
                                      <p:cBhvr>
                                        <p:cTn id="126" dur="250" autoRev="1" fill="hold"/>
                                        <p:tgtEl>
                                          <p:spTgt spid="7"/>
                                        </p:tgtEl>
                                      </p:cBhvr>
                                      <p:by x="105000" y="105000"/>
                                    </p:animScale>
                                  </p:childTnLst>
                                </p:cTn>
                              </p:par>
                            </p:childTnLst>
                          </p:cTn>
                        </p:par>
                        <p:par>
                          <p:cTn id="127" fill="hold">
                            <p:stCondLst>
                              <p:cond delay="3500"/>
                            </p:stCondLst>
                            <p:childTnLst>
                              <p:par>
                                <p:cTn id="128" presetID="22" presetClass="entr" presetSubtype="2" fill="hold" nodeType="after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wipe(right)">
                                      <p:cBhvr>
                                        <p:cTn id="130" dur="500"/>
                                        <p:tgtEl>
                                          <p:spTgt spid="39"/>
                                        </p:tgtEl>
                                      </p:cBhvr>
                                    </p:animEffect>
                                  </p:childTnLst>
                                </p:cTn>
                              </p:par>
                            </p:childTnLst>
                          </p:cTn>
                        </p:par>
                        <p:par>
                          <p:cTn id="131" fill="hold">
                            <p:stCondLst>
                              <p:cond delay="4000"/>
                            </p:stCondLst>
                            <p:childTnLst>
                              <p:par>
                                <p:cTn id="132" presetID="10" presetClass="exit" presetSubtype="0" fill="hold" nodeType="afterEffect">
                                  <p:stCondLst>
                                    <p:cond delay="0"/>
                                  </p:stCondLst>
                                  <p:childTnLst>
                                    <p:animEffect transition="out" filter="fade">
                                      <p:cBhvr>
                                        <p:cTn id="133" dur="500"/>
                                        <p:tgtEl>
                                          <p:spTgt spid="39"/>
                                        </p:tgtEl>
                                      </p:cBhvr>
                                    </p:animEffect>
                                    <p:set>
                                      <p:cBhvr>
                                        <p:cTn id="134" dur="1" fill="hold">
                                          <p:stCondLst>
                                            <p:cond delay="499"/>
                                          </p:stCondLst>
                                        </p:cTn>
                                        <p:tgtEl>
                                          <p:spTgt spid="39"/>
                                        </p:tgtEl>
                                        <p:attrNameLst>
                                          <p:attrName>style.visibility</p:attrName>
                                        </p:attrNameLst>
                                      </p:cBhvr>
                                      <p:to>
                                        <p:strVal val="hidden"/>
                                      </p:to>
                                    </p:set>
                                  </p:childTnLst>
                                </p:cTn>
                              </p:par>
                            </p:childTnLst>
                          </p:cTn>
                        </p:par>
                        <p:par>
                          <p:cTn id="135" fill="hold">
                            <p:stCondLst>
                              <p:cond delay="4500"/>
                            </p:stCondLst>
                            <p:childTnLst>
                              <p:par>
                                <p:cTn id="136" presetID="42" presetClass="path" presetSubtype="0" accel="50000" decel="50000" fill="hold" nodeType="afterEffect">
                                  <p:stCondLst>
                                    <p:cond delay="0"/>
                                  </p:stCondLst>
                                  <p:childTnLst>
                                    <p:animMotion origin="layout" path="M 0.30755 0.11769 L 0.48255 0.21456 " pathEditMode="relative" rAng="0" ptsTypes="AA">
                                      <p:cBhvr>
                                        <p:cTn id="137" dur="1000" fill="hold"/>
                                        <p:tgtEl>
                                          <p:spTgt spid="48"/>
                                        </p:tgtEl>
                                        <p:attrNameLst>
                                          <p:attrName>ppt_x</p:attrName>
                                          <p:attrName>ppt_y</p:attrName>
                                        </p:attrNameLst>
                                      </p:cBhvr>
                                      <p:rCtr x="8750" y="4832"/>
                                    </p:animMotion>
                                  </p:childTnLst>
                                </p:cTn>
                              </p:par>
                            </p:childTnLst>
                          </p:cTn>
                        </p:par>
                        <p:par>
                          <p:cTn id="138" fill="hold">
                            <p:stCondLst>
                              <p:cond delay="5500"/>
                            </p:stCondLst>
                            <p:childTnLst>
                              <p:par>
                                <p:cTn id="139" presetID="10" presetClass="exit" presetSubtype="0" fill="hold" nodeType="afterEffect">
                                  <p:stCondLst>
                                    <p:cond delay="0"/>
                                  </p:stCondLst>
                                  <p:childTnLst>
                                    <p:animEffect transition="out" filter="fade">
                                      <p:cBhvr>
                                        <p:cTn id="140" dur="500"/>
                                        <p:tgtEl>
                                          <p:spTgt spid="48"/>
                                        </p:tgtEl>
                                      </p:cBhvr>
                                    </p:animEffect>
                                    <p:set>
                                      <p:cBhvr>
                                        <p:cTn id="141" dur="1" fill="hold">
                                          <p:stCondLst>
                                            <p:cond delay="499"/>
                                          </p:stCondLst>
                                        </p:cTn>
                                        <p:tgtEl>
                                          <p:spTgt spid="48"/>
                                        </p:tgtEl>
                                        <p:attrNameLst>
                                          <p:attrName>style.visibility</p:attrName>
                                        </p:attrNameLst>
                                      </p:cBhvr>
                                      <p:to>
                                        <p:strVal val="hidden"/>
                                      </p:to>
                                    </p:set>
                                  </p:childTnLst>
                                </p:cTn>
                              </p:par>
                            </p:childTnLst>
                          </p:cTn>
                        </p:par>
                        <p:par>
                          <p:cTn id="142" fill="hold">
                            <p:stCondLst>
                              <p:cond delay="6000"/>
                            </p:stCondLst>
                            <p:childTnLst>
                              <p:par>
                                <p:cTn id="143" presetID="10" presetClass="entr" presetSubtype="0" fill="hold" grpId="0" nodeType="afterEffect">
                                  <p:stCondLst>
                                    <p:cond delay="0"/>
                                  </p:stCondLst>
                                  <p:childTnLst>
                                    <p:set>
                                      <p:cBhvr>
                                        <p:cTn id="144" dur="1" fill="hold">
                                          <p:stCondLst>
                                            <p:cond delay="0"/>
                                          </p:stCondLst>
                                        </p:cTn>
                                        <p:tgtEl>
                                          <p:spTgt spid="64"/>
                                        </p:tgtEl>
                                        <p:attrNameLst>
                                          <p:attrName>style.visibility</p:attrName>
                                        </p:attrNameLst>
                                      </p:cBhvr>
                                      <p:to>
                                        <p:strVal val="visible"/>
                                      </p:to>
                                    </p:set>
                                    <p:animEffect transition="in" filter="fade">
                                      <p:cBhvr>
                                        <p:cTn id="145" dur="500"/>
                                        <p:tgtEl>
                                          <p:spTgt spid="64"/>
                                        </p:tgtEl>
                                      </p:cBhvr>
                                    </p:animEffect>
                                  </p:childTnLst>
                                </p:cTn>
                              </p:par>
                            </p:childTnLst>
                          </p:cTn>
                        </p:par>
                        <p:par>
                          <p:cTn id="146" fill="hold">
                            <p:stCondLst>
                              <p:cond delay="6500"/>
                            </p:stCondLst>
                            <p:childTnLst>
                              <p:par>
                                <p:cTn id="147" presetID="26" presetClass="emph" presetSubtype="0" fill="hold" grpId="2" nodeType="afterEffect">
                                  <p:stCondLst>
                                    <p:cond delay="0"/>
                                  </p:stCondLst>
                                  <p:childTnLst>
                                    <p:animEffect transition="out" filter="fade">
                                      <p:cBhvr>
                                        <p:cTn id="148" dur="500" tmFilter="0, 0; .2, .5; .8, .5; 1, 0"/>
                                        <p:tgtEl>
                                          <p:spTgt spid="7"/>
                                        </p:tgtEl>
                                      </p:cBhvr>
                                    </p:animEffect>
                                    <p:animScale>
                                      <p:cBhvr>
                                        <p:cTn id="149" dur="250" autoRev="1" fill="hold"/>
                                        <p:tgtEl>
                                          <p:spTgt spid="7"/>
                                        </p:tgtEl>
                                      </p:cBhvr>
                                      <p:by x="105000" y="105000"/>
                                    </p:animScale>
                                  </p:childTnLst>
                                </p:cTn>
                              </p:par>
                            </p:childTnLst>
                          </p:cTn>
                        </p:par>
                        <p:par>
                          <p:cTn id="150" fill="hold">
                            <p:stCondLst>
                              <p:cond delay="7000"/>
                            </p:stCondLst>
                            <p:childTnLst>
                              <p:par>
                                <p:cTn id="151" presetID="22" presetClass="entr" presetSubtype="4" fill="hold" nodeType="afterEffect">
                                  <p:stCondLst>
                                    <p:cond delay="0"/>
                                  </p:stCondLst>
                                  <p:childTnLst>
                                    <p:set>
                                      <p:cBhvr>
                                        <p:cTn id="152" dur="1" fill="hold">
                                          <p:stCondLst>
                                            <p:cond delay="0"/>
                                          </p:stCondLst>
                                        </p:cTn>
                                        <p:tgtEl>
                                          <p:spTgt spid="39"/>
                                        </p:tgtEl>
                                        <p:attrNameLst>
                                          <p:attrName>style.visibility</p:attrName>
                                        </p:attrNameLst>
                                      </p:cBhvr>
                                      <p:to>
                                        <p:strVal val="visible"/>
                                      </p:to>
                                    </p:set>
                                    <p:animEffect transition="in" filter="wipe(down)">
                                      <p:cBhvr>
                                        <p:cTn id="153" dur="500"/>
                                        <p:tgtEl>
                                          <p:spTgt spid="39"/>
                                        </p:tgtEl>
                                      </p:cBhvr>
                                    </p:animEffect>
                                  </p:childTnLst>
                                </p:cTn>
                              </p:par>
                            </p:childTnLst>
                          </p:cTn>
                        </p:par>
                        <p:par>
                          <p:cTn id="154" fill="hold">
                            <p:stCondLst>
                              <p:cond delay="7500"/>
                            </p:stCondLst>
                            <p:childTnLst>
                              <p:par>
                                <p:cTn id="155" presetID="10" presetClass="exit" presetSubtype="0" fill="hold" nodeType="afterEffect">
                                  <p:stCondLst>
                                    <p:cond delay="0"/>
                                  </p:stCondLst>
                                  <p:childTnLst>
                                    <p:animEffect transition="out" filter="fade">
                                      <p:cBhvr>
                                        <p:cTn id="156" dur="500"/>
                                        <p:tgtEl>
                                          <p:spTgt spid="39"/>
                                        </p:tgtEl>
                                      </p:cBhvr>
                                    </p:animEffect>
                                    <p:set>
                                      <p:cBhvr>
                                        <p:cTn id="157" dur="1" fill="hold">
                                          <p:stCondLst>
                                            <p:cond delay="499"/>
                                          </p:stCondLst>
                                        </p:cTn>
                                        <p:tgtEl>
                                          <p:spTgt spid="39"/>
                                        </p:tgtEl>
                                        <p:attrNameLst>
                                          <p:attrName>style.visibility</p:attrName>
                                        </p:attrNameLst>
                                      </p:cBhvr>
                                      <p:to>
                                        <p:strVal val="hidden"/>
                                      </p:to>
                                    </p:set>
                                  </p:childTnLst>
                                </p:cTn>
                              </p:par>
                            </p:childTnLst>
                          </p:cTn>
                        </p:par>
                        <p:par>
                          <p:cTn id="158" fill="hold">
                            <p:stCondLst>
                              <p:cond delay="8000"/>
                            </p:stCondLst>
                            <p:childTnLst>
                              <p:par>
                                <p:cTn id="159" presetID="42" presetClass="path" presetSubtype="0" accel="50000" decel="50000" fill="hold" nodeType="afterEffect">
                                  <p:stCondLst>
                                    <p:cond delay="0"/>
                                  </p:stCondLst>
                                  <p:childTnLst>
                                    <p:animMotion origin="layout" path="M 0.22643 0.11469 L 0.48255 0.28925 " pathEditMode="relative" rAng="0" ptsTypes="AA">
                                      <p:cBhvr>
                                        <p:cTn id="160" dur="1250" fill="hold"/>
                                        <p:tgtEl>
                                          <p:spTgt spid="54"/>
                                        </p:tgtEl>
                                        <p:attrNameLst>
                                          <p:attrName>ppt_x</p:attrName>
                                          <p:attrName>ppt_y</p:attrName>
                                        </p:attrNameLst>
                                      </p:cBhvr>
                                      <p:rCtr x="12799" y="8717"/>
                                    </p:animMotion>
                                  </p:childTnLst>
                                </p:cTn>
                              </p:par>
                            </p:childTnLst>
                          </p:cTn>
                        </p:par>
                        <p:par>
                          <p:cTn id="161" fill="hold">
                            <p:stCondLst>
                              <p:cond delay="9250"/>
                            </p:stCondLst>
                            <p:childTnLst>
                              <p:par>
                                <p:cTn id="162" presetID="10" presetClass="exit" presetSubtype="0" fill="hold" nodeType="afterEffect">
                                  <p:stCondLst>
                                    <p:cond delay="0"/>
                                  </p:stCondLst>
                                  <p:childTnLst>
                                    <p:animEffect transition="out" filter="fade">
                                      <p:cBhvr>
                                        <p:cTn id="163" dur="500"/>
                                        <p:tgtEl>
                                          <p:spTgt spid="54"/>
                                        </p:tgtEl>
                                      </p:cBhvr>
                                    </p:animEffect>
                                    <p:set>
                                      <p:cBhvr>
                                        <p:cTn id="164" dur="1" fill="hold">
                                          <p:stCondLst>
                                            <p:cond delay="499"/>
                                          </p:stCondLst>
                                        </p:cTn>
                                        <p:tgtEl>
                                          <p:spTgt spid="54"/>
                                        </p:tgtEl>
                                        <p:attrNameLst>
                                          <p:attrName>style.visibility</p:attrName>
                                        </p:attrNameLst>
                                      </p:cBhvr>
                                      <p:to>
                                        <p:strVal val="hidden"/>
                                      </p:to>
                                    </p:set>
                                  </p:childTnLst>
                                </p:cTn>
                              </p:par>
                              <p:par>
                                <p:cTn id="165" presetID="10" presetClass="entr" presetSubtype="0" fill="hold" grpId="0" nodeType="withEffect">
                                  <p:stCondLst>
                                    <p:cond delay="0"/>
                                  </p:stCondLst>
                                  <p:childTnLst>
                                    <p:set>
                                      <p:cBhvr>
                                        <p:cTn id="166" dur="1" fill="hold">
                                          <p:stCondLst>
                                            <p:cond delay="0"/>
                                          </p:stCondLst>
                                        </p:cTn>
                                        <p:tgtEl>
                                          <p:spTgt spid="65"/>
                                        </p:tgtEl>
                                        <p:attrNameLst>
                                          <p:attrName>style.visibility</p:attrName>
                                        </p:attrNameLst>
                                      </p:cBhvr>
                                      <p:to>
                                        <p:strVal val="visible"/>
                                      </p:to>
                                    </p:set>
                                    <p:animEffect transition="in" filter="fade">
                                      <p:cBhvr>
                                        <p:cTn id="167" dur="500"/>
                                        <p:tgtEl>
                                          <p:spTgt spid="65"/>
                                        </p:tgtEl>
                                      </p:cBhvr>
                                    </p:animEffect>
                                  </p:childTnLst>
                                </p:cTn>
                              </p:par>
                            </p:childTnLst>
                          </p:cTn>
                        </p:par>
                        <p:par>
                          <p:cTn id="168" fill="hold">
                            <p:stCondLst>
                              <p:cond delay="9750"/>
                            </p:stCondLst>
                            <p:childTnLst>
                              <p:par>
                                <p:cTn id="169" presetID="47" presetClass="entr" presetSubtype="0" fill="hold" nodeType="afterEffect">
                                  <p:stCondLst>
                                    <p:cond delay="0"/>
                                  </p:stCondLst>
                                  <p:childTnLst>
                                    <p:set>
                                      <p:cBhvr>
                                        <p:cTn id="170" dur="1" fill="hold">
                                          <p:stCondLst>
                                            <p:cond delay="0"/>
                                          </p:stCondLst>
                                        </p:cTn>
                                        <p:tgtEl>
                                          <p:spTgt spid="80"/>
                                        </p:tgtEl>
                                        <p:attrNameLst>
                                          <p:attrName>style.visibility</p:attrName>
                                        </p:attrNameLst>
                                      </p:cBhvr>
                                      <p:to>
                                        <p:strVal val="visible"/>
                                      </p:to>
                                    </p:set>
                                    <p:animEffect transition="in" filter="fade">
                                      <p:cBhvr>
                                        <p:cTn id="171" dur="1000"/>
                                        <p:tgtEl>
                                          <p:spTgt spid="80"/>
                                        </p:tgtEl>
                                      </p:cBhvr>
                                    </p:animEffect>
                                    <p:anim calcmode="lin" valueType="num">
                                      <p:cBhvr>
                                        <p:cTn id="172" dur="1000" fill="hold"/>
                                        <p:tgtEl>
                                          <p:spTgt spid="80"/>
                                        </p:tgtEl>
                                        <p:attrNameLst>
                                          <p:attrName>ppt_x</p:attrName>
                                        </p:attrNameLst>
                                      </p:cBhvr>
                                      <p:tavLst>
                                        <p:tav tm="0">
                                          <p:val>
                                            <p:strVal val="#ppt_x"/>
                                          </p:val>
                                        </p:tav>
                                        <p:tav tm="100000">
                                          <p:val>
                                            <p:strVal val="#ppt_x"/>
                                          </p:val>
                                        </p:tav>
                                      </p:tavLst>
                                    </p:anim>
                                    <p:anim calcmode="lin" valueType="num">
                                      <p:cBhvr>
                                        <p:cTn id="173"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69"/>
                                        </p:tgtEl>
                                        <p:attrNameLst>
                                          <p:attrName>style.visibility</p:attrName>
                                        </p:attrNameLst>
                                      </p:cBhvr>
                                      <p:to>
                                        <p:strVal val="visible"/>
                                      </p:to>
                                    </p:set>
                                    <p:animEffect transition="in" filter="fade">
                                      <p:cBhvr>
                                        <p:cTn id="178" dur="500"/>
                                        <p:tgtEl>
                                          <p:spTgt spid="69"/>
                                        </p:tgtEl>
                                      </p:cBhvr>
                                    </p:animEffect>
                                  </p:childTnLst>
                                </p:cTn>
                              </p:par>
                            </p:childTnLst>
                          </p:cTn>
                        </p:par>
                        <p:par>
                          <p:cTn id="179" fill="hold">
                            <p:stCondLst>
                              <p:cond delay="500"/>
                            </p:stCondLst>
                            <p:childTnLst>
                              <p:par>
                                <p:cTn id="180" presetID="42" presetClass="path" presetSubtype="0" fill="hold" nodeType="afterEffect">
                                  <p:stCondLst>
                                    <p:cond delay="0"/>
                                  </p:stCondLst>
                                  <p:childTnLst>
                                    <p:animMotion origin="layout" path="M -3.95833E-6 -2.31214E-7 L 0.16784 -0.1015 " pathEditMode="relative" rAng="0" ptsTypes="AA">
                                      <p:cBhvr>
                                        <p:cTn id="181" dur="1000" fill="hold"/>
                                        <p:tgtEl>
                                          <p:spTgt spid="69"/>
                                        </p:tgtEl>
                                        <p:attrNameLst>
                                          <p:attrName>ppt_x</p:attrName>
                                          <p:attrName>ppt_y</p:attrName>
                                        </p:attrNameLst>
                                      </p:cBhvr>
                                      <p:rCtr x="8385" y="-5087"/>
                                    </p:animMotion>
                                  </p:childTnLst>
                                </p:cTn>
                              </p:par>
                            </p:childTnLst>
                          </p:cTn>
                        </p:par>
                        <p:par>
                          <p:cTn id="182" fill="hold">
                            <p:stCondLst>
                              <p:cond delay="1500"/>
                            </p:stCondLst>
                            <p:childTnLst>
                              <p:par>
                                <p:cTn id="183" presetID="42" presetClass="path" presetSubtype="0" fill="hold" nodeType="afterEffect">
                                  <p:stCondLst>
                                    <p:cond delay="0"/>
                                  </p:stCondLst>
                                  <p:childTnLst>
                                    <p:animMotion origin="layout" path="M 0.1694 -0.1052 L 0.31797 -0.1052 " pathEditMode="relative" rAng="0" ptsTypes="AA">
                                      <p:cBhvr>
                                        <p:cTn id="184" dur="1000" fill="hold"/>
                                        <p:tgtEl>
                                          <p:spTgt spid="69"/>
                                        </p:tgtEl>
                                        <p:attrNameLst>
                                          <p:attrName>ppt_x</p:attrName>
                                          <p:attrName>ppt_y</p:attrName>
                                        </p:attrNameLst>
                                      </p:cBhvr>
                                      <p:rCtr x="7422" y="0"/>
                                    </p:animMotion>
                                  </p:childTnLst>
                                </p:cTn>
                              </p:par>
                            </p:childTnLst>
                          </p:cTn>
                        </p:par>
                        <p:par>
                          <p:cTn id="185" fill="hold">
                            <p:stCondLst>
                              <p:cond delay="2500"/>
                            </p:stCondLst>
                            <p:childTnLst>
                              <p:par>
                                <p:cTn id="186" presetID="42" presetClass="path" presetSubtype="0" decel="50000" fill="hold" nodeType="afterEffect">
                                  <p:stCondLst>
                                    <p:cond delay="0"/>
                                  </p:stCondLst>
                                  <p:childTnLst>
                                    <p:animMotion origin="layout" path="M 0.31797 -0.10404 L 0.46914 0.01064 " pathEditMode="relative" rAng="0" ptsTypes="AA">
                                      <p:cBhvr>
                                        <p:cTn id="187" dur="1000" fill="hold"/>
                                        <p:tgtEl>
                                          <p:spTgt spid="69"/>
                                        </p:tgtEl>
                                        <p:attrNameLst>
                                          <p:attrName>ppt_x</p:attrName>
                                          <p:attrName>ppt_y</p:attrName>
                                        </p:attrNameLst>
                                      </p:cBhvr>
                                      <p:rCtr x="7552" y="5734"/>
                                    </p:animMotion>
                                  </p:childTnLst>
                                </p:cTn>
                              </p:par>
                              <p:par>
                                <p:cTn id="188" presetID="42" presetClass="path" presetSubtype="0" accel="50000" decel="50000" fill="hold" nodeType="withEffect">
                                  <p:stCondLst>
                                    <p:cond delay="0"/>
                                  </p:stCondLst>
                                  <p:childTnLst>
                                    <p:animMotion origin="layout" path="M 0.15273 0.11168 L 0.22643 0.10867 " pathEditMode="relative" rAng="0" ptsTypes="AA">
                                      <p:cBhvr>
                                        <p:cTn id="189" dur="1000" fill="hold"/>
                                        <p:tgtEl>
                                          <p:spTgt spid="60"/>
                                        </p:tgtEl>
                                        <p:attrNameLst>
                                          <p:attrName>ppt_x</p:attrName>
                                          <p:attrName>ppt_y</p:attrName>
                                        </p:attrNameLst>
                                      </p:cBhvr>
                                      <p:rCtr x="3685" y="-162"/>
                                    </p:animMotion>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72"/>
                                        </p:tgtEl>
                                        <p:attrNameLst>
                                          <p:attrName>style.visibility</p:attrName>
                                        </p:attrNameLst>
                                      </p:cBhvr>
                                      <p:to>
                                        <p:strVal val="visible"/>
                                      </p:to>
                                    </p:set>
                                    <p:animEffect transition="in" filter="fade">
                                      <p:cBhvr>
                                        <p:cTn id="194" dur="500"/>
                                        <p:tgtEl>
                                          <p:spTgt spid="72"/>
                                        </p:tgtEl>
                                      </p:cBhvr>
                                    </p:animEffect>
                                  </p:childTnLst>
                                </p:cTn>
                              </p:par>
                            </p:childTnLst>
                          </p:cTn>
                        </p:par>
                        <p:par>
                          <p:cTn id="195" fill="hold">
                            <p:stCondLst>
                              <p:cond delay="500"/>
                            </p:stCondLst>
                            <p:childTnLst>
                              <p:par>
                                <p:cTn id="196" presetID="42" presetClass="path" presetSubtype="0" fill="hold" nodeType="afterEffect">
                                  <p:stCondLst>
                                    <p:cond delay="0"/>
                                  </p:stCondLst>
                                  <p:childTnLst>
                                    <p:animMotion origin="layout" path="M -3.95833E-6 -2.31214E-7 L 0.16784 -0.1015 " pathEditMode="relative" rAng="0" ptsTypes="AA">
                                      <p:cBhvr>
                                        <p:cTn id="197" dur="1000" fill="hold"/>
                                        <p:tgtEl>
                                          <p:spTgt spid="72"/>
                                        </p:tgtEl>
                                        <p:attrNameLst>
                                          <p:attrName>ppt_x</p:attrName>
                                          <p:attrName>ppt_y</p:attrName>
                                        </p:attrNameLst>
                                      </p:cBhvr>
                                      <p:rCtr x="8385" y="-5087"/>
                                    </p:animMotion>
                                  </p:childTnLst>
                                </p:cTn>
                              </p:par>
                            </p:childTnLst>
                          </p:cTn>
                        </p:par>
                        <p:par>
                          <p:cTn id="198" fill="hold">
                            <p:stCondLst>
                              <p:cond delay="1500"/>
                            </p:stCondLst>
                            <p:childTnLst>
                              <p:par>
                                <p:cTn id="199" presetID="42" presetClass="path" presetSubtype="0" fill="hold" nodeType="afterEffect">
                                  <p:stCondLst>
                                    <p:cond delay="0"/>
                                  </p:stCondLst>
                                  <p:childTnLst>
                                    <p:animMotion origin="layout" path="M 0.1694 -0.1052 L 0.31797 -0.1052 " pathEditMode="relative" rAng="0" ptsTypes="AA">
                                      <p:cBhvr>
                                        <p:cTn id="200" dur="1000" fill="hold"/>
                                        <p:tgtEl>
                                          <p:spTgt spid="72"/>
                                        </p:tgtEl>
                                        <p:attrNameLst>
                                          <p:attrName>ppt_x</p:attrName>
                                          <p:attrName>ppt_y</p:attrName>
                                        </p:attrNameLst>
                                      </p:cBhvr>
                                      <p:rCtr x="7422" y="0"/>
                                    </p:animMotion>
                                  </p:childTnLst>
                                </p:cTn>
                              </p:par>
                            </p:childTnLst>
                          </p:cTn>
                        </p:par>
                        <p:par>
                          <p:cTn id="201" fill="hold">
                            <p:stCondLst>
                              <p:cond delay="2500"/>
                            </p:stCondLst>
                            <p:childTnLst>
                              <p:par>
                                <p:cTn id="202" presetID="1" presetClass="entr" presetSubtype="0" fill="hold" nodeType="afterEffect">
                                  <p:stCondLst>
                                    <p:cond delay="0"/>
                                  </p:stCondLst>
                                  <p:childTnLst>
                                    <p:set>
                                      <p:cBhvr>
                                        <p:cTn id="203" dur="1" fill="hold">
                                          <p:stCondLst>
                                            <p:cond delay="0"/>
                                          </p:stCondLst>
                                        </p:cTn>
                                        <p:tgtEl>
                                          <p:spTgt spid="75"/>
                                        </p:tgtEl>
                                        <p:attrNameLst>
                                          <p:attrName>style.visibility</p:attrName>
                                        </p:attrNameLst>
                                      </p:cBhvr>
                                      <p:to>
                                        <p:strVal val="visible"/>
                                      </p:to>
                                    </p:set>
                                  </p:childTnLst>
                                </p:cTn>
                              </p:par>
                              <p:par>
                                <p:cTn id="204" presetID="42" presetClass="path" presetSubtype="0" decel="50000" fill="hold" nodeType="withEffect">
                                  <p:stCondLst>
                                    <p:cond delay="0"/>
                                  </p:stCondLst>
                                  <p:childTnLst>
                                    <p:animMotion origin="layout" path="M 0.0013 -2.08651E-6 L 0.1527 0.11474 " pathEditMode="relative" rAng="0" ptsTypes="AA">
                                      <p:cBhvr>
                                        <p:cTn id="205" dur="1000" fill="hold"/>
                                        <p:tgtEl>
                                          <p:spTgt spid="75"/>
                                        </p:tgtEl>
                                        <p:attrNameLst>
                                          <p:attrName>ppt_x</p:attrName>
                                          <p:attrName>ppt_y</p:attrName>
                                        </p:attrNameLst>
                                      </p:cBhvr>
                                      <p:rCtr x="7570" y="5737"/>
                                    </p:animMotion>
                                  </p:childTnLst>
                                </p:cTn>
                              </p:par>
                              <p:par>
                                <p:cTn id="206" presetID="42" presetClass="path" presetSubtype="0" decel="50000" fill="hold" nodeType="withEffect">
                                  <p:stCondLst>
                                    <p:cond delay="0"/>
                                  </p:stCondLst>
                                  <p:childTnLst>
                                    <p:animMotion origin="layout" path="M 0.31797 -0.10404 L 0.46914 -0.23352 " pathEditMode="relative" rAng="0" ptsTypes="AA">
                                      <p:cBhvr>
                                        <p:cTn id="207" dur="1000" fill="hold"/>
                                        <p:tgtEl>
                                          <p:spTgt spid="72"/>
                                        </p:tgtEl>
                                        <p:attrNameLst>
                                          <p:attrName>ppt_x</p:attrName>
                                          <p:attrName>ppt_y</p:attrName>
                                        </p:attrNameLst>
                                      </p:cBhvr>
                                      <p:rCtr x="7552" y="-6474"/>
                                    </p:animMotion>
                                  </p:childTnLst>
                                </p:cTn>
                              </p:par>
                              <p:par>
                                <p:cTn id="208" presetID="42" presetClass="path" presetSubtype="0" accel="50000" decel="50000" fill="hold" nodeType="withEffect">
                                  <p:stCondLst>
                                    <p:cond delay="0"/>
                                  </p:stCondLst>
                                  <p:childTnLst>
                                    <p:animMotion origin="layout" path="M 0.53919 -0.00393 L 0.62031 -0.00393 " pathEditMode="relative" rAng="0" ptsTypes="AA">
                                      <p:cBhvr>
                                        <p:cTn id="209" dur="1000" fill="hold"/>
                                        <p:tgtEl>
                                          <p:spTgt spid="51"/>
                                        </p:tgtEl>
                                        <p:attrNameLst>
                                          <p:attrName>ppt_x</p:attrName>
                                          <p:attrName>ppt_y</p:attrName>
                                        </p:attrNameLst>
                                      </p:cBhvr>
                                      <p:rCtr x="4049" y="0"/>
                                    </p:animMotion>
                                  </p:childTnLst>
                                </p:cTn>
                              </p:par>
                              <p:par>
                                <p:cTn id="210" presetID="42" presetClass="path" presetSubtype="0" accel="50000" decel="50000" fill="hold" nodeType="withEffect">
                                  <p:stCondLst>
                                    <p:cond delay="0"/>
                                  </p:stCondLst>
                                  <p:childTnLst>
                                    <p:animMotion origin="layout" path="M 0.46927 -0.23352 L 0.54284 -0.23352 " pathEditMode="relative" rAng="0" ptsTypes="AA">
                                      <p:cBhvr>
                                        <p:cTn id="211" dur="1000" fill="hold"/>
                                        <p:tgtEl>
                                          <p:spTgt spid="57"/>
                                        </p:tgtEl>
                                        <p:attrNameLst>
                                          <p:attrName>ppt_x</p:attrName>
                                          <p:attrName>ppt_y</p:attrName>
                                        </p:attrNameLst>
                                      </p:cBhvr>
                                      <p:rCtr x="3672" y="0"/>
                                    </p:animMotion>
                                  </p:childTnLst>
                                </p:cTn>
                              </p:par>
                              <p:par>
                                <p:cTn id="212" presetID="42" presetClass="path" presetSubtype="0" accel="50000" decel="50000" fill="hold" nodeType="withEffect">
                                  <p:stCondLst>
                                    <p:cond delay="0"/>
                                  </p:stCondLst>
                                  <p:childTnLst>
                                    <p:animMotion origin="layout" path="M 0.22643 0.11469 L 0.30755 0.11353 " pathEditMode="relative" rAng="0" ptsTypes="AA">
                                      <p:cBhvr>
                                        <p:cTn id="213" dur="1000" fill="hold"/>
                                        <p:tgtEl>
                                          <p:spTgt spid="60"/>
                                        </p:tgtEl>
                                        <p:attrNameLst>
                                          <p:attrName>ppt_x</p:attrName>
                                          <p:attrName>ppt_y</p:attrName>
                                        </p:attrNameLst>
                                      </p:cBhvr>
                                      <p:rCtr x="4049" y="-69"/>
                                    </p:animMotion>
                                  </p:childTnLst>
                                </p:cTn>
                              </p:par>
                              <p:par>
                                <p:cTn id="214" presetID="42" presetClass="path" presetSubtype="0" accel="50000" decel="50000" fill="hold" nodeType="withEffect">
                                  <p:stCondLst>
                                    <p:cond delay="0"/>
                                  </p:stCondLst>
                                  <p:childTnLst>
                                    <p:animMotion origin="layout" path="M 0.46914 0.01064 L 0.54284 0.01365 " pathEditMode="relative" rAng="0" ptsTypes="AA">
                                      <p:cBhvr>
                                        <p:cTn id="215" dur="1000" fill="hold"/>
                                        <p:tgtEl>
                                          <p:spTgt spid="69"/>
                                        </p:tgtEl>
                                        <p:attrNameLst>
                                          <p:attrName>ppt_x</p:attrName>
                                          <p:attrName>ppt_y</p:attrName>
                                        </p:attrNameLst>
                                      </p:cBhvr>
                                      <p:rCtr x="3685" y="139"/>
                                    </p:animMotion>
                                  </p:childTnLst>
                                </p:cTn>
                              </p:par>
                            </p:childTnLst>
                          </p:cTn>
                        </p:par>
                        <p:par>
                          <p:cTn id="216" fill="hold">
                            <p:stCondLst>
                              <p:cond delay="3500"/>
                            </p:stCondLst>
                            <p:childTnLst>
                              <p:par>
                                <p:cTn id="217" presetID="10" presetClass="entr" presetSubtype="0" fill="hold" nodeType="afterEffect">
                                  <p:stCondLst>
                                    <p:cond delay="0"/>
                                  </p:stCondLst>
                                  <p:childTnLst>
                                    <p:set>
                                      <p:cBhvr>
                                        <p:cTn id="218" dur="1" fill="hold">
                                          <p:stCondLst>
                                            <p:cond delay="0"/>
                                          </p:stCondLst>
                                        </p:cTn>
                                        <p:tgtEl>
                                          <p:spTgt spid="2"/>
                                        </p:tgtEl>
                                        <p:attrNameLst>
                                          <p:attrName>style.visibility</p:attrName>
                                        </p:attrNameLst>
                                      </p:cBhvr>
                                      <p:to>
                                        <p:strVal val="visible"/>
                                      </p:to>
                                    </p:set>
                                    <p:animEffect transition="in" filter="fade">
                                      <p:cBhvr>
                                        <p:cTn id="219" dur="500"/>
                                        <p:tgtEl>
                                          <p:spTgt spid="2"/>
                                        </p:tgtEl>
                                      </p:cBhvr>
                                    </p:animEffect>
                                  </p:childTnLst>
                                </p:cTn>
                              </p:par>
                              <p:par>
                                <p:cTn id="220" presetID="10" presetClass="entr" presetSubtype="0" fill="hold" nodeType="withEffect">
                                  <p:stCondLst>
                                    <p:cond delay="0"/>
                                  </p:stCondLst>
                                  <p:childTnLst>
                                    <p:set>
                                      <p:cBhvr>
                                        <p:cTn id="221" dur="1" fill="hold">
                                          <p:stCondLst>
                                            <p:cond delay="0"/>
                                          </p:stCondLst>
                                        </p:cTn>
                                        <p:tgtEl>
                                          <p:spTgt spid="92"/>
                                        </p:tgtEl>
                                        <p:attrNameLst>
                                          <p:attrName>style.visibility</p:attrName>
                                        </p:attrNameLst>
                                      </p:cBhvr>
                                      <p:to>
                                        <p:strVal val="visible"/>
                                      </p:to>
                                    </p:set>
                                    <p:animEffect transition="in" filter="fade">
                                      <p:cBhvr>
                                        <p:cTn id="222" dur="500"/>
                                        <p:tgtEl>
                                          <p:spTgt spid="92"/>
                                        </p:tgtEl>
                                      </p:cBhvr>
                                    </p:animEffect>
                                  </p:childTnLst>
                                </p:cTn>
                              </p:par>
                            </p:childTnLst>
                          </p:cTn>
                        </p:par>
                      </p:childTnLst>
                    </p:cTn>
                  </p:par>
                  <p:par>
                    <p:cTn id="223" fill="hold">
                      <p:stCondLst>
                        <p:cond delay="indefinite"/>
                      </p:stCondLst>
                      <p:childTnLst>
                        <p:par>
                          <p:cTn id="224" fill="hold">
                            <p:stCondLst>
                              <p:cond delay="0"/>
                            </p:stCondLst>
                            <p:childTnLst>
                              <p:par>
                                <p:cTn id="225" presetID="26" presetClass="emph" presetSubtype="0" fill="hold" grpId="1" nodeType="clickEffect">
                                  <p:stCondLst>
                                    <p:cond delay="0"/>
                                  </p:stCondLst>
                                  <p:childTnLst>
                                    <p:animEffect transition="out" filter="fade">
                                      <p:cBhvr>
                                        <p:cTn id="226" dur="500" tmFilter="0, 0; .2, .5; .8, .5; 1, 0"/>
                                        <p:tgtEl>
                                          <p:spTgt spid="5"/>
                                        </p:tgtEl>
                                      </p:cBhvr>
                                    </p:animEffect>
                                    <p:animScale>
                                      <p:cBhvr>
                                        <p:cTn id="227" dur="250" autoRev="1" fill="hold"/>
                                        <p:tgtEl>
                                          <p:spTgt spid="5"/>
                                        </p:tgtEl>
                                      </p:cBhvr>
                                      <p:by x="105000" y="105000"/>
                                    </p:animScale>
                                  </p:childTnLst>
                                </p:cTn>
                              </p:par>
                            </p:childTnLst>
                          </p:cTn>
                        </p:par>
                        <p:par>
                          <p:cTn id="228" fill="hold">
                            <p:stCondLst>
                              <p:cond delay="500"/>
                            </p:stCondLst>
                            <p:childTnLst>
                              <p:par>
                                <p:cTn id="229" presetID="22" presetClass="entr" presetSubtype="2" fill="hold" nodeType="afterEffect">
                                  <p:stCondLst>
                                    <p:cond delay="0"/>
                                  </p:stCondLst>
                                  <p:childTnLst>
                                    <p:set>
                                      <p:cBhvr>
                                        <p:cTn id="230" dur="1" fill="hold">
                                          <p:stCondLst>
                                            <p:cond delay="0"/>
                                          </p:stCondLst>
                                        </p:cTn>
                                        <p:tgtEl>
                                          <p:spTgt spid="33"/>
                                        </p:tgtEl>
                                        <p:attrNameLst>
                                          <p:attrName>style.visibility</p:attrName>
                                        </p:attrNameLst>
                                      </p:cBhvr>
                                      <p:to>
                                        <p:strVal val="visible"/>
                                      </p:to>
                                    </p:set>
                                    <p:animEffect transition="in" filter="wipe(right)">
                                      <p:cBhvr>
                                        <p:cTn id="231" dur="500"/>
                                        <p:tgtEl>
                                          <p:spTgt spid="33"/>
                                        </p:tgtEl>
                                      </p:cBhvr>
                                    </p:animEffect>
                                  </p:childTnLst>
                                </p:cTn>
                              </p:par>
                            </p:childTnLst>
                          </p:cTn>
                        </p:par>
                        <p:par>
                          <p:cTn id="232" fill="hold">
                            <p:stCondLst>
                              <p:cond delay="1000"/>
                            </p:stCondLst>
                            <p:childTnLst>
                              <p:par>
                                <p:cTn id="233" presetID="10" presetClass="exit" presetSubtype="0" fill="hold" nodeType="afterEffect">
                                  <p:stCondLst>
                                    <p:cond delay="0"/>
                                  </p:stCondLst>
                                  <p:childTnLst>
                                    <p:animEffect transition="out" filter="fade">
                                      <p:cBhvr>
                                        <p:cTn id="234" dur="500"/>
                                        <p:tgtEl>
                                          <p:spTgt spid="33"/>
                                        </p:tgtEl>
                                      </p:cBhvr>
                                    </p:animEffect>
                                    <p:set>
                                      <p:cBhvr>
                                        <p:cTn id="235" dur="1" fill="hold">
                                          <p:stCondLst>
                                            <p:cond delay="499"/>
                                          </p:stCondLst>
                                        </p:cTn>
                                        <p:tgtEl>
                                          <p:spTgt spid="33"/>
                                        </p:tgtEl>
                                        <p:attrNameLst>
                                          <p:attrName>style.visibility</p:attrName>
                                        </p:attrNameLst>
                                      </p:cBhvr>
                                      <p:to>
                                        <p:strVal val="hidden"/>
                                      </p:to>
                                    </p:set>
                                  </p:childTnLst>
                                </p:cTn>
                              </p:par>
                            </p:childTnLst>
                          </p:cTn>
                        </p:par>
                        <p:par>
                          <p:cTn id="236" fill="hold">
                            <p:stCondLst>
                              <p:cond delay="1500"/>
                            </p:stCondLst>
                            <p:childTnLst>
                              <p:par>
                                <p:cTn id="237" presetID="42" presetClass="path" presetSubtype="0" accel="50000" decel="50000" fill="hold" nodeType="afterEffect">
                                  <p:stCondLst>
                                    <p:cond delay="0"/>
                                  </p:stCondLst>
                                  <p:childTnLst>
                                    <p:animMotion origin="layout" path="M 0.62031 -0.00393 L 0.79531 -0.11492 " pathEditMode="relative" rAng="0" ptsTypes="AA">
                                      <p:cBhvr>
                                        <p:cTn id="238" dur="1000" fill="hold"/>
                                        <p:tgtEl>
                                          <p:spTgt spid="51"/>
                                        </p:tgtEl>
                                        <p:attrNameLst>
                                          <p:attrName>ppt_x</p:attrName>
                                          <p:attrName>ppt_y</p:attrName>
                                        </p:attrNameLst>
                                      </p:cBhvr>
                                      <p:rCtr x="8750" y="-5549"/>
                                    </p:animMotion>
                                  </p:childTnLst>
                                </p:cTn>
                              </p:par>
                            </p:childTnLst>
                          </p:cTn>
                        </p:par>
                        <p:par>
                          <p:cTn id="239" fill="hold">
                            <p:stCondLst>
                              <p:cond delay="2500"/>
                            </p:stCondLst>
                            <p:childTnLst>
                              <p:par>
                                <p:cTn id="240" presetID="10" presetClass="exit" presetSubtype="0" fill="hold" nodeType="afterEffect">
                                  <p:stCondLst>
                                    <p:cond delay="0"/>
                                  </p:stCondLst>
                                  <p:childTnLst>
                                    <p:animEffect transition="out" filter="fade">
                                      <p:cBhvr>
                                        <p:cTn id="241" dur="500"/>
                                        <p:tgtEl>
                                          <p:spTgt spid="51"/>
                                        </p:tgtEl>
                                      </p:cBhvr>
                                    </p:animEffect>
                                    <p:set>
                                      <p:cBhvr>
                                        <p:cTn id="242" dur="1" fill="hold">
                                          <p:stCondLst>
                                            <p:cond delay="499"/>
                                          </p:stCondLst>
                                        </p:cTn>
                                        <p:tgtEl>
                                          <p:spTgt spid="51"/>
                                        </p:tgtEl>
                                        <p:attrNameLst>
                                          <p:attrName>style.visibility</p:attrName>
                                        </p:attrNameLst>
                                      </p:cBhvr>
                                      <p:to>
                                        <p:strVal val="hidden"/>
                                      </p:to>
                                    </p:set>
                                  </p:childTnLst>
                                </p:cTn>
                              </p:par>
                            </p:childTnLst>
                          </p:cTn>
                        </p:par>
                        <p:par>
                          <p:cTn id="243" fill="hold">
                            <p:stCondLst>
                              <p:cond delay="3000"/>
                            </p:stCondLst>
                            <p:childTnLst>
                              <p:par>
                                <p:cTn id="244" presetID="10" presetClass="entr" presetSubtype="0" fill="hold" grpId="0" nodeType="afterEffect">
                                  <p:stCondLst>
                                    <p:cond delay="0"/>
                                  </p:stCondLst>
                                  <p:childTnLst>
                                    <p:set>
                                      <p:cBhvr>
                                        <p:cTn id="245" dur="1" fill="hold">
                                          <p:stCondLst>
                                            <p:cond delay="0"/>
                                          </p:stCondLst>
                                        </p:cTn>
                                        <p:tgtEl>
                                          <p:spTgt spid="78"/>
                                        </p:tgtEl>
                                        <p:attrNameLst>
                                          <p:attrName>style.visibility</p:attrName>
                                        </p:attrNameLst>
                                      </p:cBhvr>
                                      <p:to>
                                        <p:strVal val="visible"/>
                                      </p:to>
                                    </p:set>
                                    <p:animEffect transition="in" filter="fade">
                                      <p:cBhvr>
                                        <p:cTn id="246" dur="500"/>
                                        <p:tgtEl>
                                          <p:spTgt spid="78"/>
                                        </p:tgtEl>
                                      </p:cBhvr>
                                    </p:animEffect>
                                  </p:childTnLst>
                                </p:cTn>
                              </p:par>
                            </p:childTnLst>
                          </p:cTn>
                        </p:par>
                      </p:childTnLst>
                    </p:cTn>
                  </p:par>
                  <p:par>
                    <p:cTn id="247" fill="hold">
                      <p:stCondLst>
                        <p:cond delay="indefinite"/>
                      </p:stCondLst>
                      <p:childTnLst>
                        <p:par>
                          <p:cTn id="248" fill="hold">
                            <p:stCondLst>
                              <p:cond delay="0"/>
                            </p:stCondLst>
                            <p:childTnLst>
                              <p:par>
                                <p:cTn id="249" presetID="26" presetClass="emph" presetSubtype="0" fill="hold" grpId="2" nodeType="clickEffect">
                                  <p:stCondLst>
                                    <p:cond delay="0"/>
                                  </p:stCondLst>
                                  <p:childTnLst>
                                    <p:animEffect transition="out" filter="fade">
                                      <p:cBhvr>
                                        <p:cTn id="250" dur="500" tmFilter="0, 0; .2, .5; .8, .5; 1, 0"/>
                                        <p:tgtEl>
                                          <p:spTgt spid="6"/>
                                        </p:tgtEl>
                                      </p:cBhvr>
                                    </p:animEffect>
                                    <p:animScale>
                                      <p:cBhvr>
                                        <p:cTn id="251" dur="250" autoRev="1" fill="hold"/>
                                        <p:tgtEl>
                                          <p:spTgt spid="6"/>
                                        </p:tgtEl>
                                      </p:cBhvr>
                                      <p:by x="105000" y="105000"/>
                                    </p:animScale>
                                  </p:childTnLst>
                                </p:cTn>
                              </p:par>
                            </p:childTnLst>
                          </p:cTn>
                        </p:par>
                        <p:par>
                          <p:cTn id="252" fill="hold">
                            <p:stCondLst>
                              <p:cond delay="500"/>
                            </p:stCondLst>
                            <p:childTnLst>
                              <p:par>
                                <p:cTn id="253" presetID="22" presetClass="entr" presetSubtype="2" fill="hold" nodeType="afterEffect">
                                  <p:stCondLst>
                                    <p:cond delay="0"/>
                                  </p:stCondLst>
                                  <p:childTnLst>
                                    <p:set>
                                      <p:cBhvr>
                                        <p:cTn id="254" dur="1" fill="hold">
                                          <p:stCondLst>
                                            <p:cond delay="0"/>
                                          </p:stCondLst>
                                        </p:cTn>
                                        <p:tgtEl>
                                          <p:spTgt spid="36"/>
                                        </p:tgtEl>
                                        <p:attrNameLst>
                                          <p:attrName>style.visibility</p:attrName>
                                        </p:attrNameLst>
                                      </p:cBhvr>
                                      <p:to>
                                        <p:strVal val="visible"/>
                                      </p:to>
                                    </p:set>
                                    <p:animEffect transition="in" filter="wipe(right)">
                                      <p:cBhvr>
                                        <p:cTn id="255" dur="500"/>
                                        <p:tgtEl>
                                          <p:spTgt spid="36"/>
                                        </p:tgtEl>
                                      </p:cBhvr>
                                    </p:animEffect>
                                  </p:childTnLst>
                                </p:cTn>
                              </p:par>
                            </p:childTnLst>
                          </p:cTn>
                        </p:par>
                        <p:par>
                          <p:cTn id="256" fill="hold">
                            <p:stCondLst>
                              <p:cond delay="1000"/>
                            </p:stCondLst>
                            <p:childTnLst>
                              <p:par>
                                <p:cTn id="257" presetID="10" presetClass="exit" presetSubtype="0" fill="hold" nodeType="afterEffect">
                                  <p:stCondLst>
                                    <p:cond delay="0"/>
                                  </p:stCondLst>
                                  <p:childTnLst>
                                    <p:animEffect transition="out" filter="fade">
                                      <p:cBhvr>
                                        <p:cTn id="258" dur="500"/>
                                        <p:tgtEl>
                                          <p:spTgt spid="36"/>
                                        </p:tgtEl>
                                      </p:cBhvr>
                                    </p:animEffect>
                                    <p:set>
                                      <p:cBhvr>
                                        <p:cTn id="259" dur="1" fill="hold">
                                          <p:stCondLst>
                                            <p:cond delay="499"/>
                                          </p:stCondLst>
                                        </p:cTn>
                                        <p:tgtEl>
                                          <p:spTgt spid="36"/>
                                        </p:tgtEl>
                                        <p:attrNameLst>
                                          <p:attrName>style.visibility</p:attrName>
                                        </p:attrNameLst>
                                      </p:cBhvr>
                                      <p:to>
                                        <p:strVal val="hidden"/>
                                      </p:to>
                                    </p:set>
                                  </p:childTnLst>
                                </p:cTn>
                              </p:par>
                            </p:childTnLst>
                          </p:cTn>
                        </p:par>
                        <p:par>
                          <p:cTn id="260" fill="hold">
                            <p:stCondLst>
                              <p:cond delay="1500"/>
                            </p:stCondLst>
                            <p:childTnLst>
                              <p:par>
                                <p:cTn id="261" presetID="42" presetClass="path" presetSubtype="0" accel="50000" decel="50000" fill="hold" nodeType="afterEffect">
                                  <p:stCondLst>
                                    <p:cond delay="0"/>
                                  </p:stCondLst>
                                  <p:childTnLst>
                                    <p:animMotion origin="layout" path="M 0.54284 -0.23352 L 0.79896 -0.05595 " pathEditMode="relative" rAng="0" ptsTypes="AA">
                                      <p:cBhvr>
                                        <p:cTn id="262" dur="1000" fill="hold"/>
                                        <p:tgtEl>
                                          <p:spTgt spid="57"/>
                                        </p:tgtEl>
                                        <p:attrNameLst>
                                          <p:attrName>ppt_x</p:attrName>
                                          <p:attrName>ppt_y</p:attrName>
                                        </p:attrNameLst>
                                      </p:cBhvr>
                                      <p:rCtr x="12799" y="8879"/>
                                    </p:animMotion>
                                  </p:childTnLst>
                                </p:cTn>
                              </p:par>
                            </p:childTnLst>
                          </p:cTn>
                        </p:par>
                        <p:par>
                          <p:cTn id="263" fill="hold">
                            <p:stCondLst>
                              <p:cond delay="2500"/>
                            </p:stCondLst>
                            <p:childTnLst>
                              <p:par>
                                <p:cTn id="264" presetID="10" presetClass="exit" presetSubtype="0" fill="hold" nodeType="afterEffect">
                                  <p:stCondLst>
                                    <p:cond delay="0"/>
                                  </p:stCondLst>
                                  <p:childTnLst>
                                    <p:animEffect transition="out" filter="fade">
                                      <p:cBhvr>
                                        <p:cTn id="265" dur="500"/>
                                        <p:tgtEl>
                                          <p:spTgt spid="57"/>
                                        </p:tgtEl>
                                      </p:cBhvr>
                                    </p:animEffect>
                                    <p:set>
                                      <p:cBhvr>
                                        <p:cTn id="266" dur="1" fill="hold">
                                          <p:stCondLst>
                                            <p:cond delay="499"/>
                                          </p:stCondLst>
                                        </p:cTn>
                                        <p:tgtEl>
                                          <p:spTgt spid="57"/>
                                        </p:tgtEl>
                                        <p:attrNameLst>
                                          <p:attrName>style.visibility</p:attrName>
                                        </p:attrNameLst>
                                      </p:cBhvr>
                                      <p:to>
                                        <p:strVal val="hidden"/>
                                      </p:to>
                                    </p:set>
                                  </p:childTnLst>
                                </p:cTn>
                              </p:par>
                              <p:par>
                                <p:cTn id="267" presetID="10" presetClass="entr" presetSubtype="0" fill="hold" grpId="0" nodeType="withEffect">
                                  <p:stCondLst>
                                    <p:cond delay="0"/>
                                  </p:stCondLst>
                                  <p:childTnLst>
                                    <p:set>
                                      <p:cBhvr>
                                        <p:cTn id="268" dur="1" fill="hold">
                                          <p:stCondLst>
                                            <p:cond delay="0"/>
                                          </p:stCondLst>
                                        </p:cTn>
                                        <p:tgtEl>
                                          <p:spTgt spid="79"/>
                                        </p:tgtEl>
                                        <p:attrNameLst>
                                          <p:attrName>style.visibility</p:attrName>
                                        </p:attrNameLst>
                                      </p:cBhvr>
                                      <p:to>
                                        <p:strVal val="visible"/>
                                      </p:to>
                                    </p:set>
                                    <p:animEffect transition="in" filter="fade">
                                      <p:cBhvr>
                                        <p:cTn id="26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6" grpId="2" animBg="1"/>
      <p:bldP spid="7" grpId="0" animBg="1"/>
      <p:bldP spid="7" grpId="1" animBg="1"/>
      <p:bldP spid="7" grpId="2" animBg="1"/>
      <p:bldP spid="45" grpId="0" animBg="1"/>
      <p:bldP spid="45" grpId="1" animBg="1"/>
      <p:bldP spid="45" grpId="2" animBg="1"/>
      <p:bldP spid="63" grpId="0" animBg="1"/>
      <p:bldP spid="64" grpId="0" animBg="1"/>
      <p:bldP spid="65" grpId="0" animBg="1"/>
      <p:bldP spid="78" grpId="0" animBg="1"/>
      <p:bldP spid="7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92"/>
          <p:cNvGrpSpPr/>
          <p:nvPr/>
        </p:nvGrpSpPr>
        <p:grpSpPr>
          <a:xfrm>
            <a:off x="-162" y="3003585"/>
            <a:ext cx="12435757" cy="3991840"/>
            <a:chOff x="0" y="771891"/>
            <a:chExt cx="12188825" cy="3122162"/>
          </a:xfrm>
        </p:grpSpPr>
        <p:pic>
          <p:nvPicPr>
            <p:cNvPr id="6" name="Picture 5" descr="blurry-blue-cloud-rays.png"/>
            <p:cNvPicPr>
              <a:picLocks noChangeAspect="1"/>
            </p:cNvPicPr>
            <p:nvPr/>
          </p:nvPicPr>
          <p:blipFill>
            <a:blip r:embed="rId3" cstate="print"/>
            <a:stretch>
              <a:fillRect/>
            </a:stretch>
          </p:blipFill>
          <p:spPr>
            <a:xfrm>
              <a:off x="0" y="771891"/>
              <a:ext cx="12188825" cy="1947558"/>
            </a:xfrm>
            <a:prstGeom prst="rect">
              <a:avLst/>
            </a:prstGeom>
          </p:spPr>
        </p:pic>
        <p:pic>
          <p:nvPicPr>
            <p:cNvPr id="7" name="Picture 6" descr="CLOUD-ARCH-thinner.png"/>
            <p:cNvPicPr>
              <a:picLocks noChangeAspect="1"/>
            </p:cNvPicPr>
            <p:nvPr/>
          </p:nvPicPr>
          <p:blipFill>
            <a:blip r:embed="rId4" cstate="print"/>
            <a:stretch>
              <a:fillRect/>
            </a:stretch>
          </p:blipFill>
          <p:spPr>
            <a:xfrm>
              <a:off x="0" y="2179151"/>
              <a:ext cx="12188825" cy="1714902"/>
            </a:xfrm>
            <a:prstGeom prst="rect">
              <a:avLst/>
            </a:prstGeom>
          </p:spPr>
        </p:pic>
      </p:grpSp>
      <p:sp>
        <p:nvSpPr>
          <p:cNvPr id="2" name="Title 1"/>
          <p:cNvSpPr>
            <a:spLocks noGrp="1"/>
          </p:cNvSpPr>
          <p:nvPr>
            <p:ph type="title"/>
          </p:nvPr>
        </p:nvSpPr>
        <p:spPr>
          <a:xfrm>
            <a:off x="530466" y="1533593"/>
            <a:ext cx="11373923" cy="904042"/>
          </a:xfrm>
        </p:spPr>
        <p:txBody>
          <a:bodyPr/>
          <a:lstStyle/>
          <a:p>
            <a:pPr algn="ctr"/>
            <a:r>
              <a:rPr lang="en-US" dirty="0" smtClean="0"/>
              <a:t>What is the cloud?</a:t>
            </a:r>
            <a:endParaRPr lang="en-US" dirty="0"/>
          </a:p>
        </p:txBody>
      </p:sp>
      <p:sp>
        <p:nvSpPr>
          <p:cNvPr id="3" name="Text Placeholder 2"/>
          <p:cNvSpPr>
            <a:spLocks noGrp="1"/>
          </p:cNvSpPr>
          <p:nvPr>
            <p:ph idx="4294967295"/>
          </p:nvPr>
        </p:nvSpPr>
        <p:spPr>
          <a:xfrm>
            <a:off x="933485" y="2632510"/>
            <a:ext cx="10465882" cy="1808085"/>
          </a:xfrm>
          <a:prstGeom prst="rect">
            <a:avLst/>
          </a:prstGeom>
        </p:spPr>
        <p:txBody>
          <a:bodyPr/>
          <a:lstStyle/>
          <a:p>
            <a:pPr marL="0" indent="0" algn="ctr">
              <a:buNone/>
            </a:pPr>
            <a:r>
              <a:rPr lang="en-US" i="1" dirty="0">
                <a:effectLst>
                  <a:outerShdw blurRad="38100" dist="38100" dir="2700000" algn="tl">
                    <a:srgbClr val="000000">
                      <a:alpha val="43137"/>
                    </a:srgbClr>
                  </a:outerShdw>
                </a:effectLst>
              </a:rPr>
              <a:t>An approach to computing that’s about internet scale and connecting to a variety of devices and endpoints</a:t>
            </a:r>
          </a:p>
        </p:txBody>
      </p:sp>
    </p:spTree>
    <p:extLst>
      <p:ext uri="{BB962C8B-B14F-4D97-AF65-F5344CB8AC3E}">
        <p14:creationId xmlns:p14="http://schemas.microsoft.com/office/powerpoint/2010/main" val="24523743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4220177" y="3717400"/>
            <a:ext cx="7740763" cy="25369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0177" y="1049215"/>
            <a:ext cx="7740763" cy="1925462"/>
          </a:xfrm>
          <a:prstGeom prst="rect">
            <a:avLst/>
          </a:prstGeom>
        </p:spPr>
      </p:pic>
      <p:pic>
        <p:nvPicPr>
          <p:cNvPr id="11" name="Picture 10"/>
          <p:cNvPicPr>
            <a:picLocks noChangeAspect="1"/>
          </p:cNvPicPr>
          <p:nvPr/>
        </p:nvPicPr>
        <p:blipFill rotWithShape="1">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5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4123592" y="159594"/>
            <a:ext cx="999644" cy="889621"/>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0177" y="3717400"/>
            <a:ext cx="7740763" cy="2545799"/>
          </a:xfrm>
          <a:prstGeom prst="rect">
            <a:avLst/>
          </a:prstGeom>
        </p:spPr>
      </p:pic>
      <p:sp>
        <p:nvSpPr>
          <p:cNvPr id="16" name="TextBox 15"/>
          <p:cNvSpPr txBox="1"/>
          <p:nvPr/>
        </p:nvSpPr>
        <p:spPr>
          <a:xfrm>
            <a:off x="4189315" y="6322593"/>
            <a:ext cx="2667953" cy="358570"/>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On Premises</a:t>
            </a: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36121" y="5012505"/>
            <a:ext cx="1243471" cy="1243471"/>
          </a:xfrm>
          <a:prstGeom prst="rect">
            <a:avLst/>
          </a:prstGeom>
        </p:spPr>
      </p:pic>
      <p:sp>
        <p:nvSpPr>
          <p:cNvPr id="5" name="Round Same Side Corner Rectangle 4"/>
          <p:cNvSpPr/>
          <p:nvPr/>
        </p:nvSpPr>
        <p:spPr bwMode="auto">
          <a:xfrm rot="5400000">
            <a:off x="9084317" y="3465589"/>
            <a:ext cx="1673088" cy="3480186"/>
          </a:xfrm>
          <a:prstGeom prst="round2SameRect">
            <a:avLst>
              <a:gd name="adj1" fmla="val 8132"/>
              <a:gd name="adj2" fmla="val 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0" name="Down Arrow 29"/>
          <p:cNvSpPr/>
          <p:nvPr/>
        </p:nvSpPr>
        <p:spPr bwMode="auto">
          <a:xfrm rot="10800000">
            <a:off x="10793922" y="2680814"/>
            <a:ext cx="490306" cy="1688323"/>
          </a:xfrm>
          <a:prstGeom prst="downArrow">
            <a:avLst>
              <a:gd name="adj1" fmla="val 42122"/>
              <a:gd name="adj2" fmla="val 6208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3" name="Down Arrow 32"/>
          <p:cNvSpPr/>
          <p:nvPr/>
        </p:nvSpPr>
        <p:spPr bwMode="auto">
          <a:xfrm>
            <a:off x="10188784" y="2534249"/>
            <a:ext cx="490306" cy="1652786"/>
          </a:xfrm>
          <a:prstGeom prst="downArrow">
            <a:avLst>
              <a:gd name="adj1" fmla="val 42122"/>
              <a:gd name="adj2" fmla="val 62085"/>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6" name="Rounded Rectangle 25"/>
          <p:cNvSpPr/>
          <p:nvPr/>
        </p:nvSpPr>
        <p:spPr bwMode="auto">
          <a:xfrm>
            <a:off x="4442504" y="1520787"/>
            <a:ext cx="7228588" cy="1103960"/>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dirty="0">
                <a:gradFill>
                  <a:gsLst>
                    <a:gs pos="0">
                      <a:srgbClr val="FFFFFF"/>
                    </a:gs>
                    <a:gs pos="100000">
                      <a:srgbClr val="FFFFFF"/>
                    </a:gs>
                  </a:gsLst>
                  <a:lin ang="5400000" scaled="0"/>
                </a:gradFill>
              </a:rPr>
              <a:t>Cloud Application</a:t>
            </a:r>
          </a:p>
        </p:txBody>
      </p:sp>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9746" y="4732866"/>
            <a:ext cx="748026" cy="1034607"/>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0066" y="4732866"/>
            <a:ext cx="748026" cy="1034607"/>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0386" y="4732866"/>
            <a:ext cx="748026" cy="1034607"/>
          </a:xfrm>
          <a:prstGeom prst="rect">
            <a:avLst/>
          </a:prstGeom>
        </p:spPr>
      </p:pic>
      <p:sp>
        <p:nvSpPr>
          <p:cNvPr id="38" name="TextBox 37"/>
          <p:cNvSpPr txBox="1"/>
          <p:nvPr/>
        </p:nvSpPr>
        <p:spPr>
          <a:xfrm>
            <a:off x="6133081" y="4035312"/>
            <a:ext cx="2667953" cy="256159"/>
          </a:xfrm>
          <a:prstGeom prst="rect">
            <a:avLst/>
          </a:prstGeom>
          <a:noFill/>
        </p:spPr>
        <p:txBody>
          <a:bodyPr wrap="square" lIns="0" tIns="0" rIns="0" bIns="0" rtlCol="0">
            <a:spAutoFit/>
          </a:bodyPr>
          <a:lstStyle/>
          <a:p>
            <a:pPr defTabSz="1243245">
              <a:lnSpc>
                <a:spcPct val="80000"/>
              </a:lnSpc>
              <a:buSzPct val="80000"/>
            </a:pPr>
            <a:r>
              <a:rPr lang="en-US" sz="2040" dirty="0">
                <a:solidFill>
                  <a:schemeClr val="bg1">
                    <a:alpha val="99000"/>
                  </a:schemeClr>
                </a:solidFill>
              </a:rPr>
              <a:t>Existing Datacenter</a:t>
            </a:r>
          </a:p>
        </p:txBody>
      </p:sp>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2256" y="4732866"/>
            <a:ext cx="748026" cy="1034607"/>
          </a:xfrm>
          <a:prstGeom prst="rect">
            <a:avLst/>
          </a:prstGeom>
        </p:spPr>
      </p:pic>
      <p:sp>
        <p:nvSpPr>
          <p:cNvPr id="29" name="Round Same Side Corner Rectangle 28"/>
          <p:cNvSpPr/>
          <p:nvPr/>
        </p:nvSpPr>
        <p:spPr bwMode="auto">
          <a:xfrm rot="16200000">
            <a:off x="6305721" y="4167177"/>
            <a:ext cx="1673088" cy="2077009"/>
          </a:xfrm>
          <a:prstGeom prst="round2SameRect">
            <a:avLst>
              <a:gd name="adj1" fmla="val 8132"/>
              <a:gd name="adj2" fmla="val 0"/>
            </a:avLst>
          </a:prstGeom>
          <a:solidFill>
            <a:srgbClr val="A6A6A6">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4" name="Picture 3"/>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99280" y="5042166"/>
            <a:ext cx="504827" cy="504827"/>
          </a:xfrm>
          <a:prstGeom prst="rect">
            <a:avLst/>
          </a:prstGeom>
        </p:spPr>
      </p:pic>
      <p:sp>
        <p:nvSpPr>
          <p:cNvPr id="6" name="Title 5"/>
          <p:cNvSpPr>
            <a:spLocks noGrp="1"/>
          </p:cNvSpPr>
          <p:nvPr>
            <p:ph type="title"/>
          </p:nvPr>
        </p:nvSpPr>
        <p:spPr>
          <a:xfrm>
            <a:off x="531949" y="233152"/>
            <a:ext cx="3704173" cy="2330734"/>
          </a:xfrm>
        </p:spPr>
        <p:txBody>
          <a:bodyPr/>
          <a:lstStyle/>
          <a:p>
            <a:r>
              <a:rPr lang="en-US" dirty="0" smtClean="0"/>
              <a:t>Service </a:t>
            </a:r>
            <a:br>
              <a:rPr lang="en-US" dirty="0" smtClean="0"/>
            </a:br>
            <a:r>
              <a:rPr lang="en-US" dirty="0" smtClean="0"/>
              <a:t>Bus Relay</a:t>
            </a:r>
            <a:br>
              <a:rPr lang="en-US" dirty="0" smtClean="0"/>
            </a:br>
            <a:endParaRPr lang="en-US" dirty="0"/>
          </a:p>
        </p:txBody>
      </p:sp>
    </p:spTree>
    <p:extLst>
      <p:ext uri="{BB962C8B-B14F-4D97-AF65-F5344CB8AC3E}">
        <p14:creationId xmlns:p14="http://schemas.microsoft.com/office/powerpoint/2010/main" val="144756556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220177" y="3708518"/>
            <a:ext cx="7740763" cy="25369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0177" y="1049215"/>
            <a:ext cx="7740763" cy="1925462"/>
          </a:xfrm>
          <a:prstGeom prst="rect">
            <a:avLst/>
          </a:prstGeom>
        </p:spPr>
      </p:pic>
      <p:grpSp>
        <p:nvGrpSpPr>
          <p:cNvPr id="38" name="Group 37"/>
          <p:cNvGrpSpPr/>
          <p:nvPr/>
        </p:nvGrpSpPr>
        <p:grpSpPr>
          <a:xfrm>
            <a:off x="7394023" y="1468973"/>
            <a:ext cx="4366280" cy="1276651"/>
            <a:chOff x="3093834" y="4675909"/>
            <a:chExt cx="4281055" cy="1251732"/>
          </a:xfrm>
        </p:grpSpPr>
        <p:sp>
          <p:nvSpPr>
            <p:cNvPr id="39" name="Rectangle 38"/>
            <p:cNvSpPr/>
            <p:nvPr/>
          </p:nvSpPr>
          <p:spPr bwMode="auto">
            <a:xfrm>
              <a:off x="3093834" y="4675909"/>
              <a:ext cx="4281055" cy="12517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0" name="TextBox 39"/>
            <p:cNvSpPr txBox="1"/>
            <p:nvPr/>
          </p:nvSpPr>
          <p:spPr>
            <a:xfrm>
              <a:off x="4199540" y="5125720"/>
              <a:ext cx="2840863" cy="2260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Service Bus Relay</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61152" y="4836318"/>
              <a:ext cx="854118" cy="854118"/>
            </a:xfrm>
            <a:prstGeom prst="rect">
              <a:avLst/>
            </a:prstGeom>
          </p:spPr>
        </p:pic>
      </p:grpSp>
      <p:sp>
        <p:nvSpPr>
          <p:cNvPr id="50" name="Down Arrow 49"/>
          <p:cNvSpPr/>
          <p:nvPr/>
        </p:nvSpPr>
        <p:spPr bwMode="auto">
          <a:xfrm rot="16200000">
            <a:off x="6317379" y="1238799"/>
            <a:ext cx="490306" cy="1662982"/>
          </a:xfrm>
          <a:prstGeom prst="downArrow">
            <a:avLst>
              <a:gd name="adj1" fmla="val 42122"/>
              <a:gd name="adj2" fmla="val 62085"/>
            </a:avLst>
          </a:pr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0177" y="3717400"/>
            <a:ext cx="7740763" cy="2545799"/>
          </a:xfrm>
          <a:prstGeom prst="rect">
            <a:avLst/>
          </a:prstGeom>
        </p:spPr>
      </p:pic>
      <p:sp>
        <p:nvSpPr>
          <p:cNvPr id="26" name="TextBox 25"/>
          <p:cNvSpPr txBox="1"/>
          <p:nvPr/>
        </p:nvSpPr>
        <p:spPr>
          <a:xfrm>
            <a:off x="4189315" y="6322593"/>
            <a:ext cx="2667953" cy="358570"/>
          </a:xfrm>
          <a:prstGeom prst="rect">
            <a:avLst/>
          </a:prstGeom>
          <a:noFill/>
        </p:spPr>
        <p:txBody>
          <a:bodyPr wrap="square" lIns="0" tIns="0" rIns="0" bIns="0" rtlCol="0">
            <a:spAutoFit/>
          </a:bodyPr>
          <a:lstStyle/>
          <a:p>
            <a:pPr defTabSz="1243245">
              <a:lnSpc>
                <a:spcPct val="80000"/>
              </a:lnSpc>
              <a:buSzPct val="80000"/>
            </a:pPr>
            <a:r>
              <a:rPr lang="en-US" sz="2856" dirty="0">
                <a:solidFill>
                  <a:schemeClr val="tx2">
                    <a:alpha val="99000"/>
                  </a:schemeClr>
                </a:solidFill>
              </a:rPr>
              <a:t>On Premises</a:t>
            </a:r>
          </a:p>
        </p:txBody>
      </p:sp>
      <p:pic>
        <p:nvPicPr>
          <p:cNvPr id="27" name="Picture 26"/>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36121" y="5012505"/>
            <a:ext cx="1243471" cy="1243471"/>
          </a:xfrm>
          <a:prstGeom prst="rect">
            <a:avLst/>
          </a:prstGeom>
        </p:spPr>
      </p:pic>
      <p:grpSp>
        <p:nvGrpSpPr>
          <p:cNvPr id="58" name="Group 57"/>
          <p:cNvGrpSpPr/>
          <p:nvPr/>
        </p:nvGrpSpPr>
        <p:grpSpPr>
          <a:xfrm>
            <a:off x="7264488" y="4374354"/>
            <a:ext cx="4366281" cy="1665968"/>
            <a:chOff x="3093834" y="4675909"/>
            <a:chExt cx="4281056" cy="1633450"/>
          </a:xfrm>
        </p:grpSpPr>
        <p:sp>
          <p:nvSpPr>
            <p:cNvPr id="59" name="Rectangle 58"/>
            <p:cNvSpPr/>
            <p:nvPr/>
          </p:nvSpPr>
          <p:spPr bwMode="auto">
            <a:xfrm>
              <a:off x="3093834" y="4675909"/>
              <a:ext cx="4281056" cy="163345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0" name="TextBox 59"/>
            <p:cNvSpPr txBox="1"/>
            <p:nvPr/>
          </p:nvSpPr>
          <p:spPr>
            <a:xfrm>
              <a:off x="4335012" y="5116693"/>
              <a:ext cx="1522809" cy="226024"/>
            </a:xfrm>
            <a:prstGeom prst="rect">
              <a:avLst/>
            </a:prstGeom>
            <a:noFill/>
          </p:spPr>
          <p:txBody>
            <a:bodyPr wrap="square" lIns="0" tIns="0" rIns="0" bIns="0" rtlCol="0">
              <a:spAutoFit/>
            </a:bodyPr>
            <a:lstStyle/>
            <a:p>
              <a:pPr defTabSz="1243245">
                <a:lnSpc>
                  <a:spcPct val="80000"/>
                </a:lnSpc>
                <a:buSzPct val="80000"/>
              </a:pPr>
              <a:r>
                <a:rPr lang="en-US" sz="1836" dirty="0">
                  <a:gradFill>
                    <a:gsLst>
                      <a:gs pos="0">
                        <a:srgbClr val="FFFFFF"/>
                      </a:gs>
                      <a:gs pos="100000">
                        <a:srgbClr val="FFFFFF"/>
                      </a:gs>
                    </a:gsLst>
                    <a:lin ang="5400000" scaled="0"/>
                  </a:gradFill>
                </a:rPr>
                <a:t>WCF Service</a:t>
              </a:r>
            </a:p>
          </p:txBody>
        </p:sp>
        <p:pic>
          <p:nvPicPr>
            <p:cNvPr id="61" name="Picture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20826" y="4762997"/>
              <a:ext cx="684508" cy="1440086"/>
            </a:xfrm>
            <a:prstGeom prst="rect">
              <a:avLst/>
            </a:prstGeom>
          </p:spPr>
        </p:pic>
      </p:grpSp>
      <p:sp>
        <p:nvSpPr>
          <p:cNvPr id="62" name="Down Arrow 61"/>
          <p:cNvSpPr/>
          <p:nvPr/>
        </p:nvSpPr>
        <p:spPr bwMode="auto">
          <a:xfrm rot="16200000">
            <a:off x="9181449" y="4397692"/>
            <a:ext cx="490306" cy="2486476"/>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03072" y="4823912"/>
            <a:ext cx="991100" cy="1370809"/>
          </a:xfrm>
          <a:prstGeom prst="rect">
            <a:avLst/>
          </a:prstGeom>
        </p:spPr>
      </p:pic>
      <p:sp>
        <p:nvSpPr>
          <p:cNvPr id="29" name="Down Arrow 28"/>
          <p:cNvSpPr/>
          <p:nvPr/>
        </p:nvSpPr>
        <p:spPr bwMode="auto">
          <a:xfrm>
            <a:off x="7701905" y="2580115"/>
            <a:ext cx="490306" cy="1652786"/>
          </a:xfrm>
          <a:prstGeom prst="downArrow">
            <a:avLst>
              <a:gd name="adj1" fmla="val 42122"/>
              <a:gd name="adj2" fmla="val 6208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1" name="Rounded Rectangle 30"/>
          <p:cNvSpPr/>
          <p:nvPr/>
        </p:nvSpPr>
        <p:spPr bwMode="auto">
          <a:xfrm>
            <a:off x="4572038" y="1468973"/>
            <a:ext cx="2241106" cy="1276651"/>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123051" indent="-123051" defTabSz="932290" fontAlgn="base">
              <a:spcBef>
                <a:spcPct val="0"/>
              </a:spcBef>
              <a:spcAft>
                <a:spcPct val="0"/>
              </a:spcAft>
            </a:pPr>
            <a:r>
              <a:rPr lang="en-US" sz="2040" dirty="0">
                <a:gradFill>
                  <a:gsLst>
                    <a:gs pos="0">
                      <a:srgbClr val="FFFFFF"/>
                    </a:gs>
                    <a:gs pos="100000">
                      <a:srgbClr val="FFFFFF"/>
                    </a:gs>
                  </a:gsLst>
                  <a:lin ang="5400000" scaled="0"/>
                </a:gradFill>
              </a:rPr>
              <a:t>	Cloud Application</a:t>
            </a:r>
          </a:p>
        </p:txBody>
      </p:sp>
      <p:sp>
        <p:nvSpPr>
          <p:cNvPr id="42" name="Down Arrow 41"/>
          <p:cNvSpPr/>
          <p:nvPr/>
        </p:nvSpPr>
        <p:spPr bwMode="auto">
          <a:xfrm rot="16200000">
            <a:off x="3447541" y="1241276"/>
            <a:ext cx="490306" cy="1662982"/>
          </a:xfrm>
          <a:prstGeom prst="downArrow">
            <a:avLst>
              <a:gd name="adj1" fmla="val 42122"/>
              <a:gd name="adj2" fmla="val 62085"/>
            </a:avLst>
          </a:pr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05677" y="1336991"/>
            <a:ext cx="1480652" cy="2369043"/>
          </a:xfrm>
          <a:prstGeom prst="rect">
            <a:avLst/>
          </a:prstGeom>
        </p:spPr>
      </p:pic>
      <p:pic>
        <p:nvPicPr>
          <p:cNvPr id="33" name="Picture 32"/>
          <p:cNvPicPr>
            <a:picLocks noChangeAspect="1"/>
          </p:cNvPicPr>
          <p:nvPr/>
        </p:nvPicPr>
        <p:blipFill rotWithShape="1">
          <a:blip r:embed="rId12" cstate="print">
            <a:duotone>
              <a:schemeClr val="accent2">
                <a:shade val="45000"/>
                <a:satMod val="135000"/>
              </a:schemeClr>
              <a:prstClr val="white"/>
            </a:duotone>
            <a:extLst>
              <a:ext uri="{BEBA8EAE-BF5A-486C-A8C5-ECC9F3942E4B}">
                <a14:imgProps xmlns:a14="http://schemas.microsoft.com/office/drawing/2010/main">
                  <a14:imgLayer r:embed="rId13">
                    <a14:imgEffect>
                      <a14:colorTemperature colorTemp="115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4123592" y="159594"/>
            <a:ext cx="999644" cy="889621"/>
          </a:xfrm>
          <a:prstGeom prst="rect">
            <a:avLst/>
          </a:prstGeom>
        </p:spPr>
      </p:pic>
    </p:spTree>
    <p:extLst>
      <p:ext uri="{BB962C8B-B14F-4D97-AF65-F5344CB8AC3E}">
        <p14:creationId xmlns:p14="http://schemas.microsoft.com/office/powerpoint/2010/main" val="151698029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Service Bus </a:t>
            </a:r>
            <a:r>
              <a:rPr lang="en-US" dirty="0"/>
              <a:t>Relay</a:t>
            </a:r>
          </a:p>
        </p:txBody>
      </p:sp>
      <p:grpSp>
        <p:nvGrpSpPr>
          <p:cNvPr id="61" name="Group 60"/>
          <p:cNvGrpSpPr/>
          <p:nvPr/>
        </p:nvGrpSpPr>
        <p:grpSpPr>
          <a:xfrm>
            <a:off x="4879824" y="1459098"/>
            <a:ext cx="2676827" cy="1626811"/>
            <a:chOff x="4782123" y="1430618"/>
            <a:chExt cx="2624578" cy="1595058"/>
          </a:xfrm>
        </p:grpSpPr>
        <p:sp>
          <p:nvSpPr>
            <p:cNvPr id="27" name="Freeform 10"/>
            <p:cNvSpPr>
              <a:spLocks noEditPoints="1"/>
            </p:cNvSpPr>
            <p:nvPr/>
          </p:nvSpPr>
          <p:spPr bwMode="black">
            <a:xfrm>
              <a:off x="5213797" y="1712974"/>
              <a:ext cx="2192904" cy="1312702"/>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1"/>
            </a:solidFill>
            <a:ln>
              <a:noFill/>
            </a:ln>
            <a:extLst/>
          </p:spPr>
          <p:txBody>
            <a:bodyPr vert="horz" wrap="square" lIns="279781" tIns="46630" rIns="93260" bIns="93260" numCol="1" anchor="b" anchorCtr="0" compatLnSpc="1">
              <a:prstTxWarp prst="textNoShape">
                <a:avLst/>
              </a:prstTxWarp>
            </a:bodyPr>
            <a:lstStyle/>
            <a:p>
              <a:endParaRPr lang="en-US" sz="1836" dirty="0">
                <a:solidFill>
                  <a:schemeClr val="bg1">
                    <a:alpha val="99000"/>
                  </a:schemeClr>
                </a:solidFill>
              </a:endParaRPr>
            </a:p>
          </p:txBody>
        </p:sp>
        <p:grpSp>
          <p:nvGrpSpPr>
            <p:cNvPr id="26" name="Group 25"/>
            <p:cNvGrpSpPr/>
            <p:nvPr/>
          </p:nvGrpSpPr>
          <p:grpSpPr>
            <a:xfrm>
              <a:off x="4782123" y="1430618"/>
              <a:ext cx="1088758" cy="1088758"/>
              <a:chOff x="6094413" y="3355650"/>
              <a:chExt cx="758952" cy="758952"/>
            </a:xfrm>
          </p:grpSpPr>
          <p:sp>
            <p:nvSpPr>
              <p:cNvPr id="20" name="Rectangle 19"/>
              <p:cNvSpPr/>
              <p:nvPr/>
            </p:nvSpPr>
            <p:spPr bwMode="auto">
              <a:xfrm>
                <a:off x="6094413" y="3355650"/>
                <a:ext cx="758952" cy="7589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9326" rIns="9326" bIns="9326" numCol="1" rtlCol="0" anchor="b" anchorCtr="0" compatLnSpc="1">
                <a:prstTxWarp prst="textNoShape">
                  <a:avLst/>
                </a:prstTxWarp>
              </a:bodyPr>
              <a:lstStyle/>
              <a:p>
                <a:pPr defTabSz="931126" fontAlgn="base">
                  <a:lnSpc>
                    <a:spcPct val="90000"/>
                  </a:lnSpc>
                  <a:spcBef>
                    <a:spcPct val="0"/>
                  </a:spcBef>
                  <a:spcAft>
                    <a:spcPct val="0"/>
                  </a:spcAft>
                </a:pPr>
                <a:endParaRPr lang="en-US" sz="1224" dirty="0">
                  <a:gradFill>
                    <a:gsLst>
                      <a:gs pos="0">
                        <a:srgbClr val="FFFFFF"/>
                      </a:gs>
                      <a:gs pos="100000">
                        <a:srgbClr val="FFFFFF"/>
                      </a:gs>
                    </a:gsLst>
                    <a:lin ang="5400000" scaled="0"/>
                  </a:gradFill>
                </a:endParaRPr>
              </a:p>
            </p:txBody>
          </p:sp>
          <p:grpSp>
            <p:nvGrpSpPr>
              <p:cNvPr id="21" name="Group 20"/>
              <p:cNvGrpSpPr/>
              <p:nvPr/>
            </p:nvGrpSpPr>
            <p:grpSpPr>
              <a:xfrm>
                <a:off x="6167567" y="3483382"/>
                <a:ext cx="612646" cy="503488"/>
                <a:chOff x="3264238" y="2566203"/>
                <a:chExt cx="1214048" cy="997739"/>
              </a:xfrm>
            </p:grpSpPr>
            <p:sp>
              <p:nvSpPr>
                <p:cNvPr id="22" name="Oval 21"/>
                <p:cNvSpPr/>
                <p:nvPr/>
              </p:nvSpPr>
              <p:spPr bwMode="auto">
                <a:xfrm>
                  <a:off x="3566915" y="2830302"/>
                  <a:ext cx="484742" cy="4847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gradFill>
                      <a:gsLst>
                        <a:gs pos="0">
                          <a:srgbClr val="FFFFFF"/>
                        </a:gs>
                        <a:gs pos="100000">
                          <a:srgbClr val="FFFFFF"/>
                        </a:gs>
                      </a:gsLst>
                      <a:lin ang="5400000" scaled="0"/>
                    </a:gradFill>
                  </a:endParaRPr>
                </a:p>
              </p:txBody>
            </p:sp>
            <p:sp>
              <p:nvSpPr>
                <p:cNvPr id="23" name="Right Arrow 22"/>
                <p:cNvSpPr/>
                <p:nvPr/>
              </p:nvSpPr>
              <p:spPr bwMode="auto">
                <a:xfrm>
                  <a:off x="4104422" y="2885741"/>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gradFill>
                      <a:gsLst>
                        <a:gs pos="0">
                          <a:srgbClr val="FFFFFF"/>
                        </a:gs>
                        <a:gs pos="100000">
                          <a:srgbClr val="FFFFFF"/>
                        </a:gs>
                      </a:gsLst>
                      <a:lin ang="5400000" scaled="0"/>
                    </a:gradFill>
                  </a:endParaRPr>
                </a:p>
              </p:txBody>
            </p:sp>
            <p:sp>
              <p:nvSpPr>
                <p:cNvPr id="24" name="Right Arrow 23"/>
                <p:cNvSpPr/>
                <p:nvPr/>
              </p:nvSpPr>
              <p:spPr bwMode="auto">
                <a:xfrm rot="2610121">
                  <a:off x="3264238" y="2566203"/>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gradFill>
                      <a:gsLst>
                        <a:gs pos="0">
                          <a:srgbClr val="FFFFFF"/>
                        </a:gs>
                        <a:gs pos="100000">
                          <a:srgbClr val="FFFFFF"/>
                        </a:gs>
                      </a:gsLst>
                      <a:lin ang="5400000" scaled="0"/>
                    </a:gradFill>
                  </a:endParaRPr>
                </a:p>
              </p:txBody>
            </p:sp>
            <p:sp>
              <p:nvSpPr>
                <p:cNvPr id="25" name="Right Arrow 24"/>
                <p:cNvSpPr/>
                <p:nvPr/>
              </p:nvSpPr>
              <p:spPr bwMode="auto">
                <a:xfrm rot="18853141">
                  <a:off x="3264303" y="3190078"/>
                  <a:ext cx="373864" cy="3738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46628" rIns="18652" bIns="46628" numCol="1" rtlCol="0" anchor="ctr" anchorCtr="0" compatLnSpc="1">
                  <a:prstTxWarp prst="textNoShape">
                    <a:avLst/>
                  </a:prstTxWarp>
                </a:bodyPr>
                <a:lstStyle/>
                <a:p>
                  <a:pPr algn="ctr" defTabSz="932290" fontAlgn="base">
                    <a:spcBef>
                      <a:spcPct val="0"/>
                    </a:spcBef>
                    <a:spcAft>
                      <a:spcPct val="0"/>
                    </a:spcAft>
                  </a:pPr>
                  <a:endParaRPr lang="en-US" sz="1122" dirty="0">
                    <a:gradFill>
                      <a:gsLst>
                        <a:gs pos="0">
                          <a:srgbClr val="FFFFFF"/>
                        </a:gs>
                        <a:gs pos="100000">
                          <a:srgbClr val="FFFFFF"/>
                        </a:gs>
                      </a:gsLst>
                      <a:lin ang="5400000" scaled="0"/>
                    </a:gradFill>
                  </a:endParaRPr>
                </a:p>
              </p:txBody>
            </p:sp>
          </p:grpSp>
        </p:grpSp>
      </p:grpSp>
      <p:sp>
        <p:nvSpPr>
          <p:cNvPr id="29" name="TextBox 28"/>
          <p:cNvSpPr txBox="1"/>
          <p:nvPr/>
        </p:nvSpPr>
        <p:spPr>
          <a:xfrm>
            <a:off x="7556651" y="1722050"/>
            <a:ext cx="2862865" cy="484854"/>
          </a:xfrm>
          <a:prstGeom prst="rect">
            <a:avLst/>
          </a:prstGeom>
          <a:noFill/>
        </p:spPr>
        <p:txBody>
          <a:bodyPr wrap="none" lIns="0" tIns="0" rIns="0" bIns="0" rtlCol="0" anchor="ctr">
            <a:noAutofit/>
          </a:bodyPr>
          <a:lstStyle/>
          <a:p>
            <a:pPr algn="ctr" defTabSz="932090"/>
            <a:r>
              <a:rPr lang="en-US" sz="2040" dirty="0">
                <a:solidFill>
                  <a:schemeClr val="tx1">
                    <a:lumMod val="90000"/>
                    <a:lumOff val="10000"/>
                    <a:alpha val="99000"/>
                  </a:schemeClr>
                </a:solidFill>
                <a:ea typeface="Segoe UI" pitchFamily="34" charset="0"/>
                <a:cs typeface="Segoe UI" pitchFamily="34" charset="0"/>
              </a:rPr>
              <a:t>Register Your Service</a:t>
            </a:r>
          </a:p>
        </p:txBody>
      </p:sp>
      <p:grpSp>
        <p:nvGrpSpPr>
          <p:cNvPr id="62" name="Group 61"/>
          <p:cNvGrpSpPr/>
          <p:nvPr/>
        </p:nvGrpSpPr>
        <p:grpSpPr>
          <a:xfrm>
            <a:off x="1845235" y="1771887"/>
            <a:ext cx="2910989" cy="1154307"/>
            <a:chOff x="1806766" y="1737302"/>
            <a:chExt cx="2854170" cy="1131776"/>
          </a:xfrm>
        </p:grpSpPr>
        <p:cxnSp>
          <p:nvCxnSpPr>
            <p:cNvPr id="34" name="Straight Arrow Connector 33"/>
            <p:cNvCxnSpPr/>
            <p:nvPr/>
          </p:nvCxnSpPr>
          <p:spPr>
            <a:xfrm>
              <a:off x="3096932" y="2631382"/>
              <a:ext cx="297456" cy="0"/>
            </a:xfrm>
            <a:prstGeom prst="straightConnector1">
              <a:avLst/>
            </a:prstGeom>
            <a:ln w="85725">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806766" y="1737302"/>
              <a:ext cx="2854170" cy="475390"/>
            </a:xfrm>
            <a:prstGeom prst="rect">
              <a:avLst/>
            </a:prstGeom>
            <a:noFill/>
          </p:spPr>
          <p:txBody>
            <a:bodyPr wrap="none" lIns="0" tIns="0" rIns="0" bIns="0" rtlCol="0" anchor="ctr">
              <a:noAutofit/>
            </a:bodyPr>
            <a:lstStyle/>
            <a:p>
              <a:pPr algn="r" defTabSz="932090"/>
              <a:r>
                <a:rPr lang="en-US" sz="2040" dirty="0">
                  <a:solidFill>
                    <a:schemeClr val="tx1">
                      <a:lumMod val="90000"/>
                      <a:lumOff val="10000"/>
                      <a:alpha val="99000"/>
                    </a:schemeClr>
                  </a:solidFill>
                  <a:ea typeface="Segoe UI" pitchFamily="34" charset="0"/>
                  <a:cs typeface="Segoe UI" pitchFamily="34" charset="0"/>
                </a:rPr>
                <a:t>Expose a Proxy </a:t>
              </a:r>
              <a:r>
                <a:rPr lang="en-US" sz="2040" dirty="0" err="1">
                  <a:solidFill>
                    <a:schemeClr val="tx1">
                      <a:lumMod val="90000"/>
                      <a:lumOff val="10000"/>
                      <a:alpha val="99000"/>
                    </a:schemeClr>
                  </a:solidFill>
                  <a:ea typeface="Segoe UI" pitchFamily="34" charset="0"/>
                  <a:cs typeface="Segoe UI" pitchFamily="34" charset="0"/>
                </a:rPr>
                <a:t>EndPoint</a:t>
              </a:r>
              <a:endParaRPr lang="en-US" sz="2040" dirty="0">
                <a:solidFill>
                  <a:schemeClr val="tx1">
                    <a:lumMod val="90000"/>
                    <a:lumOff val="10000"/>
                    <a:alpha val="99000"/>
                  </a:schemeClr>
                </a:solidFill>
                <a:ea typeface="Segoe UI" pitchFamily="34" charset="0"/>
                <a:cs typeface="Segoe UI" pitchFamily="34" charset="0"/>
              </a:endParaRPr>
            </a:p>
          </p:txBody>
        </p:sp>
        <p:sp>
          <p:nvSpPr>
            <p:cNvPr id="31" name="TextBox 30"/>
            <p:cNvSpPr txBox="1"/>
            <p:nvPr/>
          </p:nvSpPr>
          <p:spPr>
            <a:xfrm>
              <a:off x="3394388" y="2393688"/>
              <a:ext cx="1266548" cy="475390"/>
            </a:xfrm>
            <a:prstGeom prst="rect">
              <a:avLst/>
            </a:prstGeom>
            <a:noFill/>
          </p:spPr>
          <p:txBody>
            <a:bodyPr wrap="none" lIns="0" tIns="0" rIns="0" bIns="0" rtlCol="0" anchor="ctr">
              <a:noAutofit/>
            </a:bodyPr>
            <a:lstStyle/>
            <a:p>
              <a:pPr algn="r" defTabSz="932090"/>
              <a:r>
                <a:rPr lang="en-US" sz="2040" dirty="0" err="1">
                  <a:solidFill>
                    <a:schemeClr val="tx1">
                      <a:lumMod val="90000"/>
                      <a:lumOff val="10000"/>
                      <a:alpha val="99000"/>
                    </a:schemeClr>
                  </a:solidFill>
                  <a:ea typeface="Segoe UI" pitchFamily="34" charset="0"/>
                  <a:cs typeface="Segoe UI" pitchFamily="34" charset="0"/>
                </a:rPr>
                <a:t>GetOrders</a:t>
              </a:r>
              <a:endParaRPr lang="en-US" sz="2040" dirty="0">
                <a:solidFill>
                  <a:schemeClr val="tx1">
                    <a:lumMod val="90000"/>
                    <a:lumOff val="10000"/>
                    <a:alpha val="99000"/>
                  </a:schemeClr>
                </a:solidFill>
                <a:ea typeface="Segoe UI" pitchFamily="34" charset="0"/>
                <a:cs typeface="Segoe UI" pitchFamily="34" charset="0"/>
              </a:endParaRPr>
            </a:p>
          </p:txBody>
        </p:sp>
      </p:grpSp>
      <p:grpSp>
        <p:nvGrpSpPr>
          <p:cNvPr id="58" name="Group 57"/>
          <p:cNvGrpSpPr/>
          <p:nvPr/>
        </p:nvGrpSpPr>
        <p:grpSpPr>
          <a:xfrm>
            <a:off x="6709449" y="3772514"/>
            <a:ext cx="5215933" cy="2660183"/>
            <a:chOff x="6576036" y="3698879"/>
            <a:chExt cx="5114124" cy="2608259"/>
          </a:xfrm>
        </p:grpSpPr>
        <p:sp>
          <p:nvSpPr>
            <p:cNvPr id="36" name="Rectangle 35"/>
            <p:cNvSpPr/>
            <p:nvPr/>
          </p:nvSpPr>
          <p:spPr bwMode="auto">
            <a:xfrm>
              <a:off x="6576036" y="4054207"/>
              <a:ext cx="5114124" cy="2252931"/>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9326" rIns="9326" bIns="9326" numCol="1" rtlCol="0" anchor="b" anchorCtr="0" compatLnSpc="1">
              <a:prstTxWarp prst="textNoShape">
                <a:avLst/>
              </a:prstTxWarp>
            </a:bodyPr>
            <a:lstStyle/>
            <a:p>
              <a:pPr defTabSz="931126" fontAlgn="base">
                <a:lnSpc>
                  <a:spcPct val="90000"/>
                </a:lnSpc>
                <a:spcBef>
                  <a:spcPct val="0"/>
                </a:spcBef>
                <a:spcAft>
                  <a:spcPct val="0"/>
                </a:spcAft>
              </a:pPr>
              <a:endParaRPr lang="en-US" sz="1224" dirty="0">
                <a:gradFill>
                  <a:gsLst>
                    <a:gs pos="0">
                      <a:srgbClr val="FFFFFF"/>
                    </a:gs>
                    <a:gs pos="100000">
                      <a:srgbClr val="FFFFFF"/>
                    </a:gs>
                  </a:gsLst>
                  <a:lin ang="5400000" scaled="0"/>
                </a:gradFill>
              </a:endParaRPr>
            </a:p>
          </p:txBody>
        </p:sp>
        <p:sp>
          <p:nvSpPr>
            <p:cNvPr id="37" name="TextBox 36"/>
            <p:cNvSpPr txBox="1"/>
            <p:nvPr/>
          </p:nvSpPr>
          <p:spPr>
            <a:xfrm>
              <a:off x="10333017" y="3698879"/>
              <a:ext cx="1335109" cy="307777"/>
            </a:xfrm>
            <a:prstGeom prst="rect">
              <a:avLst/>
            </a:prstGeom>
            <a:noFill/>
          </p:spPr>
          <p:txBody>
            <a:bodyPr wrap="none" lIns="0" tIns="0" rIns="0" bIns="0" rtlCol="0" anchor="ctr">
              <a:noAutofit/>
            </a:bodyPr>
            <a:lstStyle/>
            <a:p>
              <a:pPr algn="r" defTabSz="932090"/>
              <a:r>
                <a:rPr lang="en-US" sz="2040" dirty="0">
                  <a:solidFill>
                    <a:schemeClr val="tx1">
                      <a:lumMod val="90000"/>
                      <a:lumOff val="10000"/>
                      <a:alpha val="99000"/>
                    </a:schemeClr>
                  </a:solidFill>
                  <a:ea typeface="Segoe UI" pitchFamily="34" charset="0"/>
                  <a:cs typeface="Segoe UI" pitchFamily="34" charset="0"/>
                </a:rPr>
                <a:t>On-Premise</a:t>
              </a:r>
            </a:p>
          </p:txBody>
        </p:sp>
        <p:sp>
          <p:nvSpPr>
            <p:cNvPr id="38" name="TextBox 37"/>
            <p:cNvSpPr txBox="1"/>
            <p:nvPr/>
          </p:nvSpPr>
          <p:spPr>
            <a:xfrm>
              <a:off x="10025349" y="4191628"/>
              <a:ext cx="1654379" cy="475390"/>
            </a:xfrm>
            <a:prstGeom prst="rect">
              <a:avLst/>
            </a:prstGeom>
            <a:noFill/>
          </p:spPr>
          <p:txBody>
            <a:bodyPr wrap="none" lIns="186521" tIns="0" rIns="186521" bIns="0" rtlCol="0" anchor="ctr">
              <a:noAutofit/>
            </a:bodyPr>
            <a:lstStyle/>
            <a:p>
              <a:pPr algn="r" defTabSz="932090"/>
              <a:r>
                <a:rPr lang="en-US" sz="2040" dirty="0">
                  <a:solidFill>
                    <a:schemeClr val="tx1">
                      <a:lumMod val="90000"/>
                      <a:lumOff val="10000"/>
                      <a:alpha val="99000"/>
                    </a:schemeClr>
                  </a:solidFill>
                  <a:ea typeface="Segoe UI" pitchFamily="34" charset="0"/>
                  <a:cs typeface="Segoe UI" pitchFamily="34" charset="0"/>
                </a:rPr>
                <a:t>Web Service</a:t>
              </a:r>
            </a:p>
          </p:txBody>
        </p:sp>
        <p:sp>
          <p:nvSpPr>
            <p:cNvPr id="39" name="Rectangle 38"/>
            <p:cNvSpPr/>
            <p:nvPr/>
          </p:nvSpPr>
          <p:spPr bwMode="auto">
            <a:xfrm>
              <a:off x="10102011" y="4733120"/>
              <a:ext cx="1389888" cy="13917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9326" rIns="9326" bIns="9326" numCol="1" rtlCol="0" anchor="b" anchorCtr="0" compatLnSpc="1">
              <a:prstTxWarp prst="textNoShape">
                <a:avLst/>
              </a:prstTxWarp>
            </a:bodyPr>
            <a:lstStyle/>
            <a:p>
              <a:pPr defTabSz="931126" fontAlgn="base">
                <a:lnSpc>
                  <a:spcPct val="90000"/>
                </a:lnSpc>
                <a:spcBef>
                  <a:spcPct val="0"/>
                </a:spcBef>
                <a:spcAft>
                  <a:spcPct val="0"/>
                </a:spcAft>
              </a:pPr>
              <a:endParaRPr lang="en-US" sz="1224" dirty="0">
                <a:gradFill>
                  <a:gsLst>
                    <a:gs pos="0">
                      <a:srgbClr val="FFFFFF"/>
                    </a:gs>
                    <a:gs pos="100000">
                      <a:srgbClr val="FFFFFF"/>
                    </a:gs>
                  </a:gsLst>
                  <a:lin ang="5400000" scaled="0"/>
                </a:gradFill>
              </a:endParaRPr>
            </a:p>
          </p:txBody>
        </p:sp>
        <p:grpSp>
          <p:nvGrpSpPr>
            <p:cNvPr id="45" name="Group 44"/>
            <p:cNvGrpSpPr/>
            <p:nvPr/>
          </p:nvGrpSpPr>
          <p:grpSpPr>
            <a:xfrm>
              <a:off x="10280690" y="4867506"/>
              <a:ext cx="1032531" cy="1123006"/>
              <a:chOff x="10259652" y="4836914"/>
              <a:chExt cx="797518" cy="867400"/>
            </a:xfrm>
          </p:grpSpPr>
          <p:sp>
            <p:nvSpPr>
              <p:cNvPr id="40" name="Isosceles Triangle 39"/>
              <p:cNvSpPr/>
              <p:nvPr/>
            </p:nvSpPr>
            <p:spPr bwMode="auto">
              <a:xfrm>
                <a:off x="10259653" y="4836914"/>
                <a:ext cx="797517" cy="68751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1" name="Rectangle 40"/>
              <p:cNvSpPr/>
              <p:nvPr/>
            </p:nvSpPr>
            <p:spPr bwMode="auto">
              <a:xfrm>
                <a:off x="10259652" y="5107880"/>
                <a:ext cx="797517" cy="1455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2" name="Rectangle 41"/>
              <p:cNvSpPr/>
              <p:nvPr/>
            </p:nvSpPr>
            <p:spPr bwMode="auto">
              <a:xfrm rot="5400000">
                <a:off x="10565486" y="5538598"/>
                <a:ext cx="185850" cy="1455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3" name="Isosceles Triangle 42"/>
              <p:cNvSpPr/>
              <p:nvPr/>
            </p:nvSpPr>
            <p:spPr bwMode="auto">
              <a:xfrm>
                <a:off x="10405340" y="5011584"/>
                <a:ext cx="502746" cy="43340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44" name="Isosceles Triangle 43"/>
              <p:cNvSpPr/>
              <p:nvPr/>
            </p:nvSpPr>
            <p:spPr bwMode="auto">
              <a:xfrm rot="10800000">
                <a:off x="10532126" y="5227252"/>
                <a:ext cx="252570" cy="217732"/>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cxnSp>
          <p:nvCxnSpPr>
            <p:cNvPr id="46" name="Straight Arrow Connector 45"/>
            <p:cNvCxnSpPr/>
            <p:nvPr/>
          </p:nvCxnSpPr>
          <p:spPr>
            <a:xfrm>
              <a:off x="8361159" y="5406801"/>
              <a:ext cx="297456" cy="0"/>
            </a:xfrm>
            <a:prstGeom prst="straightConnector1">
              <a:avLst/>
            </a:prstGeom>
            <a:ln w="85725">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658615" y="5169107"/>
              <a:ext cx="1266548" cy="475390"/>
            </a:xfrm>
            <a:prstGeom prst="rect">
              <a:avLst/>
            </a:prstGeom>
            <a:noFill/>
          </p:spPr>
          <p:txBody>
            <a:bodyPr wrap="none" lIns="0" tIns="0" rIns="0" bIns="0" rtlCol="0" anchor="ctr">
              <a:noAutofit/>
            </a:bodyPr>
            <a:lstStyle/>
            <a:p>
              <a:pPr algn="r" defTabSz="932090"/>
              <a:r>
                <a:rPr lang="en-US" sz="2040" dirty="0" err="1">
                  <a:solidFill>
                    <a:schemeClr val="tx1">
                      <a:lumMod val="90000"/>
                      <a:lumOff val="10000"/>
                      <a:alpha val="99000"/>
                    </a:schemeClr>
                  </a:solidFill>
                  <a:ea typeface="Segoe UI" pitchFamily="34" charset="0"/>
                  <a:cs typeface="Segoe UI" pitchFamily="34" charset="0"/>
                </a:rPr>
                <a:t>GetOrders</a:t>
              </a:r>
              <a:endParaRPr lang="en-US" sz="2040" dirty="0">
                <a:solidFill>
                  <a:schemeClr val="tx1">
                    <a:lumMod val="90000"/>
                    <a:lumOff val="10000"/>
                    <a:alpha val="99000"/>
                  </a:schemeClr>
                </a:solidFill>
                <a:ea typeface="Segoe UI" pitchFamily="34" charset="0"/>
                <a:cs typeface="Segoe UI" pitchFamily="34" charset="0"/>
              </a:endParaRPr>
            </a:p>
          </p:txBody>
        </p:sp>
      </p:grpSp>
      <p:grpSp>
        <p:nvGrpSpPr>
          <p:cNvPr id="59" name="Group 58"/>
          <p:cNvGrpSpPr/>
          <p:nvPr/>
        </p:nvGrpSpPr>
        <p:grpSpPr>
          <a:xfrm>
            <a:off x="2013780" y="3458611"/>
            <a:ext cx="1898914" cy="1950656"/>
            <a:chOff x="1972021" y="3391103"/>
            <a:chExt cx="1861849" cy="1912581"/>
          </a:xfrm>
        </p:grpSpPr>
        <p:sp>
          <p:nvSpPr>
            <p:cNvPr id="49" name="Rectangle 48"/>
            <p:cNvSpPr/>
            <p:nvPr/>
          </p:nvSpPr>
          <p:spPr bwMode="auto">
            <a:xfrm>
              <a:off x="1972021" y="4030351"/>
              <a:ext cx="1861849" cy="1273333"/>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52" tIns="9326" rIns="9326" bIns="9326" numCol="1" rtlCol="0" anchor="b" anchorCtr="0" compatLnSpc="1">
              <a:prstTxWarp prst="textNoShape">
                <a:avLst/>
              </a:prstTxWarp>
            </a:bodyPr>
            <a:lstStyle/>
            <a:p>
              <a:pPr defTabSz="931126" fontAlgn="base">
                <a:lnSpc>
                  <a:spcPct val="90000"/>
                </a:lnSpc>
                <a:spcBef>
                  <a:spcPct val="0"/>
                </a:spcBef>
                <a:spcAft>
                  <a:spcPct val="0"/>
                </a:spcAft>
              </a:pPr>
              <a:endParaRPr lang="en-US" sz="1224" dirty="0">
                <a:gradFill>
                  <a:gsLst>
                    <a:gs pos="0">
                      <a:srgbClr val="FFFFFF"/>
                    </a:gs>
                    <a:gs pos="100000">
                      <a:srgbClr val="FFFFFF"/>
                    </a:gs>
                  </a:gsLst>
                  <a:lin ang="5400000" scaled="0"/>
                </a:gradFill>
              </a:endParaRPr>
            </a:p>
          </p:txBody>
        </p:sp>
        <p:sp>
          <p:nvSpPr>
            <p:cNvPr id="50" name="TextBox 49"/>
            <p:cNvSpPr txBox="1"/>
            <p:nvPr/>
          </p:nvSpPr>
          <p:spPr>
            <a:xfrm>
              <a:off x="1972021" y="3391103"/>
              <a:ext cx="1487587" cy="615553"/>
            </a:xfrm>
            <a:prstGeom prst="rect">
              <a:avLst/>
            </a:prstGeom>
            <a:noFill/>
          </p:spPr>
          <p:txBody>
            <a:bodyPr wrap="none" lIns="0" tIns="0" rIns="0" bIns="0" rtlCol="0" anchor="ctr">
              <a:noAutofit/>
            </a:bodyPr>
            <a:lstStyle/>
            <a:p>
              <a:pPr defTabSz="932090"/>
              <a:r>
                <a:rPr lang="en-US" sz="2040" dirty="0">
                  <a:solidFill>
                    <a:schemeClr val="tx1">
                      <a:lumMod val="90000"/>
                      <a:lumOff val="10000"/>
                      <a:alpha val="99000"/>
                    </a:schemeClr>
                  </a:solidFill>
                  <a:ea typeface="Segoe UI" pitchFamily="34" charset="0"/>
                  <a:cs typeface="Segoe UI" pitchFamily="34" charset="0"/>
                </a:rPr>
                <a:t>Consumer</a:t>
              </a:r>
            </a:p>
            <a:p>
              <a:pPr defTabSz="932090"/>
              <a:r>
                <a:rPr lang="en-US" sz="2040" dirty="0">
                  <a:solidFill>
                    <a:schemeClr val="tx1">
                      <a:lumMod val="90000"/>
                      <a:lumOff val="10000"/>
                      <a:alpha val="99000"/>
                    </a:schemeClr>
                  </a:solidFill>
                  <a:ea typeface="Segoe UI" pitchFamily="34" charset="0"/>
                  <a:cs typeface="Segoe UI" pitchFamily="34" charset="0"/>
                </a:rPr>
                <a:t>(ANYWHERE)</a:t>
              </a:r>
            </a:p>
          </p:txBody>
        </p:sp>
      </p:grpSp>
      <p:sp>
        <p:nvSpPr>
          <p:cNvPr id="51" name="TextBox 50"/>
          <p:cNvSpPr txBox="1"/>
          <p:nvPr/>
        </p:nvSpPr>
        <p:spPr>
          <a:xfrm>
            <a:off x="5188769" y="4511054"/>
            <a:ext cx="836842" cy="418421"/>
          </a:xfrm>
          <a:prstGeom prst="rect">
            <a:avLst/>
          </a:prstGeom>
          <a:noFill/>
        </p:spPr>
        <p:txBody>
          <a:bodyPr wrap="none" lIns="0" tIns="0" rIns="0" bIns="0" rtlCol="0" anchor="ctr">
            <a:noAutofit/>
          </a:bodyPr>
          <a:lstStyle/>
          <a:p>
            <a:pPr algn="ctr"/>
            <a:r>
              <a:rPr lang="en-US" sz="6119" b="1" dirty="0">
                <a:solidFill>
                  <a:schemeClr val="accent3"/>
                </a:solidFill>
                <a:latin typeface="Segoe UI" pitchFamily="34" charset="0"/>
                <a:ea typeface="Segoe UI" pitchFamily="34" charset="0"/>
                <a:cs typeface="Segoe UI" pitchFamily="34" charset="0"/>
              </a:rPr>
              <a:t>?</a:t>
            </a:r>
          </a:p>
        </p:txBody>
      </p:sp>
      <p:sp>
        <p:nvSpPr>
          <p:cNvPr id="55" name="Freeform 54"/>
          <p:cNvSpPr/>
          <p:nvPr/>
        </p:nvSpPr>
        <p:spPr bwMode="auto">
          <a:xfrm>
            <a:off x="4036291" y="3078715"/>
            <a:ext cx="4299832" cy="2178362"/>
          </a:xfrm>
          <a:custGeom>
            <a:avLst/>
            <a:gdLst>
              <a:gd name="connsiteX0" fmla="*/ 0 w 4215904"/>
              <a:gd name="connsiteY0" fmla="*/ 0 h 2135843"/>
              <a:gd name="connsiteX1" fmla="*/ 1388126 w 4215904"/>
              <a:gd name="connsiteY1" fmla="*/ 848298 h 2135843"/>
              <a:gd name="connsiteX2" fmla="*/ 3503364 w 4215904"/>
              <a:gd name="connsiteY2" fmla="*/ 1454226 h 2135843"/>
              <a:gd name="connsiteX3" fmla="*/ 4153359 w 4215904"/>
              <a:gd name="connsiteY3" fmla="*/ 2082188 h 2135843"/>
              <a:gd name="connsiteX4" fmla="*/ 4153359 w 4215904"/>
              <a:gd name="connsiteY4" fmla="*/ 2060154 h 2135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5904" h="2135843">
                <a:moveTo>
                  <a:pt x="0" y="0"/>
                </a:moveTo>
                <a:cubicBezTo>
                  <a:pt x="402116" y="302963"/>
                  <a:pt x="804232" y="605927"/>
                  <a:pt x="1388126" y="848298"/>
                </a:cubicBezTo>
                <a:cubicBezTo>
                  <a:pt x="1972020" y="1090669"/>
                  <a:pt x="3042492" y="1248578"/>
                  <a:pt x="3503364" y="1454226"/>
                </a:cubicBezTo>
                <a:cubicBezTo>
                  <a:pt x="3964236" y="1659874"/>
                  <a:pt x="4045026" y="1981200"/>
                  <a:pt x="4153359" y="2082188"/>
                </a:cubicBezTo>
                <a:cubicBezTo>
                  <a:pt x="4261692" y="2183176"/>
                  <a:pt x="4207525" y="2121665"/>
                  <a:pt x="4153359" y="2060154"/>
                </a:cubicBezTo>
              </a:path>
            </a:pathLst>
          </a:cu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a:solidFill>
                <a:prstClr val="white"/>
              </a:solidFill>
            </a:endParaRPr>
          </a:p>
        </p:txBody>
      </p:sp>
      <p:sp>
        <p:nvSpPr>
          <p:cNvPr id="56" name="Freeform 55"/>
          <p:cNvSpPr/>
          <p:nvPr/>
        </p:nvSpPr>
        <p:spPr bwMode="auto">
          <a:xfrm>
            <a:off x="3182342" y="2930770"/>
            <a:ext cx="618037" cy="1777190"/>
          </a:xfrm>
          <a:custGeom>
            <a:avLst/>
            <a:gdLst>
              <a:gd name="connsiteX0" fmla="*/ 17990 w 690065"/>
              <a:gd name="connsiteY0" fmla="*/ 1742501 h 1827308"/>
              <a:gd name="connsiteX1" fmla="*/ 84091 w 690065"/>
              <a:gd name="connsiteY1" fmla="*/ 1742501 h 1827308"/>
              <a:gd name="connsiteX2" fmla="*/ 679002 w 690065"/>
              <a:gd name="connsiteY2" fmla="*/ 861152 h 1827308"/>
              <a:gd name="connsiteX3" fmla="*/ 469682 w 690065"/>
              <a:gd name="connsiteY3" fmla="*/ 78954 h 1827308"/>
              <a:gd name="connsiteX4" fmla="*/ 447648 w 690065"/>
              <a:gd name="connsiteY4" fmla="*/ 67938 h 1827308"/>
              <a:gd name="connsiteX0" fmla="*/ 0 w 605974"/>
              <a:gd name="connsiteY0" fmla="*/ 1742501 h 1742501"/>
              <a:gd name="connsiteX1" fmla="*/ 594911 w 605974"/>
              <a:gd name="connsiteY1" fmla="*/ 861152 h 1742501"/>
              <a:gd name="connsiteX2" fmla="*/ 385591 w 605974"/>
              <a:gd name="connsiteY2" fmla="*/ 78954 h 1742501"/>
              <a:gd name="connsiteX3" fmla="*/ 363557 w 605974"/>
              <a:gd name="connsiteY3" fmla="*/ 67938 h 1742501"/>
            </a:gdLst>
            <a:ahLst/>
            <a:cxnLst>
              <a:cxn ang="0">
                <a:pos x="connsiteX0" y="connsiteY0"/>
              </a:cxn>
              <a:cxn ang="0">
                <a:pos x="connsiteX1" y="connsiteY1"/>
              </a:cxn>
              <a:cxn ang="0">
                <a:pos x="connsiteX2" y="connsiteY2"/>
              </a:cxn>
              <a:cxn ang="0">
                <a:pos x="connsiteX3" y="connsiteY3"/>
              </a:cxn>
            </a:cxnLst>
            <a:rect l="l" t="t" r="r" b="b"/>
            <a:pathLst>
              <a:path w="605974" h="1742501">
                <a:moveTo>
                  <a:pt x="0" y="1742501"/>
                </a:moveTo>
                <a:cubicBezTo>
                  <a:pt x="110169" y="1595610"/>
                  <a:pt x="530646" y="1138410"/>
                  <a:pt x="594911" y="861152"/>
                </a:cubicBezTo>
                <a:cubicBezTo>
                  <a:pt x="659176" y="583894"/>
                  <a:pt x="424150" y="211156"/>
                  <a:pt x="385591" y="78954"/>
                </a:cubicBezTo>
                <a:cubicBezTo>
                  <a:pt x="347032" y="-53248"/>
                  <a:pt x="355294" y="7345"/>
                  <a:pt x="363557" y="67938"/>
                </a:cubicBezTo>
              </a:path>
            </a:pathLst>
          </a:cu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a:solidFill>
                <a:prstClr val="white"/>
              </a:solidFill>
            </a:endParaRPr>
          </a:p>
        </p:txBody>
      </p:sp>
      <p:sp>
        <p:nvSpPr>
          <p:cNvPr id="57" name="Freeform 56"/>
          <p:cNvSpPr/>
          <p:nvPr/>
        </p:nvSpPr>
        <p:spPr bwMode="auto">
          <a:xfrm>
            <a:off x="3474483" y="4730434"/>
            <a:ext cx="1988141" cy="67417"/>
          </a:xfrm>
          <a:custGeom>
            <a:avLst/>
            <a:gdLst>
              <a:gd name="connsiteX0" fmla="*/ 0 w 1949335"/>
              <a:gd name="connsiteY0" fmla="*/ 66101 h 66101"/>
              <a:gd name="connsiteX1" fmla="*/ 991518 w 1949335"/>
              <a:gd name="connsiteY1" fmla="*/ 0 h 66101"/>
              <a:gd name="connsiteX2" fmla="*/ 1850834 w 1949335"/>
              <a:gd name="connsiteY2" fmla="*/ 22034 h 66101"/>
              <a:gd name="connsiteX3" fmla="*/ 1894901 w 1949335"/>
              <a:gd name="connsiteY3" fmla="*/ 33051 h 66101"/>
            </a:gdLst>
            <a:ahLst/>
            <a:cxnLst>
              <a:cxn ang="0">
                <a:pos x="connsiteX0" y="connsiteY0"/>
              </a:cxn>
              <a:cxn ang="0">
                <a:pos x="connsiteX1" y="connsiteY1"/>
              </a:cxn>
              <a:cxn ang="0">
                <a:pos x="connsiteX2" y="connsiteY2"/>
              </a:cxn>
              <a:cxn ang="0">
                <a:pos x="connsiteX3" y="connsiteY3"/>
              </a:cxn>
            </a:cxnLst>
            <a:rect l="l" t="t" r="r" b="b"/>
            <a:pathLst>
              <a:path w="1949335" h="66101">
                <a:moveTo>
                  <a:pt x="0" y="66101"/>
                </a:moveTo>
                <a:cubicBezTo>
                  <a:pt x="341523" y="36722"/>
                  <a:pt x="683046" y="7344"/>
                  <a:pt x="991518" y="0"/>
                </a:cubicBezTo>
                <a:lnTo>
                  <a:pt x="1850834" y="22034"/>
                </a:lnTo>
                <a:cubicBezTo>
                  <a:pt x="2001398" y="27542"/>
                  <a:pt x="1948149" y="30296"/>
                  <a:pt x="1894901" y="33051"/>
                </a:cubicBezTo>
              </a:path>
            </a:pathLst>
          </a:custGeom>
          <a:noFill/>
          <a:ln w="60325">
            <a:solidFill>
              <a:schemeClr val="accent2"/>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txBody>
          <a:bodyPr lIns="77668" tIns="38832" rIns="77668" bIns="38832" rtlCol="0" anchor="ctr"/>
          <a:lstStyle/>
          <a:p>
            <a:pPr algn="ctr" defTabSz="932090"/>
            <a:endParaRPr lang="en-US" sz="1734">
              <a:solidFill>
                <a:prstClr val="white"/>
              </a:solidFill>
            </a:endParaRPr>
          </a:p>
        </p:txBody>
      </p:sp>
      <p:sp>
        <p:nvSpPr>
          <p:cNvPr id="60" name="Rectangle 59"/>
          <p:cNvSpPr/>
          <p:nvPr/>
        </p:nvSpPr>
        <p:spPr>
          <a:xfrm>
            <a:off x="5565482" y="2592582"/>
            <a:ext cx="1043076" cy="382308"/>
          </a:xfrm>
          <a:prstGeom prst="rect">
            <a:avLst/>
          </a:prstGeom>
        </p:spPr>
        <p:txBody>
          <a:bodyPr wrap="none">
            <a:spAutoFit/>
          </a:bodyPr>
          <a:lstStyle/>
          <a:p>
            <a:pPr lvl="0"/>
            <a:r>
              <a:rPr lang="en-US" sz="1836" dirty="0">
                <a:solidFill>
                  <a:srgbClr val="FFFFFF">
                    <a:alpha val="99000"/>
                  </a:srgbClr>
                </a:solidFill>
              </a:rPr>
              <a:t>Registry</a:t>
            </a:r>
          </a:p>
        </p:txBody>
      </p:sp>
    </p:spTree>
    <p:extLst>
      <p:ext uri="{BB962C8B-B14F-4D97-AF65-F5344CB8AC3E}">
        <p14:creationId xmlns:p14="http://schemas.microsoft.com/office/powerpoint/2010/main" val="1407795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down)">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1" grpId="0"/>
      <p:bldP spid="55" grpId="0" animBg="1"/>
      <p:bldP spid="56" grpId="0" animBg="1"/>
      <p:bldP spid="57" grpId="0" animBg="1"/>
      <p:bldP spid="6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31948" y="1942924"/>
            <a:ext cx="11370960" cy="38525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b" anchorCtr="0" compatLnSpc="1">
            <a:prstTxWarp prst="textNoShape">
              <a:avLst/>
            </a:prstTxWarp>
          </a:bodyPr>
          <a:lstStyle/>
          <a:p>
            <a:pPr>
              <a:spcBef>
                <a:spcPts val="1224"/>
              </a:spcBef>
            </a:pPr>
            <a:r>
              <a:rPr lang="it-IT" sz="5609" spc="-102" dirty="0">
                <a:solidFill>
                  <a:schemeClr val="bg1">
                    <a:alpha val="99000"/>
                  </a:schemeClr>
                </a:solidFill>
                <a:latin typeface="Segoe UI Light" pitchFamily="34" charset="0"/>
              </a:rPr>
              <a:t>aKite scales better!</a:t>
            </a:r>
          </a:p>
        </p:txBody>
      </p:sp>
      <p:sp>
        <p:nvSpPr>
          <p:cNvPr id="14" name="Rectangle 13"/>
          <p:cNvSpPr/>
          <p:nvPr/>
        </p:nvSpPr>
        <p:spPr bwMode="auto">
          <a:xfrm>
            <a:off x="9105099" y="4629737"/>
            <a:ext cx="2797810" cy="1165754"/>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marL="0" lvl="1">
              <a:spcBef>
                <a:spcPts val="612"/>
              </a:spcBef>
            </a:pPr>
            <a:r>
              <a:rPr lang="it-IT" sz="1836" dirty="0">
                <a:solidFill>
                  <a:schemeClr val="lt1">
                    <a:alpha val="99000"/>
                  </a:schemeClr>
                </a:solidFill>
              </a:rPr>
              <a:t>aKite Retail Web Services focused on business relevant functions</a:t>
            </a:r>
          </a:p>
        </p:txBody>
      </p:sp>
      <p:sp useBgFill="1">
        <p:nvSpPr>
          <p:cNvPr id="18" name="Rectangle 17"/>
          <p:cNvSpPr/>
          <p:nvPr/>
        </p:nvSpPr>
        <p:spPr bwMode="auto">
          <a:xfrm>
            <a:off x="9105100" y="3341829"/>
            <a:ext cx="2797809" cy="128790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Rectangle 12"/>
          <p:cNvSpPr/>
          <p:nvPr/>
        </p:nvSpPr>
        <p:spPr bwMode="auto">
          <a:xfrm>
            <a:off x="9105098" y="3401436"/>
            <a:ext cx="2797810" cy="1165754"/>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marL="0" lvl="1">
              <a:spcBef>
                <a:spcPts val="612"/>
              </a:spcBef>
            </a:pPr>
            <a:r>
              <a:rPr lang="it-IT" sz="1836" dirty="0">
                <a:solidFill>
                  <a:schemeClr val="lt1">
                    <a:alpha val="99000"/>
                  </a:schemeClr>
                </a:solidFill>
              </a:rPr>
              <a:t>Service Bus handles event notification</a:t>
            </a:r>
          </a:p>
        </p:txBody>
      </p:sp>
      <p:sp>
        <p:nvSpPr>
          <p:cNvPr id="12" name="Rectangle 11"/>
          <p:cNvSpPr/>
          <p:nvPr/>
        </p:nvSpPr>
        <p:spPr bwMode="auto">
          <a:xfrm>
            <a:off x="6247381" y="3401436"/>
            <a:ext cx="2797810" cy="1165754"/>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marL="0" lvl="1">
              <a:spcBef>
                <a:spcPts val="612"/>
              </a:spcBef>
            </a:pPr>
            <a:r>
              <a:rPr lang="it-IT" sz="1836" dirty="0">
                <a:solidFill>
                  <a:schemeClr val="lt1">
                    <a:alpha val="99000"/>
                  </a:schemeClr>
                </a:solidFill>
              </a:rPr>
              <a:t>Saved 62% web services calls (15% CPU time)</a:t>
            </a:r>
          </a:p>
        </p:txBody>
      </p:sp>
      <p:sp>
        <p:nvSpPr>
          <p:cNvPr id="8" name="Rectangle 7"/>
          <p:cNvSpPr/>
          <p:nvPr/>
        </p:nvSpPr>
        <p:spPr bwMode="auto">
          <a:xfrm>
            <a:off x="3389665" y="1942923"/>
            <a:ext cx="2797810" cy="139890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marL="0" lvl="1">
              <a:spcBef>
                <a:spcPts val="612"/>
              </a:spcBef>
            </a:pPr>
            <a:r>
              <a:rPr lang="it-IT" sz="2244" dirty="0">
                <a:solidFill>
                  <a:schemeClr val="lt1">
                    <a:alpha val="99000"/>
                  </a:schemeClr>
                </a:solidFill>
              </a:rPr>
              <a:t>Reduced load </a:t>
            </a:r>
            <a:br>
              <a:rPr lang="it-IT" sz="2244" dirty="0">
                <a:solidFill>
                  <a:schemeClr val="lt1">
                    <a:alpha val="99000"/>
                  </a:schemeClr>
                </a:solidFill>
              </a:rPr>
            </a:br>
            <a:r>
              <a:rPr lang="it-IT" sz="2244" dirty="0">
                <a:solidFill>
                  <a:schemeClr val="lt1">
                    <a:alpha val="99000"/>
                  </a:schemeClr>
                </a:solidFill>
              </a:rPr>
              <a:t>on Web Roles </a:t>
            </a:r>
            <a:br>
              <a:rPr lang="it-IT" sz="2244" dirty="0">
                <a:solidFill>
                  <a:schemeClr val="lt1">
                    <a:alpha val="99000"/>
                  </a:schemeClr>
                </a:solidFill>
              </a:rPr>
            </a:br>
            <a:r>
              <a:rPr lang="it-IT" sz="2244" dirty="0">
                <a:solidFill>
                  <a:schemeClr val="lt1">
                    <a:alpha val="99000"/>
                  </a:schemeClr>
                </a:solidFill>
              </a:rPr>
              <a:t>and SQL Azure</a:t>
            </a:r>
          </a:p>
        </p:txBody>
      </p:sp>
      <p:sp>
        <p:nvSpPr>
          <p:cNvPr id="9" name="Rectangle 8"/>
          <p:cNvSpPr/>
          <p:nvPr/>
        </p:nvSpPr>
        <p:spPr bwMode="auto">
          <a:xfrm>
            <a:off x="6247381" y="1942923"/>
            <a:ext cx="2797810" cy="139890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marL="0" lvl="1">
              <a:spcBef>
                <a:spcPts val="612"/>
              </a:spcBef>
            </a:pPr>
            <a:r>
              <a:rPr lang="it-IT" sz="2244" dirty="0">
                <a:solidFill>
                  <a:schemeClr val="lt1">
                    <a:alpha val="99000"/>
                  </a:schemeClr>
                </a:solidFill>
              </a:rPr>
              <a:t>Push-based notification </a:t>
            </a:r>
            <a:br>
              <a:rPr lang="it-IT" sz="2244" dirty="0">
                <a:solidFill>
                  <a:schemeClr val="lt1">
                    <a:alpha val="99000"/>
                  </a:schemeClr>
                </a:solidFill>
              </a:rPr>
            </a:br>
            <a:r>
              <a:rPr lang="it-IT" sz="2244" dirty="0">
                <a:solidFill>
                  <a:schemeClr val="lt1">
                    <a:alpha val="99000"/>
                  </a:schemeClr>
                </a:solidFill>
              </a:rPr>
              <a:t>to clients</a:t>
            </a:r>
          </a:p>
        </p:txBody>
      </p:sp>
      <p:sp>
        <p:nvSpPr>
          <p:cNvPr id="10" name="Rectangle 9"/>
          <p:cNvSpPr/>
          <p:nvPr/>
        </p:nvSpPr>
        <p:spPr bwMode="auto">
          <a:xfrm>
            <a:off x="9105098" y="1942923"/>
            <a:ext cx="2797810" cy="139890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marL="0" lvl="1">
              <a:spcBef>
                <a:spcPts val="612"/>
              </a:spcBef>
            </a:pPr>
            <a:r>
              <a:rPr lang="it-IT" sz="2244" dirty="0">
                <a:solidFill>
                  <a:schemeClr val="lt1">
                    <a:alpha val="99000"/>
                  </a:schemeClr>
                </a:solidFill>
              </a:rPr>
              <a:t>Less infrastucture code required</a:t>
            </a:r>
          </a:p>
        </p:txBody>
      </p:sp>
      <p:sp useBgFill="1">
        <p:nvSpPr>
          <p:cNvPr id="16" name="Rectangle 15"/>
          <p:cNvSpPr/>
          <p:nvPr/>
        </p:nvSpPr>
        <p:spPr bwMode="auto">
          <a:xfrm>
            <a:off x="2502" y="1942923"/>
            <a:ext cx="529447" cy="139890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 name="Rectangle 6"/>
          <p:cNvSpPr/>
          <p:nvPr/>
        </p:nvSpPr>
        <p:spPr bwMode="auto">
          <a:xfrm>
            <a:off x="531948" y="1942923"/>
            <a:ext cx="2797810" cy="139890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t" anchorCtr="0" compatLnSpc="1">
            <a:prstTxWarp prst="textNoShape">
              <a:avLst/>
            </a:prstTxWarp>
          </a:bodyPr>
          <a:lstStyle/>
          <a:p>
            <a:pPr defTabSz="932290" fontAlgn="base">
              <a:spcBef>
                <a:spcPct val="0"/>
              </a:spcBef>
              <a:spcAft>
                <a:spcPct val="0"/>
              </a:spcAft>
            </a:pPr>
            <a:r>
              <a:rPr lang="en-US" sz="2244" dirty="0">
                <a:solidFill>
                  <a:schemeClr val="lt1">
                    <a:alpha val="99000"/>
                  </a:schemeClr>
                </a:solidFill>
              </a:rPr>
              <a:t>Simpler </a:t>
            </a:r>
            <a:br>
              <a:rPr lang="en-US" sz="2244" dirty="0">
                <a:solidFill>
                  <a:schemeClr val="lt1">
                    <a:alpha val="99000"/>
                  </a:schemeClr>
                </a:solidFill>
              </a:rPr>
            </a:br>
            <a:r>
              <a:rPr lang="en-US" sz="2244" dirty="0">
                <a:solidFill>
                  <a:schemeClr val="lt1">
                    <a:alpha val="99000"/>
                  </a:schemeClr>
                </a:solidFill>
              </a:rPr>
              <a:t>Architecture</a:t>
            </a:r>
          </a:p>
        </p:txBody>
      </p:sp>
      <p:sp useBgFill="1">
        <p:nvSpPr>
          <p:cNvPr id="17" name="Rectangle 16"/>
          <p:cNvSpPr/>
          <p:nvPr/>
        </p:nvSpPr>
        <p:spPr bwMode="auto">
          <a:xfrm>
            <a:off x="541663" y="0"/>
            <a:ext cx="11377436" cy="194292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9" y="233151"/>
            <a:ext cx="11370961" cy="1553823"/>
          </a:xfrm>
        </p:spPr>
        <p:txBody>
          <a:bodyPr/>
          <a:lstStyle/>
          <a:p>
            <a:r>
              <a:rPr lang="en-US" dirty="0" smtClean="0"/>
              <a:t>Benefits of Refreshed Architecture </a:t>
            </a:r>
            <a:br>
              <a:rPr lang="en-US" dirty="0" smtClean="0"/>
            </a:br>
            <a:r>
              <a:rPr lang="en-US" dirty="0" smtClean="0"/>
              <a:t>with Service Bus Topics</a:t>
            </a:r>
            <a:endParaRPr lang="en-US" dirty="0"/>
          </a:p>
        </p:txBody>
      </p:sp>
      <p:sp useBgFill="1">
        <p:nvSpPr>
          <p:cNvPr id="20" name="Rectangle 19"/>
          <p:cNvSpPr/>
          <p:nvPr/>
        </p:nvSpPr>
        <p:spPr bwMode="auto">
          <a:xfrm>
            <a:off x="11902909" y="1942923"/>
            <a:ext cx="529447" cy="385256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55028002"/>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decel="10000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par>
                          <p:cTn id="26" fill="hold">
                            <p:stCondLst>
                              <p:cond delay="1500"/>
                            </p:stCondLst>
                            <p:childTnLst>
                              <p:par>
                                <p:cTn id="27" presetID="2" presetClass="entr" presetSubtype="1" decel="10000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par>
                          <p:cTn id="31" fill="hold">
                            <p:stCondLst>
                              <p:cond delay="2000"/>
                            </p:stCondLst>
                            <p:childTnLst>
                              <p:par>
                                <p:cTn id="32" presetID="1" presetClass="exit"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2" decel="10000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8" grpId="0" animBg="1"/>
      <p:bldP spid="13" grpId="0" animBg="1"/>
      <p:bldP spid="12" grpId="0" animBg="1"/>
      <p:bldP spid="8" grpId="0" animBg="1"/>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Data Storage</a:t>
            </a:r>
            <a:endParaRPr lang="en-US" dirty="0"/>
          </a:p>
        </p:txBody>
      </p:sp>
    </p:spTree>
    <p:extLst>
      <p:ext uri="{BB962C8B-B14F-4D97-AF65-F5344CB8AC3E}">
        <p14:creationId xmlns:p14="http://schemas.microsoft.com/office/powerpoint/2010/main" val="240187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81208" y="137624"/>
            <a:ext cx="11254385" cy="1913780"/>
          </a:xfrm>
          <a:prstGeom prst="rect">
            <a:avLst/>
          </a:prstGeom>
        </p:spPr>
        <p:txBody>
          <a:bodyPr>
            <a:normAutofit/>
          </a:bodyPr>
          <a:lstStyle/>
          <a:p>
            <a:r>
              <a:rPr lang="en-US" sz="6731" dirty="0">
                <a:solidFill>
                  <a:schemeClr val="tx1"/>
                </a:solidFill>
              </a:rPr>
              <a:t>Agenda</a:t>
            </a:r>
          </a:p>
        </p:txBody>
      </p:sp>
      <p:sp>
        <p:nvSpPr>
          <p:cNvPr id="6" name="Subtitle 5"/>
          <p:cNvSpPr>
            <a:spLocks noGrp="1"/>
          </p:cNvSpPr>
          <p:nvPr>
            <p:ph type="subTitle" idx="4294967295"/>
          </p:nvPr>
        </p:nvSpPr>
        <p:spPr>
          <a:xfrm>
            <a:off x="1025774" y="2198742"/>
            <a:ext cx="11409818" cy="4504345"/>
          </a:xfrm>
          <a:prstGeom prst="rect">
            <a:avLst/>
          </a:prstGeom>
        </p:spPr>
        <p:txBody>
          <a:bodyPr numCol="2">
            <a:noAutofit/>
          </a:bodyPr>
          <a:lstStyle/>
          <a:p>
            <a:pPr marL="582873" indent="-582873">
              <a:buClr>
                <a:srgbClr val="92D050"/>
              </a:buClr>
              <a:buFont typeface="Wingdings" panose="05000000000000000000" pitchFamily="2" charset="2"/>
              <a:buChar char="à"/>
            </a:pPr>
            <a:r>
              <a:rPr lang="en-US" sz="4080" dirty="0">
                <a:solidFill>
                  <a:schemeClr val="tx1"/>
                </a:solidFill>
                <a:sym typeface="Wingdings" panose="05000000000000000000" pitchFamily="2" charset="2"/>
              </a:rPr>
              <a:t>Blobs</a:t>
            </a:r>
          </a:p>
          <a:p>
            <a:pPr marL="582873" indent="-582873">
              <a:buClr>
                <a:srgbClr val="92D050"/>
              </a:buClr>
              <a:buFont typeface="Wingdings" panose="05000000000000000000" pitchFamily="2" charset="2"/>
              <a:buChar char="à"/>
            </a:pPr>
            <a:r>
              <a:rPr lang="en-US" sz="4080" dirty="0">
                <a:solidFill>
                  <a:schemeClr val="tx1"/>
                </a:solidFill>
                <a:sym typeface="Wingdings" panose="05000000000000000000" pitchFamily="2" charset="2"/>
              </a:rPr>
              <a:t>Files</a:t>
            </a:r>
          </a:p>
          <a:p>
            <a:pPr marL="582873" indent="-582873">
              <a:buClr>
                <a:srgbClr val="92D050"/>
              </a:buClr>
              <a:buFont typeface="Wingdings" panose="05000000000000000000" pitchFamily="2" charset="2"/>
              <a:buChar char="à"/>
            </a:pPr>
            <a:r>
              <a:rPr lang="en-US" sz="4080" dirty="0">
                <a:solidFill>
                  <a:schemeClr val="tx1"/>
                </a:solidFill>
                <a:sym typeface="Wingdings" panose="05000000000000000000" pitchFamily="2" charset="2"/>
              </a:rPr>
              <a:t>Queues</a:t>
            </a:r>
            <a:br>
              <a:rPr lang="en-US" sz="4080" dirty="0">
                <a:solidFill>
                  <a:schemeClr val="tx1"/>
                </a:solidFill>
                <a:sym typeface="Wingdings" panose="05000000000000000000" pitchFamily="2" charset="2"/>
              </a:rPr>
            </a:br>
            <a:r>
              <a:rPr lang="en-US" sz="4080" dirty="0">
                <a:solidFill>
                  <a:schemeClr val="tx1"/>
                </a:solidFill>
                <a:sym typeface="Wingdings" panose="05000000000000000000" pitchFamily="2" charset="2"/>
              </a:rPr>
              <a:t/>
            </a:r>
            <a:br>
              <a:rPr lang="en-US" sz="4080" dirty="0">
                <a:solidFill>
                  <a:schemeClr val="tx1"/>
                </a:solidFill>
                <a:sym typeface="Wingdings" panose="05000000000000000000" pitchFamily="2" charset="2"/>
              </a:rPr>
            </a:br>
            <a:r>
              <a:rPr lang="en-US" sz="4080" dirty="0">
                <a:solidFill>
                  <a:schemeClr val="tx1"/>
                </a:solidFill>
                <a:sym typeface="Wingdings" panose="05000000000000000000" pitchFamily="2" charset="2"/>
              </a:rPr>
              <a:t/>
            </a:r>
            <a:br>
              <a:rPr lang="en-US" sz="4080" dirty="0">
                <a:solidFill>
                  <a:schemeClr val="tx1"/>
                </a:solidFill>
                <a:sym typeface="Wingdings" panose="05000000000000000000" pitchFamily="2" charset="2"/>
              </a:rPr>
            </a:br>
            <a:r>
              <a:rPr lang="en-US" sz="4080" dirty="0">
                <a:solidFill>
                  <a:schemeClr val="tx1"/>
                </a:solidFill>
                <a:sym typeface="Wingdings" panose="05000000000000000000" pitchFamily="2" charset="2"/>
              </a:rPr>
              <a:t/>
            </a:r>
            <a:br>
              <a:rPr lang="en-US" sz="4080" dirty="0">
                <a:solidFill>
                  <a:schemeClr val="tx1"/>
                </a:solidFill>
                <a:sym typeface="Wingdings" panose="05000000000000000000" pitchFamily="2" charset="2"/>
              </a:rPr>
            </a:br>
            <a:endParaRPr lang="en-US" sz="4080" dirty="0">
              <a:solidFill>
                <a:schemeClr val="tx1"/>
              </a:solidFill>
              <a:sym typeface="Wingdings" panose="05000000000000000000" pitchFamily="2" charset="2"/>
            </a:endParaRPr>
          </a:p>
          <a:p>
            <a:pPr marL="582873" indent="-582873">
              <a:buClr>
                <a:srgbClr val="92D050"/>
              </a:buClr>
              <a:buFont typeface="Wingdings" panose="05000000000000000000" pitchFamily="2" charset="2"/>
              <a:buChar char="à"/>
            </a:pPr>
            <a:r>
              <a:rPr lang="en-US" sz="4080" dirty="0">
                <a:solidFill>
                  <a:schemeClr val="tx1"/>
                </a:solidFill>
                <a:sym typeface="Wingdings" panose="05000000000000000000" pitchFamily="2" charset="2"/>
              </a:rPr>
              <a:t>Tables</a:t>
            </a:r>
          </a:p>
        </p:txBody>
      </p:sp>
    </p:spTree>
    <p:extLst>
      <p:ext uri="{BB962C8B-B14F-4D97-AF65-F5344CB8AC3E}">
        <p14:creationId xmlns:p14="http://schemas.microsoft.com/office/powerpoint/2010/main" val="8242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833" y="-1"/>
            <a:ext cx="12444426" cy="828981"/>
          </a:xfrm>
          <a:prstGeom prst="rect">
            <a:avLst/>
          </a:prstGeom>
        </p:spPr>
        <p:txBody>
          <a:bodyPr>
            <a:normAutofit fontScale="90000"/>
          </a:bodyPr>
          <a:lstStyle/>
          <a:p>
            <a:r>
              <a:rPr lang="en-US" dirty="0"/>
              <a:t>Azure Storage Architecture</a:t>
            </a:r>
          </a:p>
        </p:txBody>
      </p:sp>
      <p:sp>
        <p:nvSpPr>
          <p:cNvPr id="20" name="TextBox 19"/>
          <p:cNvSpPr txBox="1"/>
          <p:nvPr/>
        </p:nvSpPr>
        <p:spPr>
          <a:xfrm>
            <a:off x="890542" y="1827889"/>
            <a:ext cx="1472976" cy="386309"/>
          </a:xfrm>
          <a:prstGeom prst="rect">
            <a:avLst/>
          </a:prstGeom>
          <a:noFill/>
        </p:spPr>
        <p:txBody>
          <a:bodyPr wrap="square" lIns="182854" tIns="146283" rIns="182854" bIns="146283" rtlCol="0" anchor="ctr">
            <a:noAutofit/>
          </a:bodyPr>
          <a:lstStyle/>
          <a:p>
            <a:pPr algn="ctr" defTabSz="932563">
              <a:lnSpc>
                <a:spcPct val="90000"/>
              </a:lnSpc>
              <a:spcAft>
                <a:spcPts val="600"/>
              </a:spcAft>
            </a:pPr>
            <a:r>
              <a:rPr lang="en-US" sz="3672" dirty="0">
                <a:gradFill>
                  <a:gsLst>
                    <a:gs pos="2917">
                      <a:srgbClr val="FFFFFF"/>
                    </a:gs>
                    <a:gs pos="30000">
                      <a:srgbClr val="FFFFFF"/>
                    </a:gs>
                  </a:gsLst>
                  <a:lin ang="5400000" scaled="0"/>
                </a:gradFill>
                <a:latin typeface="+mj-lt"/>
              </a:rPr>
              <a:t>REST</a:t>
            </a:r>
          </a:p>
        </p:txBody>
      </p:sp>
      <p:sp>
        <p:nvSpPr>
          <p:cNvPr id="31" name="TextBox 30"/>
          <p:cNvSpPr txBox="1"/>
          <p:nvPr/>
        </p:nvSpPr>
        <p:spPr>
          <a:xfrm>
            <a:off x="3521194" y="1827889"/>
            <a:ext cx="1472976" cy="386309"/>
          </a:xfrm>
          <a:prstGeom prst="rect">
            <a:avLst/>
          </a:prstGeom>
          <a:noFill/>
        </p:spPr>
        <p:txBody>
          <a:bodyPr wrap="square" lIns="182854" tIns="146283" rIns="182854" bIns="146283" rtlCol="0" anchor="ctr">
            <a:noAutofit/>
          </a:bodyPr>
          <a:lstStyle/>
          <a:p>
            <a:pPr algn="ctr" defTabSz="932563">
              <a:lnSpc>
                <a:spcPct val="90000"/>
              </a:lnSpc>
              <a:spcAft>
                <a:spcPts val="600"/>
              </a:spcAft>
            </a:pPr>
            <a:r>
              <a:rPr lang="en-US" sz="3672" dirty="0">
                <a:gradFill>
                  <a:gsLst>
                    <a:gs pos="2917">
                      <a:srgbClr val="FFFFFF"/>
                    </a:gs>
                    <a:gs pos="30000">
                      <a:srgbClr val="FFFFFF"/>
                    </a:gs>
                  </a:gsLst>
                  <a:lin ang="5400000" scaled="0"/>
                </a:gradFill>
                <a:latin typeface="+mj-lt"/>
              </a:rPr>
              <a:t>REST</a:t>
            </a:r>
          </a:p>
        </p:txBody>
      </p:sp>
      <p:sp>
        <p:nvSpPr>
          <p:cNvPr id="32" name="TextBox 31"/>
          <p:cNvSpPr txBox="1"/>
          <p:nvPr/>
        </p:nvSpPr>
        <p:spPr>
          <a:xfrm>
            <a:off x="6360946" y="1827889"/>
            <a:ext cx="1472976" cy="386309"/>
          </a:xfrm>
          <a:prstGeom prst="rect">
            <a:avLst/>
          </a:prstGeom>
          <a:noFill/>
        </p:spPr>
        <p:txBody>
          <a:bodyPr wrap="square" lIns="182854" tIns="146283" rIns="182854" bIns="146283" rtlCol="0" anchor="ctr">
            <a:noAutofit/>
          </a:bodyPr>
          <a:lstStyle/>
          <a:p>
            <a:pPr algn="ctr" defTabSz="932563">
              <a:lnSpc>
                <a:spcPct val="90000"/>
              </a:lnSpc>
              <a:spcAft>
                <a:spcPts val="600"/>
              </a:spcAft>
            </a:pPr>
            <a:r>
              <a:rPr lang="en-US" sz="3672"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627029" y="2214198"/>
            <a:ext cx="1" cy="59658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7097434" y="2214198"/>
            <a:ext cx="0" cy="59658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257682" y="2214198"/>
            <a:ext cx="1" cy="59658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9129" y="3577055"/>
            <a:ext cx="11698219" cy="7259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3672"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Index Layer</a:t>
            </a:r>
          </a:p>
        </p:txBody>
      </p:sp>
      <p:sp>
        <p:nvSpPr>
          <p:cNvPr id="6" name="Rectangle 5"/>
          <p:cNvSpPr/>
          <p:nvPr/>
        </p:nvSpPr>
        <p:spPr bwMode="auto">
          <a:xfrm>
            <a:off x="369129" y="4376503"/>
            <a:ext cx="11698219" cy="7901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3672"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9128" y="2810781"/>
            <a:ext cx="2515802" cy="692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3672" dirty="0">
                <a:gradFill>
                  <a:gsLst>
                    <a:gs pos="0">
                      <a:srgbClr val="FFFFFF"/>
                    </a:gs>
                    <a:gs pos="100000">
                      <a:srgbClr val="FFFFFF"/>
                    </a:gs>
                  </a:gsLst>
                  <a:lin ang="5400000" scaled="0"/>
                </a:gradFill>
                <a:latin typeface="+mj-lt"/>
                <a:ea typeface="Segoe UI" pitchFamily="34" charset="0"/>
                <a:cs typeface="Segoe UI" pitchFamily="34" charset="0"/>
              </a:rPr>
              <a:t>Blob Head</a:t>
            </a:r>
          </a:p>
        </p:txBody>
      </p:sp>
      <p:sp>
        <p:nvSpPr>
          <p:cNvPr id="9" name="Rectangle 8"/>
          <p:cNvSpPr/>
          <p:nvPr/>
        </p:nvSpPr>
        <p:spPr bwMode="auto">
          <a:xfrm>
            <a:off x="5630433" y="2810781"/>
            <a:ext cx="2934001" cy="692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3672" dirty="0">
                <a:gradFill>
                  <a:gsLst>
                    <a:gs pos="0">
                      <a:srgbClr val="FFFFFF"/>
                    </a:gs>
                    <a:gs pos="100000">
                      <a:srgbClr val="FFFFFF"/>
                    </a:gs>
                  </a:gsLst>
                  <a:lin ang="5400000" scaled="0"/>
                </a:gradFill>
                <a:latin typeface="+mj-lt"/>
                <a:ea typeface="Segoe UI" pitchFamily="34" charset="0"/>
                <a:cs typeface="Segoe UI" pitchFamily="34" charset="0"/>
              </a:rPr>
              <a:t>Queue Head</a:t>
            </a:r>
          </a:p>
        </p:txBody>
      </p:sp>
      <p:sp>
        <p:nvSpPr>
          <p:cNvPr id="10" name="Rectangle 9"/>
          <p:cNvSpPr/>
          <p:nvPr/>
        </p:nvSpPr>
        <p:spPr bwMode="auto">
          <a:xfrm>
            <a:off x="2963320" y="2810781"/>
            <a:ext cx="2588723" cy="692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3672" dirty="0">
                <a:gradFill>
                  <a:gsLst>
                    <a:gs pos="0">
                      <a:srgbClr val="FFFFFF"/>
                    </a:gs>
                    <a:gs pos="100000">
                      <a:srgbClr val="FFFFFF"/>
                    </a:gs>
                  </a:gsLst>
                  <a:lin ang="5400000" scaled="0"/>
                </a:gradFill>
                <a:latin typeface="+mj-lt"/>
                <a:ea typeface="Segoe UI" pitchFamily="34" charset="0"/>
                <a:cs typeface="Segoe UI" pitchFamily="34" charset="0"/>
              </a:rPr>
              <a:t>Table Head</a:t>
            </a:r>
          </a:p>
        </p:txBody>
      </p:sp>
      <p:grpSp>
        <p:nvGrpSpPr>
          <p:cNvPr id="170" name="Group 169"/>
          <p:cNvGrpSpPr/>
          <p:nvPr/>
        </p:nvGrpSpPr>
        <p:grpSpPr>
          <a:xfrm>
            <a:off x="8642824" y="1827889"/>
            <a:ext cx="3424523" cy="1675655"/>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3672" dirty="0">
                  <a:gradFill>
                    <a:gsLst>
                      <a:gs pos="0">
                        <a:srgbClr val="FFFFFF"/>
                      </a:gs>
                      <a:gs pos="100000">
                        <a:srgbClr val="FFFFFF"/>
                      </a:gs>
                    </a:gsLst>
                    <a:lin ang="5400000" scaled="0"/>
                  </a:gradFill>
                  <a:latin typeface="+mj-lt"/>
                  <a:ea typeface="Segoe UI" pitchFamily="34" charset="0"/>
                  <a:cs typeface="Segoe UI" pitchFamily="34" charset="0"/>
                </a:rPr>
                <a:t>File Share Head</a:t>
              </a:r>
            </a:p>
          </p:txBody>
        </p:sp>
        <p:sp>
          <p:nvSpPr>
            <p:cNvPr id="33" name="TextBox 32"/>
            <p:cNvSpPr txBox="1"/>
            <p:nvPr/>
          </p:nvSpPr>
          <p:spPr>
            <a:xfrm>
              <a:off x="8707352" y="1793574"/>
              <a:ext cx="1444226" cy="378769"/>
            </a:xfrm>
            <a:prstGeom prst="rect">
              <a:avLst/>
            </a:prstGeom>
            <a:noFill/>
          </p:spPr>
          <p:txBody>
            <a:bodyPr wrap="square" lIns="182854" tIns="146283" rIns="182854" bIns="146283" rtlCol="0" anchor="ctr">
              <a:noAutofit/>
            </a:bodyPr>
            <a:lstStyle/>
            <a:p>
              <a:pPr algn="ctr" defTabSz="932563">
                <a:lnSpc>
                  <a:spcPct val="90000"/>
                </a:lnSpc>
                <a:spcAft>
                  <a:spcPts val="600"/>
                </a:spcAft>
              </a:pPr>
              <a:r>
                <a:rPr lang="en-US" sz="3672"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82854" tIns="146283" rIns="182854" bIns="146283" rtlCol="0" anchor="ctr">
              <a:noAutofit/>
            </a:bodyPr>
            <a:lstStyle/>
            <a:p>
              <a:pPr algn="ctr" defTabSz="932563">
                <a:lnSpc>
                  <a:spcPct val="90000"/>
                </a:lnSpc>
                <a:spcAft>
                  <a:spcPts val="600"/>
                </a:spcAft>
              </a:pPr>
              <a:r>
                <a:rPr lang="en-US" sz="3672"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55907" y="3503544"/>
            <a:ext cx="11711439" cy="7994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p:cNvSpPr/>
          <p:nvPr/>
        </p:nvSpPr>
        <p:spPr>
          <a:xfrm>
            <a:off x="333122" y="1827889"/>
            <a:ext cx="8231312" cy="167565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23"/>
          <p:cNvSpPr/>
          <p:nvPr/>
        </p:nvSpPr>
        <p:spPr>
          <a:xfrm>
            <a:off x="369128" y="4376503"/>
            <a:ext cx="11698218" cy="79013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92837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Blobs</a:t>
            </a:r>
            <a:endParaRPr lang="en-US" dirty="0"/>
          </a:p>
        </p:txBody>
      </p:sp>
    </p:spTree>
    <p:extLst>
      <p:ext uri="{BB962C8B-B14F-4D97-AF65-F5344CB8AC3E}">
        <p14:creationId xmlns:p14="http://schemas.microsoft.com/office/powerpoint/2010/main" val="2701467599"/>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2" y="2156645"/>
            <a:ext cx="12434711" cy="4837880"/>
          </a:xfrm>
          <a:prstGeom prst="rect">
            <a:avLst/>
          </a:prstGeom>
        </p:spPr>
        <p:txBody>
          <a:bodyPr/>
          <a:lstStyle/>
          <a:p>
            <a:pPr algn="ctr"/>
            <a:r>
              <a:rPr lang="en-US" sz="6731" dirty="0"/>
              <a:t>Microsoft Azure</a:t>
            </a:r>
            <a:r>
              <a:rPr lang="en-US" sz="11729" dirty="0"/>
              <a:t/>
            </a:r>
            <a:br>
              <a:rPr lang="en-US" sz="11729" dirty="0"/>
            </a:br>
            <a:r>
              <a:rPr lang="en-US" sz="11729" dirty="0"/>
              <a:t>Storage Blob</a:t>
            </a:r>
          </a:p>
        </p:txBody>
      </p:sp>
      <p:pic>
        <p:nvPicPr>
          <p:cNvPr id="5" name="Picture 4"/>
          <p:cNvPicPr>
            <a:picLocks noChangeAspect="1"/>
          </p:cNvPicPr>
          <p:nvPr/>
        </p:nvPicPr>
        <p:blipFill>
          <a:blip r:embed="rId2"/>
          <a:stretch>
            <a:fillRect/>
          </a:stretch>
        </p:blipFill>
        <p:spPr>
          <a:xfrm>
            <a:off x="5387181" y="388679"/>
            <a:ext cx="1662113" cy="1437153"/>
          </a:xfrm>
          <a:prstGeom prst="rect">
            <a:avLst/>
          </a:prstGeom>
        </p:spPr>
      </p:pic>
    </p:spTree>
    <p:extLst>
      <p:ext uri="{BB962C8B-B14F-4D97-AF65-F5344CB8AC3E}">
        <p14:creationId xmlns:p14="http://schemas.microsoft.com/office/powerpoint/2010/main" val="3325473918"/>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98776" y="3950612"/>
            <a:ext cx="11238924" cy="1443956"/>
          </a:xfrm>
        </p:spPr>
        <p:txBody>
          <a:bodyPr/>
          <a:lstStyle/>
          <a:p>
            <a:pPr defTabSz="932597">
              <a:tabLst>
                <a:tab pos="1101953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384126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89" y="1"/>
            <a:ext cx="10724938" cy="556970"/>
          </a:xfrm>
        </p:spPr>
        <p:txBody>
          <a:bodyPr>
            <a:normAutofit fontScale="90000"/>
          </a:bodyPr>
          <a:lstStyle/>
          <a:p>
            <a:r>
              <a:rPr lang="en-US" dirty="0" smtClean="0">
                <a:solidFill>
                  <a:schemeClr val="tx1"/>
                </a:solidFill>
              </a:rPr>
              <a:t>Cloud Computing Architecture</a:t>
            </a:r>
            <a:endParaRPr lang="en-US" dirty="0">
              <a:solidFill>
                <a:schemeClr val="tx1"/>
              </a:solidFill>
            </a:endParaRPr>
          </a:p>
        </p:txBody>
      </p:sp>
      <p:pic>
        <p:nvPicPr>
          <p:cNvPr id="4" name="Picture 3"/>
          <p:cNvPicPr>
            <a:picLocks noChangeAspect="1"/>
          </p:cNvPicPr>
          <p:nvPr/>
        </p:nvPicPr>
        <p:blipFill>
          <a:blip r:embed="rId3"/>
          <a:stretch>
            <a:fillRect/>
          </a:stretch>
        </p:blipFill>
        <p:spPr>
          <a:xfrm>
            <a:off x="402419" y="263474"/>
            <a:ext cx="11553919" cy="6731050"/>
          </a:xfrm>
          <a:prstGeom prst="rect">
            <a:avLst/>
          </a:prstGeom>
        </p:spPr>
      </p:pic>
      <p:sp>
        <p:nvSpPr>
          <p:cNvPr id="6" name="TextBox 5"/>
          <p:cNvSpPr txBox="1"/>
          <p:nvPr/>
        </p:nvSpPr>
        <p:spPr>
          <a:xfrm>
            <a:off x="1555221" y="6724747"/>
            <a:ext cx="1942122" cy="254262"/>
          </a:xfrm>
          <a:prstGeom prst="rect">
            <a:avLst/>
          </a:prstGeom>
          <a:noFill/>
        </p:spPr>
        <p:txBody>
          <a:bodyPr wrap="square" rtlCol="0">
            <a:spAutoFit/>
          </a:bodyPr>
          <a:lstStyle/>
          <a:p>
            <a:r>
              <a:rPr lang="en-US" sz="1020" dirty="0"/>
              <a:t>Source:  www.wikipedia.com</a:t>
            </a:r>
          </a:p>
        </p:txBody>
      </p:sp>
    </p:spTree>
    <p:extLst>
      <p:ext uri="{BB962C8B-B14F-4D97-AF65-F5344CB8AC3E}">
        <p14:creationId xmlns:p14="http://schemas.microsoft.com/office/powerpoint/2010/main" val="76263453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a:bodyPr>
          <a:lstStyle/>
          <a:p>
            <a:r>
              <a:rPr lang="en-US" dirty="0" smtClean="0"/>
              <a:t>Block Blob</a:t>
            </a:r>
            <a:endParaRPr lang="en-US" dirty="0"/>
          </a:p>
        </p:txBody>
      </p:sp>
      <p:sp>
        <p:nvSpPr>
          <p:cNvPr id="2" name="Content Placeholder 1"/>
          <p:cNvSpPr>
            <a:spLocks noGrp="1"/>
          </p:cNvSpPr>
          <p:nvPr>
            <p:ph sz="quarter" idx="10"/>
          </p:nvPr>
        </p:nvSpPr>
        <p:spPr>
          <a:xfrm>
            <a:off x="3536165" y="712251"/>
            <a:ext cx="8973631" cy="3531612"/>
          </a:xfrm>
        </p:spPr>
        <p:txBody>
          <a:bodyPr/>
          <a:lstStyle/>
          <a:p>
            <a:pPr marL="0" indent="0" defTabSz="932290" fontAlgn="base">
              <a:spcAft>
                <a:spcPts val="1224"/>
              </a:spcAft>
              <a:buNone/>
            </a:pPr>
            <a:r>
              <a:rPr lang="en-US" sz="3264" dirty="0"/>
              <a:t>Targeted at streaming workloads</a:t>
            </a:r>
          </a:p>
          <a:p>
            <a:pPr marL="0" indent="0" defTabSz="932290" fontAlgn="base">
              <a:spcAft>
                <a:spcPts val="1224"/>
              </a:spcAft>
              <a:buNone/>
            </a:pPr>
            <a:r>
              <a:rPr lang="en-US" sz="3264" dirty="0"/>
              <a:t>Each blob consists of a sequence of blocks</a:t>
            </a:r>
          </a:p>
          <a:p>
            <a:pPr marL="0" indent="0" defTabSz="932290" fontAlgn="base">
              <a:spcAft>
                <a:spcPts val="1224"/>
              </a:spcAft>
              <a:buNone/>
            </a:pPr>
            <a:r>
              <a:rPr lang="en-US" sz="3264" dirty="0"/>
              <a:t>Each block is identified by a Block ID</a:t>
            </a:r>
          </a:p>
          <a:p>
            <a:pPr marL="0" indent="0" defTabSz="932290" fontAlgn="base">
              <a:spcAft>
                <a:spcPts val="1224"/>
              </a:spcAft>
              <a:buNone/>
            </a:pPr>
            <a:r>
              <a:rPr lang="en-US" sz="3264" dirty="0"/>
              <a:t>Size limit 200GB per blob</a:t>
            </a:r>
          </a:p>
          <a:p>
            <a:pPr marL="0" indent="0" defTabSz="932290" fontAlgn="base">
              <a:spcAft>
                <a:spcPts val="1224"/>
              </a:spcAft>
              <a:buNone/>
            </a:pPr>
            <a:r>
              <a:rPr lang="en-US" sz="3264" dirty="0"/>
              <a:t>Optimistic Concurrency via </a:t>
            </a:r>
            <a:r>
              <a:rPr lang="en-US" sz="3264" dirty="0" err="1"/>
              <a:t>Etags</a:t>
            </a:r>
            <a:endParaRPr lang="en-US" sz="3264" dirty="0"/>
          </a:p>
        </p:txBody>
      </p:sp>
    </p:spTree>
    <p:extLst>
      <p:ext uri="{BB962C8B-B14F-4D97-AF65-F5344CB8AC3E}">
        <p14:creationId xmlns:p14="http://schemas.microsoft.com/office/powerpoint/2010/main" val="28893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a:bodyPr>
          <a:lstStyle/>
          <a:p>
            <a:r>
              <a:rPr lang="en-US" dirty="0" smtClean="0"/>
              <a:t>Page Blob</a:t>
            </a:r>
            <a:endParaRPr lang="en-US" dirty="0"/>
          </a:p>
        </p:txBody>
      </p:sp>
      <p:sp>
        <p:nvSpPr>
          <p:cNvPr id="2" name="Content Placeholder 1"/>
          <p:cNvSpPr>
            <a:spLocks noGrp="1"/>
          </p:cNvSpPr>
          <p:nvPr>
            <p:ph sz="quarter" idx="10"/>
          </p:nvPr>
        </p:nvSpPr>
        <p:spPr>
          <a:xfrm>
            <a:off x="3536165" y="712251"/>
            <a:ext cx="8973631" cy="4453835"/>
          </a:xfrm>
        </p:spPr>
        <p:txBody>
          <a:bodyPr/>
          <a:lstStyle/>
          <a:p>
            <a:pPr marL="0" indent="0" defTabSz="932290" fontAlgn="base">
              <a:spcAft>
                <a:spcPts val="1224"/>
              </a:spcAft>
              <a:buNone/>
            </a:pPr>
            <a:r>
              <a:rPr lang="en-US" sz="3264" dirty="0"/>
              <a:t>Targeted at random read/write workloads</a:t>
            </a:r>
          </a:p>
          <a:p>
            <a:pPr marL="0" indent="0" defTabSz="932290" fontAlgn="base">
              <a:spcAft>
                <a:spcPts val="1224"/>
              </a:spcAft>
              <a:buNone/>
            </a:pPr>
            <a:r>
              <a:rPr lang="en-US" sz="3264" dirty="0"/>
              <a:t>Each blob consists of an array of pages </a:t>
            </a:r>
          </a:p>
          <a:p>
            <a:pPr marL="0" indent="0" defTabSz="932290" fontAlgn="base">
              <a:spcAft>
                <a:spcPts val="1224"/>
              </a:spcAft>
              <a:buNone/>
            </a:pPr>
            <a:r>
              <a:rPr lang="en-US" sz="3264" dirty="0"/>
              <a:t>Each page is identified by its offset from the start of the blob</a:t>
            </a:r>
          </a:p>
          <a:p>
            <a:pPr marL="0" indent="0" defTabSz="932290" fontAlgn="base">
              <a:spcAft>
                <a:spcPts val="1224"/>
              </a:spcAft>
              <a:buNone/>
            </a:pPr>
            <a:r>
              <a:rPr lang="en-US" sz="3264" dirty="0"/>
              <a:t>Size limit 1TB per blob</a:t>
            </a:r>
          </a:p>
          <a:p>
            <a:pPr marL="0" indent="0" defTabSz="932290" fontAlgn="base">
              <a:spcAft>
                <a:spcPts val="1224"/>
              </a:spcAft>
              <a:buNone/>
            </a:pPr>
            <a:r>
              <a:rPr lang="en-US" sz="3264" dirty="0"/>
              <a:t>Optimistic or Pessimistic (locking) concurrency via leases</a:t>
            </a:r>
          </a:p>
        </p:txBody>
      </p:sp>
    </p:spTree>
    <p:extLst>
      <p:ext uri="{BB962C8B-B14F-4D97-AF65-F5344CB8AC3E}">
        <p14:creationId xmlns:p14="http://schemas.microsoft.com/office/powerpoint/2010/main" val="36428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3" y="-1"/>
            <a:ext cx="12444426" cy="828981"/>
          </a:xfrm>
          <a:prstGeom prst="rect">
            <a:avLst/>
          </a:prstGeom>
        </p:spPr>
        <p:txBody>
          <a:bodyPr/>
          <a:lstStyle/>
          <a:p>
            <a:r>
              <a:rPr lang="en-US" dirty="0" smtClean="0"/>
              <a:t>Blob Storage Concepts</a:t>
            </a:r>
            <a:endParaRPr lang="en-US" dirty="0"/>
          </a:p>
        </p:txBody>
      </p:sp>
      <p:sp>
        <p:nvSpPr>
          <p:cNvPr id="66" name="Rounded Rectangle 65"/>
          <p:cNvSpPr/>
          <p:nvPr/>
        </p:nvSpPr>
        <p:spPr>
          <a:xfrm>
            <a:off x="6283961" y="1839299"/>
            <a:ext cx="2244520" cy="43832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algn="ctr" defTabSz="1586643">
              <a:lnSpc>
                <a:spcPct val="90000"/>
              </a:lnSpc>
              <a:spcBef>
                <a:spcPct val="0"/>
              </a:spcBef>
              <a:spcAft>
                <a:spcPct val="35000"/>
              </a:spcAft>
            </a:pPr>
            <a:r>
              <a:rPr lang="en-US" sz="2856" dirty="0">
                <a:solidFill>
                  <a:schemeClr val="tx1">
                    <a:alpha val="98824"/>
                  </a:schemeClr>
                </a:solidFill>
                <a:latin typeface="Segoe UI Light" pitchFamily="34" charset="0"/>
              </a:rPr>
              <a:t>Blob</a:t>
            </a:r>
          </a:p>
        </p:txBody>
      </p:sp>
      <p:sp>
        <p:nvSpPr>
          <p:cNvPr id="69" name="Rounded Rectangle 68"/>
          <p:cNvSpPr/>
          <p:nvPr/>
        </p:nvSpPr>
        <p:spPr>
          <a:xfrm>
            <a:off x="3659428" y="1839300"/>
            <a:ext cx="2493345" cy="43832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algn="ctr" defTabSz="1586643">
              <a:lnSpc>
                <a:spcPct val="90000"/>
              </a:lnSpc>
              <a:spcBef>
                <a:spcPct val="0"/>
              </a:spcBef>
              <a:spcAft>
                <a:spcPct val="35000"/>
              </a:spcAft>
            </a:pPr>
            <a:r>
              <a:rPr lang="en-US" sz="2856" dirty="0">
                <a:solidFill>
                  <a:schemeClr val="tx1">
                    <a:alpha val="98824"/>
                  </a:schemeClr>
                </a:solidFill>
                <a:latin typeface="Segoe UI Light" pitchFamily="34" charset="0"/>
              </a:rPr>
              <a:t>Container</a:t>
            </a:r>
          </a:p>
        </p:txBody>
      </p:sp>
      <p:sp>
        <p:nvSpPr>
          <p:cNvPr id="72" name="Rounded Rectangle 71"/>
          <p:cNvSpPr/>
          <p:nvPr/>
        </p:nvSpPr>
        <p:spPr>
          <a:xfrm>
            <a:off x="1104384" y="1839300"/>
            <a:ext cx="2408150" cy="43832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algn="ctr" defTabSz="1586643">
              <a:lnSpc>
                <a:spcPct val="90000"/>
              </a:lnSpc>
              <a:spcBef>
                <a:spcPct val="0"/>
              </a:spcBef>
              <a:spcAft>
                <a:spcPct val="35000"/>
              </a:spcAft>
            </a:pPr>
            <a:r>
              <a:rPr lang="en-US" sz="2856" dirty="0">
                <a:solidFill>
                  <a:schemeClr val="tx1">
                    <a:alpha val="98824"/>
                  </a:schemeClr>
                </a:solidFill>
                <a:latin typeface="Segoe UI Light" pitchFamily="34" charset="0"/>
              </a:rPr>
              <a:t>Account</a:t>
            </a:r>
            <a:endParaRPr lang="en-US" sz="3162" dirty="0">
              <a:solidFill>
                <a:schemeClr val="tx1">
                  <a:alpha val="98824"/>
                </a:schemeClr>
              </a:solidFill>
              <a:latin typeface="Segoe UI Light" pitchFamily="34" charset="0"/>
            </a:endParaRPr>
          </a:p>
        </p:txBody>
      </p:sp>
      <p:sp>
        <p:nvSpPr>
          <p:cNvPr id="100" name="Rectangle 99"/>
          <p:cNvSpPr/>
          <p:nvPr/>
        </p:nvSpPr>
        <p:spPr bwMode="auto">
          <a:xfrm>
            <a:off x="179592" y="1159000"/>
            <a:ext cx="9985918" cy="466302"/>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defTabSz="932251" fontAlgn="base">
              <a:spcBef>
                <a:spcPct val="0"/>
              </a:spcBef>
              <a:spcAft>
                <a:spcPct val="0"/>
              </a:spcAft>
            </a:pPr>
            <a:r>
              <a:rPr lang="en-US" sz="2040" dirty="0">
                <a:solidFill>
                  <a:srgbClr val="FFFFFF">
                    <a:alpha val="99000"/>
                  </a:srgbClr>
                </a:solidFill>
                <a:latin typeface="Consolas" pitchFamily="49" charset="0"/>
                <a:cs typeface="Consolas" pitchFamily="49" charset="0"/>
              </a:rPr>
              <a:t>http://{account}.</a:t>
            </a:r>
            <a:r>
              <a:rPr lang="en-US" sz="2040" i="1" dirty="0">
                <a:solidFill>
                  <a:srgbClr val="FFFFFF">
                    <a:alpha val="99000"/>
                  </a:srgbClr>
                </a:solidFill>
                <a:latin typeface="Consolas" pitchFamily="49" charset="0"/>
                <a:cs typeface="Consolas" pitchFamily="49" charset="0"/>
              </a:rPr>
              <a:t>blob.core.windows.net</a:t>
            </a:r>
            <a:r>
              <a:rPr lang="en-US" sz="2040" dirty="0">
                <a:solidFill>
                  <a:srgbClr val="FFFFFF">
                    <a:alpha val="99000"/>
                  </a:srgbClr>
                </a:solidFill>
                <a:latin typeface="Consolas" pitchFamily="49" charset="0"/>
                <a:cs typeface="Consolas" pitchFamily="49" charset="0"/>
              </a:rPr>
              <a:t>/{container}/{blobname}</a:t>
            </a:r>
          </a:p>
        </p:txBody>
      </p:sp>
      <p:sp>
        <p:nvSpPr>
          <p:cNvPr id="101" name="Down Arrow 100"/>
          <p:cNvSpPr/>
          <p:nvPr/>
        </p:nvSpPr>
        <p:spPr bwMode="auto">
          <a:xfrm rot="10800000">
            <a:off x="1734916" y="1537766"/>
            <a:ext cx="308180" cy="402058"/>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a:solidFill>
                <a:srgbClr val="FFFFFF"/>
              </a:solidFill>
              <a:latin typeface="Calibri"/>
            </a:endParaRPr>
          </a:p>
        </p:txBody>
      </p:sp>
      <p:sp>
        <p:nvSpPr>
          <p:cNvPr id="102" name="Down Arrow 101"/>
          <p:cNvSpPr/>
          <p:nvPr/>
        </p:nvSpPr>
        <p:spPr bwMode="auto">
          <a:xfrm rot="12917701">
            <a:off x="5661989" y="1499253"/>
            <a:ext cx="308180" cy="471687"/>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a:solidFill>
                <a:srgbClr val="FFFFFF"/>
              </a:solidFill>
              <a:latin typeface="Calibri"/>
            </a:endParaRPr>
          </a:p>
        </p:txBody>
      </p:sp>
      <p:sp>
        <p:nvSpPr>
          <p:cNvPr id="105" name="Rounded Rectangle 104"/>
          <p:cNvSpPr/>
          <p:nvPr/>
        </p:nvSpPr>
        <p:spPr>
          <a:xfrm>
            <a:off x="8662159" y="1839301"/>
            <a:ext cx="2428144" cy="4381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algn="ctr" defTabSz="1586643">
              <a:lnSpc>
                <a:spcPct val="90000"/>
              </a:lnSpc>
              <a:spcBef>
                <a:spcPct val="0"/>
              </a:spcBef>
              <a:spcAft>
                <a:spcPct val="35000"/>
              </a:spcAft>
            </a:pPr>
            <a:r>
              <a:rPr lang="en-US" sz="2856" dirty="0">
                <a:solidFill>
                  <a:schemeClr val="tx1">
                    <a:alpha val="98824"/>
                  </a:schemeClr>
                </a:solidFill>
                <a:latin typeface="Segoe UI Light" pitchFamily="34" charset="0"/>
              </a:rPr>
              <a:t>Pages/Blocks</a:t>
            </a:r>
          </a:p>
        </p:txBody>
      </p:sp>
      <p:sp>
        <p:nvSpPr>
          <p:cNvPr id="103" name="Down Arrow 102"/>
          <p:cNvSpPr/>
          <p:nvPr/>
        </p:nvSpPr>
        <p:spPr bwMode="auto">
          <a:xfrm rot="12330302">
            <a:off x="7877570" y="1523312"/>
            <a:ext cx="308180" cy="395648"/>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a:solidFill>
                <a:srgbClr val="FFFFFF"/>
              </a:solidFill>
              <a:latin typeface="Calibri"/>
            </a:endParaRPr>
          </a:p>
        </p:txBody>
      </p:sp>
      <p:cxnSp>
        <p:nvCxnSpPr>
          <p:cNvPr id="4" name="Straight Connector 3"/>
          <p:cNvCxnSpPr/>
          <p:nvPr/>
        </p:nvCxnSpPr>
        <p:spPr>
          <a:xfrm>
            <a:off x="2916602" y="4641822"/>
            <a:ext cx="1568469" cy="103858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906006" y="3719815"/>
            <a:ext cx="1526078" cy="107037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50690" y="4314875"/>
            <a:ext cx="1515538" cy="76145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err="1">
                <a:solidFill>
                  <a:schemeClr val="lt1">
                    <a:alpha val="99000"/>
                  </a:schemeClr>
                </a:solidFill>
              </a:rPr>
              <a:t>contoso</a:t>
            </a:r>
            <a:endParaRPr lang="en-US" sz="2040" dirty="0">
              <a:solidFill>
                <a:schemeClr val="lt1">
                  <a:alpha val="99000"/>
                </a:schemeClr>
              </a:solidFill>
            </a:endParaRPr>
          </a:p>
        </p:txBody>
      </p:sp>
      <p:cxnSp>
        <p:nvCxnSpPr>
          <p:cNvPr id="119" name="Straight Connector 118"/>
          <p:cNvCxnSpPr/>
          <p:nvPr/>
        </p:nvCxnSpPr>
        <p:spPr>
          <a:xfrm>
            <a:off x="5566043" y="5542630"/>
            <a:ext cx="104917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491861" y="3783403"/>
            <a:ext cx="1298814" cy="67825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491859" y="3147536"/>
            <a:ext cx="1219183" cy="7736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8045922" y="4323888"/>
            <a:ext cx="1621458" cy="92200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8035322" y="3811470"/>
            <a:ext cx="1031147" cy="68198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597494" y="2828860"/>
            <a:ext cx="1617455" cy="76145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PIC01.JPG</a:t>
            </a:r>
          </a:p>
        </p:txBody>
      </p:sp>
      <p:sp>
        <p:nvSpPr>
          <p:cNvPr id="111" name="Rounded Rectangle 18"/>
          <p:cNvSpPr/>
          <p:nvPr/>
        </p:nvSpPr>
        <p:spPr>
          <a:xfrm>
            <a:off x="9066471" y="3453045"/>
            <a:ext cx="1617032" cy="7168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Block/Page</a:t>
            </a:r>
          </a:p>
        </p:txBody>
      </p:sp>
      <p:sp>
        <p:nvSpPr>
          <p:cNvPr id="115" name="Rectangle 114"/>
          <p:cNvSpPr/>
          <p:nvPr/>
        </p:nvSpPr>
        <p:spPr>
          <a:xfrm>
            <a:off x="9066256" y="4610874"/>
            <a:ext cx="1617457" cy="76145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Block/Page</a:t>
            </a:r>
          </a:p>
        </p:txBody>
      </p:sp>
      <p:sp>
        <p:nvSpPr>
          <p:cNvPr id="117" name="Rectangle 116"/>
          <p:cNvSpPr/>
          <p:nvPr/>
        </p:nvSpPr>
        <p:spPr>
          <a:xfrm>
            <a:off x="6597493" y="3994618"/>
            <a:ext cx="1617457" cy="76145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PIC02.JPG</a:t>
            </a:r>
          </a:p>
        </p:txBody>
      </p:sp>
      <p:sp>
        <p:nvSpPr>
          <p:cNvPr id="79" name="Rectangle 78"/>
          <p:cNvSpPr/>
          <p:nvPr/>
        </p:nvSpPr>
        <p:spPr>
          <a:xfrm>
            <a:off x="4165235" y="3450601"/>
            <a:ext cx="1466025" cy="76145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images</a:t>
            </a:r>
          </a:p>
        </p:txBody>
      </p:sp>
      <p:sp>
        <p:nvSpPr>
          <p:cNvPr id="98" name="Rounded Rectangle 97"/>
          <p:cNvSpPr/>
          <p:nvPr/>
        </p:nvSpPr>
        <p:spPr>
          <a:xfrm>
            <a:off x="6597494" y="5179149"/>
            <a:ext cx="1617455" cy="76145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VID1.AVI</a:t>
            </a:r>
          </a:p>
        </p:txBody>
      </p:sp>
      <p:sp>
        <p:nvSpPr>
          <p:cNvPr id="92" name="Rectangle 91"/>
          <p:cNvSpPr/>
          <p:nvPr/>
        </p:nvSpPr>
        <p:spPr>
          <a:xfrm>
            <a:off x="4165236" y="5179149"/>
            <a:ext cx="1466026" cy="76145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videos</a:t>
            </a:r>
          </a:p>
        </p:txBody>
      </p:sp>
    </p:spTree>
    <p:extLst>
      <p:ext uri="{BB962C8B-B14F-4D97-AF65-F5344CB8AC3E}">
        <p14:creationId xmlns:p14="http://schemas.microsoft.com/office/powerpoint/2010/main" val="9786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a:t>
            </a:r>
            <a:endParaRPr lang="en-US" dirty="0"/>
          </a:p>
        </p:txBody>
      </p:sp>
    </p:spTree>
    <p:extLst>
      <p:ext uri="{BB962C8B-B14F-4D97-AF65-F5344CB8AC3E}">
        <p14:creationId xmlns:p14="http://schemas.microsoft.com/office/powerpoint/2010/main" val="312772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 – Containers</a:t>
            </a:r>
            <a:endParaRPr lang="en-US" dirty="0"/>
          </a:p>
        </p:txBody>
      </p:sp>
      <p:sp>
        <p:nvSpPr>
          <p:cNvPr id="3" name="Content Placeholder 2"/>
          <p:cNvSpPr>
            <a:spLocks noGrp="1"/>
          </p:cNvSpPr>
          <p:nvPr>
            <p:ph sz="quarter" idx="10"/>
          </p:nvPr>
        </p:nvSpPr>
        <p:spPr>
          <a:xfrm>
            <a:off x="286680" y="2282148"/>
            <a:ext cx="10379513" cy="1577955"/>
          </a:xfrm>
        </p:spPr>
        <p:txBody>
          <a:bodyPr/>
          <a:lstStyle/>
          <a:p>
            <a:r>
              <a:rPr lang="en-US" sz="2856" dirty="0"/>
              <a:t>Multiple Containers per Account</a:t>
            </a:r>
          </a:p>
          <a:p>
            <a:r>
              <a:rPr lang="en-US" sz="2856" dirty="0"/>
              <a:t>Special $root container</a:t>
            </a:r>
          </a:p>
          <a:p>
            <a:endParaRPr lang="en-US" sz="2856" dirty="0"/>
          </a:p>
        </p:txBody>
      </p:sp>
    </p:spTree>
    <p:extLst>
      <p:ext uri="{BB962C8B-B14F-4D97-AF65-F5344CB8AC3E}">
        <p14:creationId xmlns:p14="http://schemas.microsoft.com/office/powerpoint/2010/main" val="336104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a:xfrm>
            <a:off x="286680" y="2282147"/>
            <a:ext cx="10379513" cy="3460656"/>
          </a:xfrm>
        </p:spPr>
        <p:txBody>
          <a:bodyPr/>
          <a:lstStyle/>
          <a:p>
            <a:r>
              <a:rPr lang="en-US" sz="2856" dirty="0"/>
              <a:t>A container holds a set of blobs</a:t>
            </a:r>
          </a:p>
          <a:p>
            <a:r>
              <a:rPr lang="en-US" sz="2856" dirty="0"/>
              <a:t>Set access policies at the container level </a:t>
            </a:r>
          </a:p>
          <a:p>
            <a:r>
              <a:rPr lang="en-US" sz="2856" dirty="0"/>
              <a:t>Associate Metadata with Container</a:t>
            </a:r>
          </a:p>
          <a:p>
            <a:r>
              <a:rPr lang="en-US" sz="2856" dirty="0"/>
              <a:t>List the blobs in a container</a:t>
            </a:r>
          </a:p>
          <a:p>
            <a:r>
              <a:rPr lang="en-US" sz="2856" dirty="0"/>
              <a:t>Including Blob Metadata and MD5 </a:t>
            </a:r>
            <a:br>
              <a:rPr lang="en-US" sz="2856" dirty="0"/>
            </a:br>
            <a:r>
              <a:rPr lang="en-US" sz="2856" dirty="0"/>
              <a:t>	no search on metadata WHERE </a:t>
            </a:r>
            <a:r>
              <a:rPr lang="en-US" sz="2856" dirty="0" err="1"/>
              <a:t>MetadataValue</a:t>
            </a:r>
            <a:r>
              <a:rPr lang="en-US" sz="2856" dirty="0"/>
              <a:t> = ?</a:t>
            </a:r>
          </a:p>
          <a:p>
            <a:endParaRPr lang="en-US" sz="2856" dirty="0"/>
          </a:p>
        </p:txBody>
      </p:sp>
    </p:spTree>
    <p:extLst>
      <p:ext uri="{BB962C8B-B14F-4D97-AF65-F5344CB8AC3E}">
        <p14:creationId xmlns:p14="http://schemas.microsoft.com/office/powerpoint/2010/main" val="412130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a:xfrm>
            <a:off x="286680" y="2282148"/>
            <a:ext cx="10379513" cy="1577955"/>
          </a:xfrm>
        </p:spPr>
        <p:txBody>
          <a:bodyPr/>
          <a:lstStyle/>
          <a:p>
            <a:r>
              <a:rPr lang="en-US" sz="2856" dirty="0"/>
              <a:t>Effectively in Partition of 1</a:t>
            </a:r>
          </a:p>
          <a:p>
            <a:r>
              <a:rPr lang="en-US" sz="2856" dirty="0"/>
              <a:t>Target of 60MB/s per Blob</a:t>
            </a:r>
          </a:p>
          <a:p>
            <a:endParaRPr lang="en-US" sz="2856" dirty="0"/>
          </a:p>
        </p:txBody>
      </p:sp>
    </p:spTree>
    <p:extLst>
      <p:ext uri="{BB962C8B-B14F-4D97-AF65-F5344CB8AC3E}">
        <p14:creationId xmlns:p14="http://schemas.microsoft.com/office/powerpoint/2010/main" val="251269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72" dirty="0"/>
              <a:t>Blob Details – Main Web Service Operations</a:t>
            </a:r>
          </a:p>
        </p:txBody>
      </p:sp>
      <p:sp>
        <p:nvSpPr>
          <p:cNvPr id="3" name="TextBox 2"/>
          <p:cNvSpPr txBox="1"/>
          <p:nvPr/>
        </p:nvSpPr>
        <p:spPr>
          <a:xfrm>
            <a:off x="3300319" y="667229"/>
            <a:ext cx="5835837" cy="4160008"/>
          </a:xfrm>
          <a:prstGeom prst="rect">
            <a:avLst/>
          </a:prstGeom>
          <a:noFill/>
        </p:spPr>
        <p:txBody>
          <a:bodyPr wrap="square" lIns="186521" tIns="149217" rIns="186521" bIns="149217" rtlCol="0" anchor="ctr">
            <a:spAutoFit/>
          </a:bodyPr>
          <a:lstStyle/>
          <a:p>
            <a:pPr marL="257015" algn="ctr" defTabSz="932290" fontAlgn="base">
              <a:spcBef>
                <a:spcPts val="1224"/>
              </a:spcBef>
              <a:spcAft>
                <a:spcPct val="0"/>
              </a:spcAft>
            </a:pPr>
            <a:r>
              <a:rPr lang="en-US" sz="3264" dirty="0" err="1"/>
              <a:t>PutBlob</a:t>
            </a:r>
            <a:endParaRPr lang="en-US" sz="3264" dirty="0"/>
          </a:p>
          <a:p>
            <a:pPr marL="257015" algn="ctr" defTabSz="932290" fontAlgn="base">
              <a:spcBef>
                <a:spcPts val="1224"/>
              </a:spcBef>
              <a:spcAft>
                <a:spcPct val="0"/>
              </a:spcAft>
            </a:pPr>
            <a:r>
              <a:rPr lang="en-US" sz="3264" dirty="0" err="1"/>
              <a:t>GetBlob</a:t>
            </a:r>
            <a:endParaRPr lang="en-US" sz="3264" dirty="0"/>
          </a:p>
          <a:p>
            <a:pPr marL="257015" algn="ctr" defTabSz="932290" fontAlgn="base">
              <a:spcBef>
                <a:spcPts val="1224"/>
              </a:spcBef>
              <a:spcAft>
                <a:spcPct val="0"/>
              </a:spcAft>
            </a:pPr>
            <a:r>
              <a:rPr lang="en-US" sz="3264" dirty="0" err="1"/>
              <a:t>DeleteBlob</a:t>
            </a:r>
            <a:endParaRPr lang="en-US" sz="3264" dirty="0"/>
          </a:p>
          <a:p>
            <a:pPr marL="257015" algn="ctr" defTabSz="932290" fontAlgn="base">
              <a:spcBef>
                <a:spcPts val="1224"/>
              </a:spcBef>
              <a:spcAft>
                <a:spcPct val="0"/>
              </a:spcAft>
            </a:pPr>
            <a:r>
              <a:rPr lang="en-US" sz="3264" dirty="0" err="1"/>
              <a:t>CopyBlob</a:t>
            </a:r>
            <a:endParaRPr lang="en-US" sz="3264" dirty="0"/>
          </a:p>
          <a:p>
            <a:pPr marL="257015" algn="ctr" defTabSz="932290" fontAlgn="base">
              <a:spcBef>
                <a:spcPts val="1224"/>
              </a:spcBef>
              <a:spcAft>
                <a:spcPct val="0"/>
              </a:spcAft>
            </a:pPr>
            <a:r>
              <a:rPr lang="en-US" sz="3264" dirty="0" err="1"/>
              <a:t>SnapshotBlob</a:t>
            </a:r>
            <a:r>
              <a:rPr lang="en-US" sz="3264" dirty="0"/>
              <a:t> </a:t>
            </a:r>
          </a:p>
          <a:p>
            <a:pPr marL="257015" algn="ctr" defTabSz="932290" fontAlgn="base">
              <a:spcBef>
                <a:spcPts val="1224"/>
              </a:spcBef>
              <a:spcAft>
                <a:spcPct val="0"/>
              </a:spcAft>
            </a:pPr>
            <a:r>
              <a:rPr lang="en-US" sz="3264" dirty="0" err="1"/>
              <a:t>LeaseBlob</a:t>
            </a:r>
            <a:r>
              <a:rPr lang="en-US" sz="3264" dirty="0"/>
              <a:t> </a:t>
            </a:r>
          </a:p>
        </p:txBody>
      </p:sp>
    </p:spTree>
    <p:extLst>
      <p:ext uri="{BB962C8B-B14F-4D97-AF65-F5344CB8AC3E}">
        <p14:creationId xmlns:p14="http://schemas.microsoft.com/office/powerpoint/2010/main" val="385116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 Through Code</a:t>
            </a:r>
            <a:endParaRPr lang="en-US" dirty="0"/>
          </a:p>
        </p:txBody>
      </p:sp>
    </p:spTree>
    <p:extLst>
      <p:ext uri="{BB962C8B-B14F-4D97-AF65-F5344CB8AC3E}">
        <p14:creationId xmlns:p14="http://schemas.microsoft.com/office/powerpoint/2010/main" val="20952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86347" y="2410886"/>
            <a:ext cx="12083056" cy="2801328"/>
          </a:xfrm>
        </p:spPr>
        <p:txBody>
          <a:bodyPr/>
          <a:lstStyle/>
          <a:p>
            <a:r>
              <a:rPr lang="en-US" sz="3264" dirty="0"/>
              <a:t>Standard HTTP metadata/headers </a:t>
            </a:r>
            <a:br>
              <a:rPr lang="en-US" sz="3264" dirty="0"/>
            </a:br>
            <a:r>
              <a:rPr lang="en-US" sz="3264" dirty="0"/>
              <a:t>(Cache-Control, Content-Encoding, Content-Type, </a:t>
            </a:r>
            <a:r>
              <a:rPr lang="en-US" sz="3264" dirty="0" err="1"/>
              <a:t>etc</a:t>
            </a:r>
            <a:r>
              <a:rPr lang="en-US" sz="3264" dirty="0"/>
              <a:t>)</a:t>
            </a:r>
          </a:p>
          <a:p>
            <a:r>
              <a:rPr lang="en-US" sz="3264" dirty="0"/>
              <a:t>Metadata is &lt;name, value&gt; pairs, up to 8KB per blob</a:t>
            </a:r>
          </a:p>
          <a:p>
            <a:r>
              <a:rPr lang="en-US" sz="3264" dirty="0"/>
              <a:t>Either as part of </a:t>
            </a:r>
            <a:r>
              <a:rPr lang="en-US" sz="3264" dirty="0" err="1"/>
              <a:t>PutBlob</a:t>
            </a:r>
            <a:r>
              <a:rPr lang="en-US" sz="3264" dirty="0"/>
              <a:t> or independently</a:t>
            </a:r>
          </a:p>
          <a:p>
            <a:endParaRPr lang="en-US" sz="3264" dirty="0"/>
          </a:p>
        </p:txBody>
      </p:sp>
      <p:sp>
        <p:nvSpPr>
          <p:cNvPr id="2" name="Title 1"/>
          <p:cNvSpPr>
            <a:spLocks noGrp="1"/>
          </p:cNvSpPr>
          <p:nvPr>
            <p:ph type="title"/>
          </p:nvPr>
        </p:nvSpPr>
        <p:spPr>
          <a:prstGeom prst="rect">
            <a:avLst/>
          </a:prstGeom>
        </p:spPr>
        <p:txBody>
          <a:bodyPr>
            <a:normAutofit/>
          </a:bodyPr>
          <a:lstStyle/>
          <a:p>
            <a:r>
              <a:rPr lang="en-US" dirty="0" smtClean="0"/>
              <a:t>Blob Details</a:t>
            </a:r>
            <a:endParaRPr lang="en-US" dirty="0"/>
          </a:p>
        </p:txBody>
      </p:sp>
      <p:sp>
        <p:nvSpPr>
          <p:cNvPr id="5" name="Text Placeholder 4"/>
          <p:cNvSpPr>
            <a:spLocks noGrp="1"/>
          </p:cNvSpPr>
          <p:nvPr>
            <p:ph type="body" sz="quarter" idx="11"/>
          </p:nvPr>
        </p:nvSpPr>
        <p:spPr>
          <a:xfrm>
            <a:off x="280146" y="1431287"/>
            <a:ext cx="10073868" cy="693267"/>
          </a:xfrm>
        </p:spPr>
        <p:txBody>
          <a:bodyPr/>
          <a:lstStyle/>
          <a:p>
            <a:r>
              <a:rPr lang="en-US" dirty="0" smtClean="0"/>
              <a:t>Associate </a:t>
            </a:r>
            <a:r>
              <a:rPr lang="en-US" dirty="0"/>
              <a:t>metadata </a:t>
            </a:r>
            <a:r>
              <a:rPr lang="en-US" dirty="0" smtClean="0"/>
              <a:t>with blob </a:t>
            </a:r>
            <a:endParaRPr lang="en-US" dirty="0"/>
          </a:p>
        </p:txBody>
      </p:sp>
    </p:spTree>
    <p:extLst>
      <p:ext uri="{BB962C8B-B14F-4D97-AF65-F5344CB8AC3E}">
        <p14:creationId xmlns:p14="http://schemas.microsoft.com/office/powerpoint/2010/main" val="40724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Pay </a:t>
            </a:r>
            <a:r>
              <a:rPr lang="en-US" dirty="0"/>
              <a:t>Per </a:t>
            </a:r>
            <a:r>
              <a:rPr lang="en-US" dirty="0" smtClean="0"/>
              <a:t>Use</a:t>
            </a:r>
          </a:p>
          <a:p>
            <a:r>
              <a:rPr lang="en-US" dirty="0" smtClean="0"/>
              <a:t>Elasticity</a:t>
            </a:r>
          </a:p>
          <a:p>
            <a:r>
              <a:rPr lang="en-US" dirty="0" smtClean="0"/>
              <a:t>Virtualization</a:t>
            </a:r>
            <a:endParaRPr lang="en-US" dirty="0"/>
          </a:p>
          <a:p>
            <a:r>
              <a:rPr lang="en-US" dirty="0" smtClean="0"/>
              <a:t>Programmability</a:t>
            </a:r>
            <a:endParaRPr lang="en-US" dirty="0"/>
          </a:p>
        </p:txBody>
      </p:sp>
      <p:sp>
        <p:nvSpPr>
          <p:cNvPr id="3" name="Title 2"/>
          <p:cNvSpPr>
            <a:spLocks noGrp="1"/>
          </p:cNvSpPr>
          <p:nvPr>
            <p:ph type="title"/>
          </p:nvPr>
        </p:nvSpPr>
        <p:spPr/>
        <p:txBody>
          <a:bodyPr/>
          <a:lstStyle/>
          <a:p>
            <a:r>
              <a:rPr lang="en-US" dirty="0"/>
              <a:t>Key Characteristics of Cloud</a:t>
            </a:r>
          </a:p>
        </p:txBody>
      </p:sp>
    </p:spTree>
    <p:extLst>
      <p:ext uri="{BB962C8B-B14F-4D97-AF65-F5344CB8AC3E}">
        <p14:creationId xmlns:p14="http://schemas.microsoft.com/office/powerpoint/2010/main" val="4247641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Blob Metadata</a:t>
            </a:r>
            <a:endParaRPr lang="en-US" dirty="0"/>
          </a:p>
        </p:txBody>
      </p:sp>
    </p:spTree>
    <p:extLst>
      <p:ext uri="{BB962C8B-B14F-4D97-AF65-F5344CB8AC3E}">
        <p14:creationId xmlns:p14="http://schemas.microsoft.com/office/powerpoint/2010/main" val="260051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52499" y="3950612"/>
            <a:ext cx="7531479" cy="2194062"/>
          </a:xfrm>
        </p:spPr>
        <p:txBody>
          <a:bodyPr/>
          <a:lstStyle/>
          <a:p>
            <a:r>
              <a:rPr lang="en-US" sz="3264" dirty="0"/>
              <a:t>Can include ‘/‘ or other delimiter in name</a:t>
            </a:r>
          </a:p>
          <a:p>
            <a:r>
              <a:rPr lang="en-US" sz="3264" dirty="0"/>
              <a:t/>
            </a:r>
            <a:br>
              <a:rPr lang="en-US" sz="3264" dirty="0"/>
            </a:br>
            <a:r>
              <a:rPr lang="en-US" sz="3264" dirty="0"/>
              <a:t>e.g. /&lt;container&gt;/</a:t>
            </a:r>
            <a:r>
              <a:rPr lang="en-US" sz="3264" dirty="0" err="1"/>
              <a:t>myblobs</a:t>
            </a:r>
            <a:r>
              <a:rPr lang="en-US" sz="3264" dirty="0"/>
              <a:t>/smurf.png</a:t>
            </a:r>
          </a:p>
          <a:p>
            <a:endParaRPr lang="en-US" sz="3264" dirty="0"/>
          </a:p>
        </p:txBody>
      </p:sp>
      <p:sp>
        <p:nvSpPr>
          <p:cNvPr id="2" name="Title 1"/>
          <p:cNvSpPr>
            <a:spLocks noGrp="1"/>
          </p:cNvSpPr>
          <p:nvPr>
            <p:ph type="title"/>
          </p:nvPr>
        </p:nvSpPr>
        <p:spPr>
          <a:prstGeom prst="rect">
            <a:avLst/>
          </a:prstGeom>
        </p:spPr>
        <p:txBody>
          <a:bodyPr>
            <a:normAutofit fontScale="90000"/>
          </a:bodyPr>
          <a:lstStyle/>
          <a:p>
            <a:r>
              <a:rPr lang="en-US" dirty="0" smtClean="0"/>
              <a:t>Blob Details – </a:t>
            </a:r>
            <a:r>
              <a:rPr lang="en-US" dirty="0">
                <a:solidFill>
                  <a:schemeClr val="bg1">
                    <a:alpha val="99000"/>
                  </a:schemeClr>
                </a:solidFill>
              </a:rPr>
              <a:t>Blob always accessed by name</a:t>
            </a:r>
          </a:p>
        </p:txBody>
      </p:sp>
      <p:grpSp>
        <p:nvGrpSpPr>
          <p:cNvPr id="6" name="Group 5"/>
          <p:cNvGrpSpPr/>
          <p:nvPr/>
        </p:nvGrpSpPr>
        <p:grpSpPr>
          <a:xfrm>
            <a:off x="5754733" y="5450988"/>
            <a:ext cx="3360225" cy="1054848"/>
            <a:chOff x="4228381" y="5344591"/>
            <a:chExt cx="3294637" cy="1034259"/>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4" name="TextBox 3"/>
            <p:cNvSpPr txBox="1"/>
            <p:nvPr/>
          </p:nvSpPr>
          <p:spPr>
            <a:xfrm>
              <a:off x="4629183" y="5721426"/>
              <a:ext cx="2493034" cy="657424"/>
            </a:xfrm>
            <a:prstGeom prst="rect">
              <a:avLst/>
            </a:prstGeom>
            <a:noFill/>
          </p:spPr>
          <p:txBody>
            <a:bodyPr wrap="square" rtlCol="0">
              <a:spAutoFit/>
            </a:bodyPr>
            <a:lstStyle/>
            <a:p>
              <a:pPr algn="ctr"/>
              <a:r>
                <a:rPr lang="sv-SE" sz="3672" dirty="0" err="1">
                  <a:latin typeface="+mj-lt"/>
                </a:rPr>
                <a:t>blob</a:t>
              </a:r>
              <a:r>
                <a:rPr lang="sv-SE" sz="3672" dirty="0">
                  <a:latin typeface="+mj-lt"/>
                </a:rPr>
                <a:t> </a:t>
              </a:r>
              <a:r>
                <a:rPr lang="sv-SE" sz="3672" dirty="0" err="1">
                  <a:latin typeface="+mj-lt"/>
                </a:rPr>
                <a:t>name</a:t>
              </a:r>
              <a:endParaRPr lang="en-US" sz="3672" dirty="0">
                <a:latin typeface="+mj-lt"/>
              </a:endParaRPr>
            </a:p>
          </p:txBody>
        </p:sp>
      </p:grpSp>
    </p:spTree>
    <p:extLst>
      <p:ext uri="{BB962C8B-B14F-4D97-AF65-F5344CB8AC3E}">
        <p14:creationId xmlns:p14="http://schemas.microsoft.com/office/powerpoint/2010/main" val="389691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a:t>
            </a:r>
            <a:endParaRPr lang="en-US" dirty="0"/>
          </a:p>
        </p:txBody>
      </p:sp>
      <p:sp>
        <p:nvSpPr>
          <p:cNvPr id="3" name="Content Placeholder 2"/>
          <p:cNvSpPr>
            <a:spLocks noGrp="1"/>
          </p:cNvSpPr>
          <p:nvPr>
            <p:ph sz="quarter" idx="10"/>
          </p:nvPr>
        </p:nvSpPr>
        <p:spPr>
          <a:xfrm>
            <a:off x="3536165" y="712251"/>
            <a:ext cx="8973631" cy="4238745"/>
          </a:xfrm>
        </p:spPr>
        <p:txBody>
          <a:bodyPr/>
          <a:lstStyle/>
          <a:p>
            <a:pPr marL="0" indent="0" defTabSz="932290" fontAlgn="base">
              <a:spcBef>
                <a:spcPts val="1224"/>
              </a:spcBef>
              <a:spcAft>
                <a:spcPct val="0"/>
              </a:spcAft>
              <a:buNone/>
            </a:pPr>
            <a:r>
              <a:rPr lang="en-US" sz="3264" dirty="0">
                <a:solidFill>
                  <a:schemeClr val="tx1"/>
                </a:solidFill>
              </a:rPr>
              <a:t>GET Blob operation takes parameters</a:t>
            </a:r>
          </a:p>
          <a:p>
            <a:pPr marL="482109" lvl="1" indent="0" defTabSz="932290" fontAlgn="base">
              <a:spcBef>
                <a:spcPts val="1224"/>
              </a:spcBef>
              <a:spcAft>
                <a:spcPct val="0"/>
              </a:spcAft>
              <a:buNone/>
            </a:pPr>
            <a:r>
              <a:rPr lang="en-US" sz="4896" dirty="0">
                <a:solidFill>
                  <a:schemeClr val="tx1"/>
                </a:solidFill>
              </a:rPr>
              <a:t>Prefix</a:t>
            </a:r>
          </a:p>
          <a:p>
            <a:pPr marL="482109" lvl="1" indent="0" defTabSz="932290" fontAlgn="base">
              <a:spcBef>
                <a:spcPts val="1224"/>
              </a:spcBef>
              <a:spcAft>
                <a:spcPct val="0"/>
              </a:spcAft>
              <a:buNone/>
            </a:pPr>
            <a:r>
              <a:rPr lang="en-US" sz="4896" dirty="0">
                <a:solidFill>
                  <a:schemeClr val="tx1"/>
                </a:solidFill>
              </a:rPr>
              <a:t>Delimiter</a:t>
            </a:r>
          </a:p>
          <a:p>
            <a:pPr marL="482109" lvl="1" indent="0" defTabSz="932290" fontAlgn="base">
              <a:spcBef>
                <a:spcPts val="1224"/>
              </a:spcBef>
              <a:spcAft>
                <a:spcPct val="0"/>
              </a:spcAft>
              <a:buNone/>
            </a:pPr>
            <a:r>
              <a:rPr lang="en-US" sz="4896"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129158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2" y="-1"/>
            <a:ext cx="12444426" cy="828981"/>
          </a:xfrm>
          <a:prstGeom prst="rect">
            <a:avLst/>
          </a:prstGeom>
        </p:spPr>
        <p:txBody>
          <a:bodyPr>
            <a:normAutofit fontScale="90000"/>
          </a:bodyPr>
          <a:lstStyle/>
          <a:p>
            <a:r>
              <a:rPr lang="en-US" dirty="0" smtClean="0">
                <a:solidFill>
                  <a:schemeClr val="tx1"/>
                </a:solidFill>
              </a:rPr>
              <a:t>Blob sample listing</a:t>
            </a:r>
            <a:endParaRPr lang="en-US" dirty="0">
              <a:solidFill>
                <a:schemeClr val="tx1"/>
              </a:solidFill>
            </a:endParaRPr>
          </a:p>
        </p:txBody>
      </p:sp>
      <p:sp>
        <p:nvSpPr>
          <p:cNvPr id="10" name="Rectangle 9"/>
          <p:cNvSpPr/>
          <p:nvPr/>
        </p:nvSpPr>
        <p:spPr>
          <a:xfrm>
            <a:off x="882" y="1"/>
            <a:ext cx="12434711" cy="6994525"/>
          </a:xfrm>
          <a:prstGeom prst="rect">
            <a:avLst/>
          </a:prstGeom>
        </p:spPr>
        <p:txBody>
          <a:bodyPr wrap="square" anchor="ctr">
            <a:noAutofit/>
          </a:bodyPr>
          <a:lstStyle/>
          <a:p>
            <a:pPr marL="257015" defTabSz="932290" fontAlgn="base">
              <a:spcBef>
                <a:spcPts val="1224"/>
              </a:spcBef>
              <a:spcAft>
                <a:spcPct val="0"/>
              </a:spcAft>
            </a:pPr>
            <a:endParaRPr lang="en-US" sz="4896" dirty="0">
              <a:latin typeface="+mj-lt"/>
            </a:endParaRPr>
          </a:p>
        </p:txBody>
      </p:sp>
      <p:sp>
        <p:nvSpPr>
          <p:cNvPr id="3" name="Rectangle 2"/>
          <p:cNvSpPr/>
          <p:nvPr/>
        </p:nvSpPr>
        <p:spPr>
          <a:xfrm>
            <a:off x="3120202" y="758333"/>
            <a:ext cx="6196073" cy="3105978"/>
          </a:xfrm>
          <a:prstGeom prst="rect">
            <a:avLst/>
          </a:prstGeom>
        </p:spPr>
        <p:txBody>
          <a:bodyPr wrap="square">
            <a:spAutoFit/>
          </a:bodyPr>
          <a:lstStyle/>
          <a:p>
            <a:pPr defTabSz="932251"/>
            <a:r>
              <a:rPr lang="en-NZ" sz="2448" dirty="0">
                <a:latin typeface="+mj-lt"/>
                <a:cs typeface="Consolas" pitchFamily="49" charset="0"/>
              </a:rPr>
              <a:t>http://adventureworks.blob.core.windows.net/</a:t>
            </a:r>
          </a:p>
          <a:p>
            <a:pPr defTabSz="932251"/>
            <a:r>
              <a:rPr lang="en-NZ" sz="2448" dirty="0">
                <a:latin typeface="+mj-lt"/>
                <a:cs typeface="Consolas" pitchFamily="49" charset="0"/>
              </a:rPr>
              <a:t>	Products/Bikes/SuperDuperCycle.jpg</a:t>
            </a:r>
          </a:p>
          <a:p>
            <a:pPr defTabSz="932251"/>
            <a:r>
              <a:rPr lang="en-NZ" sz="2448" dirty="0">
                <a:cs typeface="Consolas" pitchFamily="49" charset="0"/>
              </a:rPr>
              <a:t>	</a:t>
            </a:r>
            <a:r>
              <a:rPr lang="en-NZ" sz="2448" dirty="0">
                <a:latin typeface="+mj-lt"/>
                <a:cs typeface="Consolas" pitchFamily="49" charset="0"/>
              </a:rPr>
              <a:t>Products/Bikes/FastBike.jpg</a:t>
            </a:r>
          </a:p>
          <a:p>
            <a:pPr defTabSz="932251"/>
            <a:r>
              <a:rPr lang="en-NZ" sz="2448" dirty="0">
                <a:cs typeface="Consolas" pitchFamily="49" charset="0"/>
              </a:rPr>
              <a:t>	</a:t>
            </a:r>
            <a:r>
              <a:rPr lang="en-NZ" sz="2448" dirty="0">
                <a:latin typeface="+mj-lt"/>
                <a:cs typeface="Consolas" pitchFamily="49" charset="0"/>
              </a:rPr>
              <a:t>Products/Canoes/Hybrid.jpg</a:t>
            </a:r>
          </a:p>
          <a:p>
            <a:pPr defTabSz="932251"/>
            <a:r>
              <a:rPr lang="en-NZ" sz="2448" dirty="0">
                <a:latin typeface="+mj-lt"/>
                <a:cs typeface="Consolas" pitchFamily="49" charset="0"/>
              </a:rPr>
              <a:t>	Products/Canoes/Flatwater.jpg</a:t>
            </a:r>
          </a:p>
          <a:p>
            <a:pPr defTabSz="932251"/>
            <a:r>
              <a:rPr lang="en-NZ" sz="2448" dirty="0">
                <a:latin typeface="+mj-lt"/>
                <a:cs typeface="Consolas" pitchFamily="49" charset="0"/>
              </a:rPr>
              <a:t>	Products/Canoes/Whitewater.jpg</a:t>
            </a:r>
          </a:p>
          <a:p>
            <a:pPr defTabSz="932251"/>
            <a:r>
              <a:rPr lang="en-NZ" sz="2448" dirty="0">
                <a:latin typeface="+mj-lt"/>
                <a:cs typeface="Consolas" pitchFamily="49" charset="0"/>
              </a:rPr>
              <a:t>	Products/Tents/PalaceTent.jpg</a:t>
            </a:r>
          </a:p>
          <a:p>
            <a:pPr defTabSz="932251"/>
            <a:r>
              <a:rPr lang="en-NZ" sz="2448" dirty="0">
                <a:cs typeface="Consolas" pitchFamily="49" charset="0"/>
              </a:rPr>
              <a:t>	</a:t>
            </a:r>
            <a:r>
              <a:rPr lang="en-NZ" sz="2448" dirty="0">
                <a:latin typeface="+mj-lt"/>
                <a:cs typeface="Consolas" pitchFamily="49" charset="0"/>
              </a:rPr>
              <a:t>Products/Tents/ShedTent.jpg</a:t>
            </a:r>
          </a:p>
        </p:txBody>
      </p:sp>
      <p:sp>
        <p:nvSpPr>
          <p:cNvPr id="4" name="Rectangle 3"/>
          <p:cNvSpPr/>
          <p:nvPr/>
        </p:nvSpPr>
        <p:spPr>
          <a:xfrm>
            <a:off x="882" y="4195818"/>
            <a:ext cx="12434711" cy="670512"/>
          </a:xfrm>
          <a:prstGeom prst="rect">
            <a:avLst/>
          </a:prstGeom>
        </p:spPr>
        <p:txBody>
          <a:bodyPr wrap="square">
            <a:spAutoFit/>
          </a:bodyPr>
          <a:lstStyle/>
          <a:p>
            <a:pPr algn="ctr" defTabSz="932251"/>
            <a:r>
              <a:rPr lang="en-US" sz="3672" dirty="0">
                <a:latin typeface="+mj-lt"/>
                <a:cs typeface="Consolas" pitchFamily="49" charset="0"/>
              </a:rPr>
              <a:t>GET http://.../</a:t>
            </a:r>
            <a:r>
              <a:rPr lang="en-US" sz="3672" dirty="0" err="1">
                <a:latin typeface="+mj-lt"/>
                <a:cs typeface="Consolas" pitchFamily="49" charset="0"/>
              </a:rPr>
              <a:t>products?comp</a:t>
            </a:r>
            <a:r>
              <a:rPr lang="en-US" sz="3672" dirty="0">
                <a:latin typeface="+mj-lt"/>
                <a:cs typeface="Consolas" pitchFamily="49" charset="0"/>
              </a:rPr>
              <a:t>=</a:t>
            </a:r>
            <a:r>
              <a:rPr lang="en-US" sz="3672" dirty="0" err="1">
                <a:latin typeface="+mj-lt"/>
                <a:cs typeface="Consolas" pitchFamily="49" charset="0"/>
              </a:rPr>
              <a:t>list&amp;prefix</a:t>
            </a:r>
            <a:r>
              <a:rPr lang="en-US" sz="3672" dirty="0">
                <a:latin typeface="+mj-lt"/>
                <a:cs typeface="Consolas" pitchFamily="49" charset="0"/>
              </a:rPr>
              <a:t>=Tents</a:t>
            </a:r>
          </a:p>
        </p:txBody>
      </p:sp>
      <p:sp>
        <p:nvSpPr>
          <p:cNvPr id="8" name="Rectangle 7"/>
          <p:cNvSpPr/>
          <p:nvPr/>
        </p:nvSpPr>
        <p:spPr>
          <a:xfrm>
            <a:off x="1815411" y="5366672"/>
            <a:ext cx="8805652" cy="1599156"/>
          </a:xfrm>
          <a:prstGeom prst="rect">
            <a:avLst/>
          </a:prstGeom>
        </p:spPr>
        <p:txBody>
          <a:bodyPr wrap="square">
            <a:spAutoFit/>
          </a:bodyPr>
          <a:lstStyle/>
          <a:p>
            <a:r>
              <a:rPr lang="en-NZ" sz="2448" dirty="0">
                <a:latin typeface="+mj-lt"/>
                <a:cs typeface="Consolas" pitchFamily="49" charset="0"/>
              </a:rPr>
              <a:t>&lt;Blobs&gt;</a:t>
            </a:r>
          </a:p>
          <a:p>
            <a:r>
              <a:rPr lang="en-NZ" sz="2448" dirty="0">
                <a:latin typeface="+mj-lt"/>
                <a:cs typeface="Consolas" pitchFamily="49" charset="0"/>
              </a:rPr>
              <a:t>	&lt;Blob&gt;&lt;Name&gt;Tents/PalaceTent.jpg&lt;/Name&gt;[…]&lt;/Blob&gt;</a:t>
            </a:r>
          </a:p>
          <a:p>
            <a:r>
              <a:rPr lang="en-NZ" sz="2448" dirty="0">
                <a:latin typeface="+mj-lt"/>
                <a:cs typeface="Consolas" pitchFamily="49" charset="0"/>
              </a:rPr>
              <a:t>	&lt;Blob&gt;&lt;Name&gt;Tents/ShedTent.jpg&lt;/Name&gt;[…]&lt;/Blob&gt;</a:t>
            </a:r>
          </a:p>
          <a:p>
            <a:r>
              <a:rPr lang="en-NZ" sz="2448" dirty="0">
                <a:latin typeface="+mj-lt"/>
                <a:cs typeface="Consolas" pitchFamily="49" charset="0"/>
              </a:rPr>
              <a:t>&lt;/Blobs&gt;</a:t>
            </a:r>
          </a:p>
        </p:txBody>
      </p:sp>
    </p:spTree>
    <p:extLst>
      <p:ext uri="{BB962C8B-B14F-4D97-AF65-F5344CB8AC3E}">
        <p14:creationId xmlns:p14="http://schemas.microsoft.com/office/powerpoint/2010/main" val="69631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3" y="-1"/>
            <a:ext cx="12444426" cy="828981"/>
          </a:xfrm>
          <a:prstGeom prst="rect">
            <a:avLst/>
          </a:prstGeom>
        </p:spPr>
        <p:txBody>
          <a:bodyPr>
            <a:normAutofit fontScale="90000"/>
          </a:bodyPr>
          <a:lstStyle/>
          <a:p>
            <a:r>
              <a:rPr lang="en-US" dirty="0" smtClean="0"/>
              <a:t>Blob </a:t>
            </a:r>
            <a:r>
              <a:rPr lang="en-US" dirty="0"/>
              <a:t>sample </a:t>
            </a:r>
            <a:r>
              <a:rPr lang="en-US" dirty="0" smtClean="0"/>
              <a:t>listing full response</a:t>
            </a:r>
            <a:endParaRPr lang="en-US" dirty="0"/>
          </a:p>
        </p:txBody>
      </p:sp>
      <p:sp>
        <p:nvSpPr>
          <p:cNvPr id="10" name="Rectangle 9"/>
          <p:cNvSpPr/>
          <p:nvPr/>
        </p:nvSpPr>
        <p:spPr>
          <a:xfrm>
            <a:off x="882" y="1"/>
            <a:ext cx="12434711" cy="6994525"/>
          </a:xfrm>
          <a:prstGeom prst="rect">
            <a:avLst/>
          </a:prstGeom>
        </p:spPr>
        <p:txBody>
          <a:bodyPr wrap="square" anchor="ctr">
            <a:noAutofit/>
          </a:bodyPr>
          <a:lstStyle/>
          <a:p>
            <a:pPr marL="257015" defTabSz="932290" fontAlgn="base">
              <a:spcBef>
                <a:spcPts val="1224"/>
              </a:spcBef>
              <a:spcAft>
                <a:spcPct val="0"/>
              </a:spcAft>
            </a:pPr>
            <a:endParaRPr lang="en-US" sz="4896" dirty="0">
              <a:gradFill>
                <a:gsLst>
                  <a:gs pos="0">
                    <a:srgbClr val="FFFFFF"/>
                  </a:gs>
                  <a:gs pos="100000">
                    <a:srgbClr val="FFFFFF"/>
                  </a:gs>
                </a:gsLst>
                <a:lin ang="5400000" scaled="0"/>
              </a:gradFill>
              <a:latin typeface="+mj-lt"/>
            </a:endParaRPr>
          </a:p>
        </p:txBody>
      </p:sp>
      <p:sp>
        <p:nvSpPr>
          <p:cNvPr id="3" name="Rectangle 2"/>
          <p:cNvSpPr/>
          <p:nvPr/>
        </p:nvSpPr>
        <p:spPr>
          <a:xfrm>
            <a:off x="-8833" y="685062"/>
            <a:ext cx="12454139" cy="6433192"/>
          </a:xfrm>
          <a:prstGeom prst="rect">
            <a:avLst/>
          </a:prstGeom>
        </p:spPr>
        <p:txBody>
          <a:bodyPr wrap="square">
            <a:spAutoFit/>
          </a:bodyPr>
          <a:lstStyle/>
          <a:p>
            <a:pPr marL="257015" defTabSz="932251"/>
            <a:r>
              <a:rPr lang="en-NZ" sz="1836" dirty="0">
                <a:solidFill>
                  <a:schemeClr val="tx1">
                    <a:alpha val="99000"/>
                  </a:schemeClr>
                </a:solidFill>
                <a:latin typeface="+mj-lt"/>
                <a:cs typeface="Consolas" pitchFamily="49" charset="0"/>
              </a:rPr>
              <a:t>&lt;Blobs&gt;</a:t>
            </a:r>
          </a:p>
          <a:p>
            <a:pPr marL="257015" defTabSz="932251"/>
            <a:r>
              <a:rPr lang="en-NZ" sz="1836" dirty="0">
                <a:solidFill>
                  <a:schemeClr val="tx1">
                    <a:alpha val="99000"/>
                  </a:schemeClr>
                </a:solidFill>
                <a:latin typeface="+mj-lt"/>
                <a:cs typeface="Consolas" pitchFamily="49" charset="0"/>
              </a:rPr>
              <a:t>	&lt;Blob&gt;</a:t>
            </a:r>
          </a:p>
          <a:p>
            <a:pPr marL="257015" defTabSz="932251"/>
            <a:r>
              <a:rPr lang="en-NZ" sz="1836" dirty="0">
                <a:solidFill>
                  <a:schemeClr val="tx1">
                    <a:alpha val="99000"/>
                  </a:schemeClr>
                </a:solidFill>
                <a:latin typeface="+mj-lt"/>
                <a:cs typeface="Consolas" pitchFamily="49" charset="0"/>
              </a:rPr>
              <a:t>		&lt;Name&gt;Tents/PalaceTent.jpg&lt;/Name&gt;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Url</a:t>
            </a:r>
            <a:r>
              <a:rPr lang="en-NZ" sz="1836" dirty="0">
                <a:solidFill>
                  <a:schemeClr val="tx1">
                    <a:alpha val="99000"/>
                  </a:schemeClr>
                </a:solidFill>
                <a:latin typeface="+mj-lt"/>
                <a:cs typeface="Consolas" pitchFamily="49" charset="0"/>
              </a:rPr>
              <a:t>&gt;https://readinesscloudcamp.blob.core.windows.net/products/Tents/PalaceTent.jpg&lt;/Url&gt;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LastModified</a:t>
            </a:r>
            <a:r>
              <a:rPr lang="en-NZ" sz="1836" dirty="0">
                <a:solidFill>
                  <a:schemeClr val="tx1">
                    <a:alpha val="99000"/>
                  </a:schemeClr>
                </a:solidFill>
                <a:latin typeface="+mj-lt"/>
                <a:cs typeface="Consolas" pitchFamily="49" charset="0"/>
              </a:rPr>
              <a:t>&gt;Wed, 17 Dec 2014 09:00:26 GMT&lt;/</a:t>
            </a:r>
            <a:r>
              <a:rPr lang="en-NZ" sz="1836" dirty="0" err="1">
                <a:solidFill>
                  <a:schemeClr val="tx1">
                    <a:alpha val="99000"/>
                  </a:schemeClr>
                </a:solidFill>
                <a:latin typeface="+mj-lt"/>
                <a:cs typeface="Consolas" pitchFamily="49" charset="0"/>
              </a:rPr>
              <a:t>LastModified</a:t>
            </a:r>
            <a:r>
              <a:rPr lang="en-NZ" sz="1836" dirty="0">
                <a:solidFill>
                  <a:schemeClr val="tx1">
                    <a:alpha val="99000"/>
                  </a:schemeClr>
                </a:solidFill>
                <a:latin typeface="+mj-lt"/>
                <a:cs typeface="Consolas" pitchFamily="49" charset="0"/>
              </a:rPr>
              <a:t>&gt;</a:t>
            </a:r>
          </a:p>
          <a:p>
            <a:pPr marL="257015" defTabSz="932251"/>
            <a:r>
              <a:rPr lang="en-NZ" sz="1836" dirty="0">
                <a:solidFill>
                  <a:schemeClr val="tx1">
                    <a:alpha val="99000"/>
                  </a:schemeClr>
                </a:solidFill>
                <a:latin typeface="+mj-lt"/>
                <a:cs typeface="Consolas" pitchFamily="49" charset="0"/>
              </a:rPr>
              <a:t>		&lt;Etag&gt;0x8D1E7EF08F31520&lt;/Etag&gt;</a:t>
            </a:r>
          </a:p>
          <a:p>
            <a:pPr marL="257015" defTabSz="932251"/>
            <a:r>
              <a:rPr lang="en-NZ" sz="1836" dirty="0">
                <a:solidFill>
                  <a:schemeClr val="tx1">
                    <a:alpha val="99000"/>
                  </a:schemeClr>
                </a:solidFill>
                <a:latin typeface="+mj-lt"/>
                <a:cs typeface="Consolas" pitchFamily="49" charset="0"/>
              </a:rPr>
              <a:t>		&lt;Size&gt;150027&lt;/Size&gt;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ContentType</a:t>
            </a:r>
            <a:r>
              <a:rPr lang="en-NZ" sz="1836" dirty="0">
                <a:solidFill>
                  <a:schemeClr val="tx1">
                    <a:alpha val="99000"/>
                  </a:schemeClr>
                </a:solidFill>
                <a:latin typeface="+mj-lt"/>
                <a:cs typeface="Consolas" pitchFamily="49" charset="0"/>
              </a:rPr>
              <a:t>&gt;image/jpeg&lt;/</a:t>
            </a:r>
            <a:r>
              <a:rPr lang="en-NZ" sz="1836" dirty="0" err="1">
                <a:solidFill>
                  <a:schemeClr val="tx1">
                    <a:alpha val="99000"/>
                  </a:schemeClr>
                </a:solidFill>
                <a:latin typeface="+mj-lt"/>
                <a:cs typeface="Consolas" pitchFamily="49" charset="0"/>
              </a:rPr>
              <a:t>ContentType</a:t>
            </a:r>
            <a:r>
              <a:rPr lang="en-NZ" sz="1836" dirty="0">
                <a:solidFill>
                  <a:schemeClr val="tx1">
                    <a:alpha val="99000"/>
                  </a:schemeClr>
                </a:solidFill>
                <a:latin typeface="+mj-lt"/>
                <a:cs typeface="Consolas" pitchFamily="49" charset="0"/>
              </a:rPr>
              <a:t>&gt;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ContentEncoding</a:t>
            </a:r>
            <a:r>
              <a:rPr lang="en-NZ" sz="1836" dirty="0">
                <a:solidFill>
                  <a:schemeClr val="tx1">
                    <a:alpha val="99000"/>
                  </a:schemeClr>
                </a:solidFill>
                <a:latin typeface="+mj-lt"/>
                <a:cs typeface="Consolas" pitchFamily="49" charset="0"/>
              </a:rPr>
              <a:t> /&gt;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ContentLanguage</a:t>
            </a:r>
            <a:r>
              <a:rPr lang="en-NZ" sz="1836" dirty="0">
                <a:solidFill>
                  <a:schemeClr val="tx1">
                    <a:alpha val="99000"/>
                  </a:schemeClr>
                </a:solidFill>
                <a:latin typeface="+mj-lt"/>
                <a:cs typeface="Consolas" pitchFamily="49" charset="0"/>
              </a:rPr>
              <a:t> /&gt;</a:t>
            </a:r>
          </a:p>
          <a:p>
            <a:pPr marL="257015" defTabSz="932251"/>
            <a:r>
              <a:rPr lang="en-NZ" sz="1836" dirty="0">
                <a:solidFill>
                  <a:schemeClr val="tx1">
                    <a:alpha val="99000"/>
                  </a:schemeClr>
                </a:solidFill>
                <a:latin typeface="+mj-lt"/>
                <a:cs typeface="Consolas" pitchFamily="49" charset="0"/>
              </a:rPr>
              <a:t>	&lt;/Blob&gt;</a:t>
            </a:r>
          </a:p>
          <a:p>
            <a:pPr marL="257015" defTabSz="932251"/>
            <a:r>
              <a:rPr lang="en-NZ" sz="1836" dirty="0">
                <a:solidFill>
                  <a:schemeClr val="tx1">
                    <a:alpha val="99000"/>
                  </a:schemeClr>
                </a:solidFill>
                <a:latin typeface="+mj-lt"/>
                <a:cs typeface="Consolas" pitchFamily="49" charset="0"/>
              </a:rPr>
              <a:t>	&lt;Blob&gt;</a:t>
            </a:r>
          </a:p>
          <a:p>
            <a:pPr marL="257015" defTabSz="932251"/>
            <a:r>
              <a:rPr lang="en-NZ" sz="1836" dirty="0">
                <a:solidFill>
                  <a:schemeClr val="tx1">
                    <a:alpha val="99000"/>
                  </a:schemeClr>
                </a:solidFill>
                <a:latin typeface="+mj-lt"/>
                <a:cs typeface="Consolas" pitchFamily="49" charset="0"/>
              </a:rPr>
              <a:t>		&lt;Name&gt;Tents/ShedTent.jpg&lt;/Name&gt;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Url</a:t>
            </a:r>
            <a:r>
              <a:rPr lang="en-NZ" sz="1836" dirty="0">
                <a:solidFill>
                  <a:schemeClr val="tx1">
                    <a:alpha val="99000"/>
                  </a:schemeClr>
                </a:solidFill>
                <a:latin typeface="+mj-lt"/>
                <a:cs typeface="Consolas" pitchFamily="49" charset="0"/>
              </a:rPr>
              <a:t>&gt;https://readinesscloudcamp.blob.core.windows.net/products/Tents/ShedTent.jpg&lt;/Url&gt;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LastModified</a:t>
            </a:r>
            <a:r>
              <a:rPr lang="en-NZ" sz="1836" dirty="0">
                <a:solidFill>
                  <a:schemeClr val="tx1">
                    <a:alpha val="99000"/>
                  </a:schemeClr>
                </a:solidFill>
                <a:latin typeface="+mj-lt"/>
                <a:cs typeface="Consolas" pitchFamily="49" charset="0"/>
              </a:rPr>
              <a:t>&gt;Wed, 17 Dec 2014 09:00:26 GMT&lt;/</a:t>
            </a:r>
            <a:r>
              <a:rPr lang="en-NZ" sz="1836" dirty="0" err="1">
                <a:solidFill>
                  <a:schemeClr val="tx1">
                    <a:alpha val="99000"/>
                  </a:schemeClr>
                </a:solidFill>
                <a:latin typeface="+mj-lt"/>
                <a:cs typeface="Consolas" pitchFamily="49" charset="0"/>
              </a:rPr>
              <a:t>LastModified</a:t>
            </a:r>
            <a:r>
              <a:rPr lang="en-NZ" sz="1836" dirty="0">
                <a:solidFill>
                  <a:schemeClr val="tx1">
                    <a:alpha val="99000"/>
                  </a:schemeClr>
                </a:solidFill>
                <a:latin typeface="+mj-lt"/>
                <a:cs typeface="Consolas" pitchFamily="49" charset="0"/>
              </a:rPr>
              <a:t>&gt;</a:t>
            </a:r>
          </a:p>
          <a:p>
            <a:pPr marL="257015" defTabSz="932251"/>
            <a:r>
              <a:rPr lang="en-NZ" sz="1836" dirty="0">
                <a:solidFill>
                  <a:schemeClr val="tx1">
                    <a:alpha val="99000"/>
                  </a:schemeClr>
                </a:solidFill>
                <a:latin typeface="+mj-lt"/>
                <a:cs typeface="Consolas" pitchFamily="49" charset="0"/>
              </a:rPr>
              <a:t>		&lt;Etag&gt;0x8D1E7EF08EA6257&lt;/Etag&gt;</a:t>
            </a:r>
          </a:p>
          <a:p>
            <a:pPr marL="257015" defTabSz="932251"/>
            <a:r>
              <a:rPr lang="en-NZ" sz="1836" dirty="0">
                <a:solidFill>
                  <a:schemeClr val="tx1">
                    <a:alpha val="99000"/>
                  </a:schemeClr>
                </a:solidFill>
                <a:latin typeface="+mj-lt"/>
                <a:cs typeface="Consolas" pitchFamily="49" charset="0"/>
              </a:rPr>
              <a:t>		&lt;Size&gt;150027&lt;/Size&gt;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ContentType</a:t>
            </a:r>
            <a:r>
              <a:rPr lang="en-NZ" sz="1836" dirty="0">
                <a:solidFill>
                  <a:schemeClr val="tx1">
                    <a:alpha val="99000"/>
                  </a:schemeClr>
                </a:solidFill>
                <a:latin typeface="+mj-lt"/>
                <a:cs typeface="Consolas" pitchFamily="49" charset="0"/>
              </a:rPr>
              <a:t>&gt;image/jpeg&lt;/</a:t>
            </a:r>
            <a:r>
              <a:rPr lang="en-NZ" sz="1836" dirty="0" err="1">
                <a:solidFill>
                  <a:schemeClr val="tx1">
                    <a:alpha val="99000"/>
                  </a:schemeClr>
                </a:solidFill>
                <a:latin typeface="+mj-lt"/>
                <a:cs typeface="Consolas" pitchFamily="49" charset="0"/>
              </a:rPr>
              <a:t>ContentType</a:t>
            </a:r>
            <a:r>
              <a:rPr lang="en-NZ" sz="1836" dirty="0">
                <a:solidFill>
                  <a:schemeClr val="tx1">
                    <a:alpha val="99000"/>
                  </a:schemeClr>
                </a:solidFill>
                <a:latin typeface="+mj-lt"/>
                <a:cs typeface="Consolas" pitchFamily="49" charset="0"/>
              </a:rPr>
              <a:t>&gt;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ContentEncoding</a:t>
            </a:r>
            <a:r>
              <a:rPr lang="en-NZ" sz="1836" dirty="0">
                <a:solidFill>
                  <a:schemeClr val="tx1">
                    <a:alpha val="99000"/>
                  </a:schemeClr>
                </a:solidFill>
                <a:latin typeface="+mj-lt"/>
                <a:cs typeface="Consolas" pitchFamily="49" charset="0"/>
              </a:rPr>
              <a:t> /&gt;</a:t>
            </a:r>
          </a:p>
          <a:p>
            <a:pPr marL="257015" defTabSz="932251"/>
            <a:r>
              <a:rPr lang="en-NZ" sz="1836" dirty="0">
                <a:solidFill>
                  <a:schemeClr val="tx1">
                    <a:alpha val="99000"/>
                  </a:schemeClr>
                </a:solidFill>
                <a:latin typeface="+mj-lt"/>
                <a:cs typeface="Consolas" pitchFamily="49" charset="0"/>
              </a:rPr>
              <a:t>		&lt;</a:t>
            </a:r>
            <a:r>
              <a:rPr lang="en-NZ" sz="1836" dirty="0" err="1">
                <a:solidFill>
                  <a:schemeClr val="tx1">
                    <a:alpha val="99000"/>
                  </a:schemeClr>
                </a:solidFill>
                <a:latin typeface="+mj-lt"/>
                <a:cs typeface="Consolas" pitchFamily="49" charset="0"/>
              </a:rPr>
              <a:t>ContentLanguage</a:t>
            </a:r>
            <a:r>
              <a:rPr lang="en-NZ" sz="1836" dirty="0">
                <a:solidFill>
                  <a:schemeClr val="tx1">
                    <a:alpha val="99000"/>
                  </a:schemeClr>
                </a:solidFill>
                <a:latin typeface="+mj-lt"/>
                <a:cs typeface="Consolas" pitchFamily="49" charset="0"/>
              </a:rPr>
              <a:t> /&gt;</a:t>
            </a:r>
          </a:p>
          <a:p>
            <a:pPr marL="257015" defTabSz="932251"/>
            <a:r>
              <a:rPr lang="en-NZ" sz="1836" dirty="0">
                <a:solidFill>
                  <a:schemeClr val="tx1">
                    <a:alpha val="99000"/>
                  </a:schemeClr>
                </a:solidFill>
                <a:latin typeface="+mj-lt"/>
                <a:cs typeface="Consolas" pitchFamily="49" charset="0"/>
              </a:rPr>
              <a:t>	&lt;/Blob&gt;</a:t>
            </a:r>
          </a:p>
          <a:p>
            <a:pPr marL="257015" defTabSz="932251"/>
            <a:r>
              <a:rPr lang="en-NZ" sz="1836" dirty="0">
                <a:solidFill>
                  <a:schemeClr val="tx1">
                    <a:alpha val="99000"/>
                  </a:schemeClr>
                </a:solidFill>
                <a:latin typeface="+mj-lt"/>
                <a:cs typeface="Consolas" pitchFamily="49" charset="0"/>
              </a:rPr>
              <a:t>&lt;/Blobs&gt;</a:t>
            </a:r>
          </a:p>
        </p:txBody>
      </p:sp>
    </p:spTree>
    <p:extLst>
      <p:ext uri="{BB962C8B-B14F-4D97-AF65-F5344CB8AC3E}">
        <p14:creationId xmlns:p14="http://schemas.microsoft.com/office/powerpoint/2010/main" val="67714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3" y="-1"/>
            <a:ext cx="12444426" cy="828981"/>
          </a:xfrm>
          <a:prstGeom prst="rect">
            <a:avLst/>
          </a:prstGeom>
        </p:spPr>
        <p:txBody>
          <a:bodyPr>
            <a:normAutofit fontScale="90000"/>
          </a:bodyPr>
          <a:lstStyle/>
          <a:p>
            <a:r>
              <a:rPr lang="en-US" dirty="0" smtClean="0">
                <a:solidFill>
                  <a:schemeClr val="tx1"/>
                </a:solidFill>
              </a:rPr>
              <a:t>Blob </a:t>
            </a:r>
            <a:r>
              <a:rPr lang="en-US" dirty="0">
                <a:solidFill>
                  <a:schemeClr val="tx1"/>
                </a:solidFill>
              </a:rPr>
              <a:t>sample </a:t>
            </a:r>
            <a:r>
              <a:rPr lang="en-US" dirty="0" smtClean="0">
                <a:solidFill>
                  <a:schemeClr val="tx1"/>
                </a:solidFill>
              </a:rPr>
              <a:t>listing with </a:t>
            </a:r>
            <a:r>
              <a:rPr lang="en-US" dirty="0" err="1" smtClean="0">
                <a:solidFill>
                  <a:schemeClr val="tx1"/>
                </a:solidFill>
              </a:rPr>
              <a:t>maxresults</a:t>
            </a:r>
            <a:endParaRPr lang="en-US" dirty="0">
              <a:solidFill>
                <a:schemeClr val="tx1"/>
              </a:solidFill>
            </a:endParaRPr>
          </a:p>
        </p:txBody>
      </p:sp>
      <p:sp>
        <p:nvSpPr>
          <p:cNvPr id="10" name="Rectangle 9"/>
          <p:cNvSpPr/>
          <p:nvPr/>
        </p:nvSpPr>
        <p:spPr>
          <a:xfrm>
            <a:off x="882" y="1"/>
            <a:ext cx="12434711" cy="6994525"/>
          </a:xfrm>
          <a:prstGeom prst="rect">
            <a:avLst/>
          </a:prstGeom>
        </p:spPr>
        <p:txBody>
          <a:bodyPr wrap="square" anchor="ctr">
            <a:noAutofit/>
          </a:bodyPr>
          <a:lstStyle/>
          <a:p>
            <a:pPr marL="257015" defTabSz="932290" fontAlgn="base">
              <a:spcBef>
                <a:spcPts val="1224"/>
              </a:spcBef>
              <a:spcAft>
                <a:spcPct val="0"/>
              </a:spcAft>
            </a:pPr>
            <a:endParaRPr lang="en-US" sz="4896" dirty="0">
              <a:latin typeface="+mj-lt"/>
            </a:endParaRPr>
          </a:p>
        </p:txBody>
      </p:sp>
      <p:sp>
        <p:nvSpPr>
          <p:cNvPr id="4" name="Rectangle 3"/>
          <p:cNvSpPr/>
          <p:nvPr/>
        </p:nvSpPr>
        <p:spPr>
          <a:xfrm>
            <a:off x="882" y="4195818"/>
            <a:ext cx="12434711" cy="670512"/>
          </a:xfrm>
          <a:prstGeom prst="rect">
            <a:avLst/>
          </a:prstGeom>
        </p:spPr>
        <p:txBody>
          <a:bodyPr wrap="square">
            <a:spAutoFit/>
          </a:bodyPr>
          <a:lstStyle/>
          <a:p>
            <a:pPr algn="ctr" defTabSz="932251"/>
            <a:r>
              <a:rPr lang="en-US" sz="3672" dirty="0">
                <a:latin typeface="+mj-lt"/>
                <a:cs typeface="Consolas" pitchFamily="49" charset="0"/>
              </a:rPr>
              <a:t>http://.../</a:t>
            </a:r>
            <a:r>
              <a:rPr lang="en-US" sz="3672" dirty="0" err="1">
                <a:latin typeface="+mj-lt"/>
                <a:cs typeface="Consolas" pitchFamily="49" charset="0"/>
              </a:rPr>
              <a:t>products?comp</a:t>
            </a:r>
            <a:r>
              <a:rPr lang="en-US" sz="3672" dirty="0">
                <a:latin typeface="+mj-lt"/>
                <a:cs typeface="Consolas" pitchFamily="49" charset="0"/>
              </a:rPr>
              <a:t>=</a:t>
            </a:r>
            <a:r>
              <a:rPr lang="en-US" sz="3672" dirty="0" err="1">
                <a:latin typeface="+mj-lt"/>
                <a:cs typeface="Consolas" pitchFamily="49" charset="0"/>
              </a:rPr>
              <a:t>list&amp;prefix</a:t>
            </a:r>
            <a:r>
              <a:rPr lang="en-US" sz="3672" dirty="0">
                <a:latin typeface="+mj-lt"/>
                <a:cs typeface="Consolas" pitchFamily="49" charset="0"/>
              </a:rPr>
              <a:t>=</a:t>
            </a:r>
            <a:r>
              <a:rPr lang="en-US" sz="3672" dirty="0" err="1">
                <a:latin typeface="+mj-lt"/>
                <a:cs typeface="Consolas" pitchFamily="49" charset="0"/>
              </a:rPr>
              <a:t>Canoes&amp;maxresults</a:t>
            </a:r>
            <a:r>
              <a:rPr lang="en-US" sz="3672" dirty="0">
                <a:latin typeface="+mj-lt"/>
                <a:cs typeface="Consolas" pitchFamily="49" charset="0"/>
              </a:rPr>
              <a:t>=2</a:t>
            </a:r>
          </a:p>
        </p:txBody>
      </p:sp>
      <p:sp>
        <p:nvSpPr>
          <p:cNvPr id="8" name="Rectangle 7"/>
          <p:cNvSpPr/>
          <p:nvPr/>
        </p:nvSpPr>
        <p:spPr>
          <a:xfrm>
            <a:off x="1591568" y="5312658"/>
            <a:ext cx="9253338" cy="1222451"/>
          </a:xfrm>
          <a:prstGeom prst="rect">
            <a:avLst/>
          </a:prstGeom>
        </p:spPr>
        <p:txBody>
          <a:bodyPr wrap="square">
            <a:spAutoFit/>
          </a:bodyPr>
          <a:lstStyle/>
          <a:p>
            <a:r>
              <a:rPr lang="en-NZ" sz="2448" dirty="0">
                <a:latin typeface="+mj-lt"/>
                <a:cs typeface="Consolas" pitchFamily="49" charset="0"/>
              </a:rPr>
              <a:t>&lt;Blob&gt;Canoes/Hybrid.jpg&lt;/Blob&gt;</a:t>
            </a:r>
          </a:p>
          <a:p>
            <a:r>
              <a:rPr lang="en-NZ" sz="2448" dirty="0">
                <a:latin typeface="+mj-lt"/>
                <a:cs typeface="Consolas" pitchFamily="49" charset="0"/>
              </a:rPr>
              <a:t>&lt;Blob&gt;Canoes/Flatwater.jpg&lt;/Blob&gt;</a:t>
            </a:r>
          </a:p>
          <a:p>
            <a:r>
              <a:rPr lang="en-NZ" sz="2448" dirty="0">
                <a:latin typeface="+mj-lt"/>
                <a:cs typeface="Consolas" pitchFamily="49" charset="0"/>
              </a:rPr>
              <a:t>&lt;</a:t>
            </a:r>
            <a:r>
              <a:rPr lang="en-NZ" sz="2448" dirty="0" err="1">
                <a:latin typeface="+mj-lt"/>
                <a:cs typeface="Consolas" pitchFamily="49" charset="0"/>
              </a:rPr>
              <a:t>NextMarker</a:t>
            </a:r>
            <a:r>
              <a:rPr lang="en-NZ" sz="2448" dirty="0">
                <a:latin typeface="+mj-lt"/>
                <a:cs typeface="Consolas" pitchFamily="49" charset="0"/>
              </a:rPr>
              <a:t>&gt;1!28!Q2Fub2VzL1doaXRld2F0ZXIuanBn&lt;/</a:t>
            </a:r>
            <a:r>
              <a:rPr lang="en-NZ" sz="2448" dirty="0" err="1">
                <a:latin typeface="+mj-lt"/>
                <a:cs typeface="Consolas" pitchFamily="49" charset="0"/>
              </a:rPr>
              <a:t>NextMarker</a:t>
            </a:r>
            <a:r>
              <a:rPr lang="en-NZ" sz="2448" dirty="0">
                <a:latin typeface="+mj-lt"/>
                <a:cs typeface="Consolas" pitchFamily="49" charset="0"/>
              </a:rPr>
              <a:t>&gt;</a:t>
            </a:r>
          </a:p>
        </p:txBody>
      </p:sp>
      <p:sp>
        <p:nvSpPr>
          <p:cNvPr id="13" name="Rectangle 12"/>
          <p:cNvSpPr/>
          <p:nvPr/>
        </p:nvSpPr>
        <p:spPr>
          <a:xfrm>
            <a:off x="3120202" y="758333"/>
            <a:ext cx="6196073" cy="3105978"/>
          </a:xfrm>
          <a:prstGeom prst="rect">
            <a:avLst/>
          </a:prstGeom>
        </p:spPr>
        <p:txBody>
          <a:bodyPr wrap="square">
            <a:spAutoFit/>
          </a:bodyPr>
          <a:lstStyle/>
          <a:p>
            <a:pPr defTabSz="932251"/>
            <a:r>
              <a:rPr lang="en-NZ" sz="2448" dirty="0">
                <a:latin typeface="+mj-lt"/>
                <a:cs typeface="Consolas" pitchFamily="49" charset="0"/>
              </a:rPr>
              <a:t>http://adventureworks.blob.core.windows.net/</a:t>
            </a:r>
          </a:p>
          <a:p>
            <a:pPr defTabSz="932251"/>
            <a:r>
              <a:rPr lang="en-NZ" sz="2448" dirty="0">
                <a:latin typeface="+mj-lt"/>
                <a:cs typeface="Consolas" pitchFamily="49" charset="0"/>
              </a:rPr>
              <a:t>	Products/Bikes/SuperDuperCycle.jpg</a:t>
            </a:r>
          </a:p>
          <a:p>
            <a:pPr defTabSz="932251"/>
            <a:r>
              <a:rPr lang="en-NZ" sz="2448" dirty="0">
                <a:cs typeface="Consolas" pitchFamily="49" charset="0"/>
              </a:rPr>
              <a:t>	</a:t>
            </a:r>
            <a:r>
              <a:rPr lang="en-NZ" sz="2448" dirty="0">
                <a:latin typeface="+mj-lt"/>
                <a:cs typeface="Consolas" pitchFamily="49" charset="0"/>
              </a:rPr>
              <a:t>Products/Bikes/FastBike.jpg</a:t>
            </a:r>
          </a:p>
          <a:p>
            <a:pPr defTabSz="932251"/>
            <a:r>
              <a:rPr lang="en-NZ" sz="2448" dirty="0">
                <a:cs typeface="Consolas" pitchFamily="49" charset="0"/>
              </a:rPr>
              <a:t>	</a:t>
            </a:r>
            <a:r>
              <a:rPr lang="en-NZ" sz="2448" dirty="0">
                <a:latin typeface="+mj-lt"/>
                <a:cs typeface="Consolas" pitchFamily="49" charset="0"/>
              </a:rPr>
              <a:t>Products/Canoes/Hybrid.jpg</a:t>
            </a:r>
          </a:p>
          <a:p>
            <a:pPr defTabSz="932251"/>
            <a:r>
              <a:rPr lang="en-NZ" sz="2448" dirty="0">
                <a:latin typeface="+mj-lt"/>
                <a:cs typeface="Consolas" pitchFamily="49" charset="0"/>
              </a:rPr>
              <a:t>	Products/Canoes/Flatwater.jpg</a:t>
            </a:r>
          </a:p>
          <a:p>
            <a:pPr defTabSz="932251"/>
            <a:r>
              <a:rPr lang="en-NZ" sz="2448" dirty="0">
                <a:latin typeface="+mj-lt"/>
                <a:cs typeface="Consolas" pitchFamily="49" charset="0"/>
              </a:rPr>
              <a:t>	Products/Canoes/Whitewater.jpg</a:t>
            </a:r>
          </a:p>
          <a:p>
            <a:pPr defTabSz="932251"/>
            <a:r>
              <a:rPr lang="en-NZ" sz="2448" dirty="0">
                <a:latin typeface="+mj-lt"/>
                <a:cs typeface="Consolas" pitchFamily="49" charset="0"/>
              </a:rPr>
              <a:t>	Products/Tents/PalaceTent.jpg</a:t>
            </a:r>
          </a:p>
          <a:p>
            <a:pPr defTabSz="932251"/>
            <a:r>
              <a:rPr lang="en-NZ" sz="2448" dirty="0">
                <a:cs typeface="Consolas" pitchFamily="49" charset="0"/>
              </a:rPr>
              <a:t>	</a:t>
            </a:r>
            <a:r>
              <a:rPr lang="en-NZ" sz="2448" dirty="0">
                <a:latin typeface="+mj-lt"/>
                <a:cs typeface="Consolas" pitchFamily="49" charset="0"/>
              </a:rPr>
              <a:t>Products/Tents/ShedTent.jpg</a:t>
            </a:r>
          </a:p>
        </p:txBody>
      </p:sp>
    </p:spTree>
    <p:extLst>
      <p:ext uri="{BB962C8B-B14F-4D97-AF65-F5344CB8AC3E}">
        <p14:creationId xmlns:p14="http://schemas.microsoft.com/office/powerpoint/2010/main" val="61985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2" y="-1"/>
            <a:ext cx="12444426" cy="828981"/>
          </a:xfrm>
          <a:prstGeom prst="rect">
            <a:avLst/>
          </a:prstGeom>
        </p:spPr>
        <p:txBody>
          <a:bodyPr>
            <a:normAutofit fontScale="90000"/>
          </a:bodyPr>
          <a:lstStyle/>
          <a:p>
            <a:r>
              <a:rPr lang="en-US" dirty="0" smtClean="0">
                <a:solidFill>
                  <a:schemeClr val="tx1"/>
                </a:solidFill>
              </a:rPr>
              <a:t>Blob </a:t>
            </a:r>
            <a:r>
              <a:rPr lang="en-US" dirty="0">
                <a:solidFill>
                  <a:schemeClr val="tx1"/>
                </a:solidFill>
              </a:rPr>
              <a:t>sample listing with </a:t>
            </a:r>
            <a:r>
              <a:rPr lang="en-US" dirty="0" err="1">
                <a:solidFill>
                  <a:schemeClr val="tx1"/>
                </a:solidFill>
              </a:rPr>
              <a:t>maxresults</a:t>
            </a:r>
            <a:endParaRPr lang="en-US" dirty="0">
              <a:solidFill>
                <a:schemeClr val="tx1"/>
              </a:solidFill>
            </a:endParaRPr>
          </a:p>
        </p:txBody>
      </p:sp>
      <p:sp>
        <p:nvSpPr>
          <p:cNvPr id="10" name="Rectangle 9"/>
          <p:cNvSpPr/>
          <p:nvPr/>
        </p:nvSpPr>
        <p:spPr>
          <a:xfrm>
            <a:off x="882" y="1"/>
            <a:ext cx="12434711" cy="6994525"/>
          </a:xfrm>
          <a:prstGeom prst="rect">
            <a:avLst/>
          </a:prstGeom>
        </p:spPr>
        <p:txBody>
          <a:bodyPr wrap="square" anchor="ctr">
            <a:noAutofit/>
          </a:bodyPr>
          <a:lstStyle/>
          <a:p>
            <a:pPr marL="257015" defTabSz="932290" fontAlgn="base">
              <a:spcBef>
                <a:spcPts val="1224"/>
              </a:spcBef>
              <a:spcAft>
                <a:spcPct val="0"/>
              </a:spcAft>
            </a:pPr>
            <a:endParaRPr lang="en-US" sz="4896" dirty="0">
              <a:latin typeface="+mj-lt"/>
            </a:endParaRPr>
          </a:p>
        </p:txBody>
      </p:sp>
      <p:sp>
        <p:nvSpPr>
          <p:cNvPr id="4" name="Rectangle 3"/>
          <p:cNvSpPr/>
          <p:nvPr/>
        </p:nvSpPr>
        <p:spPr>
          <a:xfrm>
            <a:off x="882" y="4195818"/>
            <a:ext cx="12434711" cy="1246851"/>
          </a:xfrm>
          <a:prstGeom prst="rect">
            <a:avLst/>
          </a:prstGeom>
        </p:spPr>
        <p:txBody>
          <a:bodyPr wrap="square">
            <a:spAutoFit/>
          </a:bodyPr>
          <a:lstStyle/>
          <a:p>
            <a:pPr algn="ctr" defTabSz="932251"/>
            <a:r>
              <a:rPr lang="en-US" sz="3672" dirty="0">
                <a:latin typeface="+mj-lt"/>
                <a:cs typeface="Consolas" pitchFamily="49" charset="0"/>
              </a:rPr>
              <a:t>http://.../</a:t>
            </a:r>
            <a:r>
              <a:rPr lang="en-US" sz="3672" dirty="0" err="1">
                <a:latin typeface="+mj-lt"/>
                <a:cs typeface="Consolas" pitchFamily="49" charset="0"/>
              </a:rPr>
              <a:t>products?comp</a:t>
            </a:r>
            <a:r>
              <a:rPr lang="en-US" sz="3672" dirty="0">
                <a:latin typeface="+mj-lt"/>
                <a:cs typeface="Consolas" pitchFamily="49" charset="0"/>
              </a:rPr>
              <a:t>=</a:t>
            </a:r>
            <a:r>
              <a:rPr lang="en-US" sz="3672" dirty="0" err="1">
                <a:latin typeface="+mj-lt"/>
                <a:cs typeface="Consolas" pitchFamily="49" charset="0"/>
              </a:rPr>
              <a:t>list&amp;prefix</a:t>
            </a:r>
            <a:r>
              <a:rPr lang="en-US" sz="3672" dirty="0">
                <a:latin typeface="+mj-lt"/>
                <a:cs typeface="Consolas" pitchFamily="49" charset="0"/>
              </a:rPr>
              <a:t>=</a:t>
            </a:r>
            <a:r>
              <a:rPr lang="en-US" sz="3672" dirty="0" err="1">
                <a:latin typeface="+mj-lt"/>
                <a:cs typeface="Consolas" pitchFamily="49" charset="0"/>
              </a:rPr>
              <a:t>Canoes&amp;maxresults</a:t>
            </a:r>
            <a:r>
              <a:rPr lang="en-US" sz="3672" dirty="0">
                <a:latin typeface="+mj-lt"/>
                <a:cs typeface="Consolas" pitchFamily="49" charset="0"/>
              </a:rPr>
              <a:t>=2</a:t>
            </a:r>
            <a:br>
              <a:rPr lang="en-US" sz="3672" dirty="0">
                <a:latin typeface="+mj-lt"/>
                <a:cs typeface="Consolas" pitchFamily="49" charset="0"/>
              </a:rPr>
            </a:br>
            <a:r>
              <a:rPr lang="en-US" sz="3672" dirty="0">
                <a:latin typeface="+mj-lt"/>
                <a:cs typeface="Consolas" pitchFamily="49" charset="0"/>
              </a:rPr>
              <a:t>	&amp;marker=1!28!Q2Fub2VzL1doaXRld2F0ZXIuanBn</a:t>
            </a:r>
          </a:p>
        </p:txBody>
      </p:sp>
      <p:sp>
        <p:nvSpPr>
          <p:cNvPr id="8" name="Rectangle 7"/>
          <p:cNvSpPr/>
          <p:nvPr/>
        </p:nvSpPr>
        <p:spPr>
          <a:xfrm>
            <a:off x="3579691" y="5783514"/>
            <a:ext cx="5277093" cy="845744"/>
          </a:xfrm>
          <a:prstGeom prst="rect">
            <a:avLst/>
          </a:prstGeom>
        </p:spPr>
        <p:txBody>
          <a:bodyPr wrap="square">
            <a:spAutoFit/>
          </a:bodyPr>
          <a:lstStyle/>
          <a:p>
            <a:r>
              <a:rPr lang="en-NZ" sz="2448" dirty="0">
                <a:latin typeface="+mj-lt"/>
                <a:cs typeface="Consolas" pitchFamily="49" charset="0"/>
              </a:rPr>
              <a:t>&lt;Blob&gt;Canoes/Whitewater.jpg&lt;/Blob&gt;</a:t>
            </a:r>
          </a:p>
          <a:p>
            <a:r>
              <a:rPr lang="en-NZ" sz="2448" dirty="0">
                <a:latin typeface="+mj-lt"/>
                <a:cs typeface="Consolas" pitchFamily="49" charset="0"/>
              </a:rPr>
              <a:t>&lt;/</a:t>
            </a:r>
            <a:r>
              <a:rPr lang="en-NZ" sz="2448" dirty="0" err="1">
                <a:latin typeface="+mj-lt"/>
                <a:cs typeface="Consolas" pitchFamily="49" charset="0"/>
              </a:rPr>
              <a:t>NextMarker</a:t>
            </a:r>
            <a:r>
              <a:rPr lang="en-NZ" sz="2448" dirty="0">
                <a:latin typeface="+mj-lt"/>
                <a:cs typeface="Consolas" pitchFamily="49" charset="0"/>
              </a:rPr>
              <a:t>&gt;</a:t>
            </a:r>
          </a:p>
        </p:txBody>
      </p:sp>
      <p:sp>
        <p:nvSpPr>
          <p:cNvPr id="9" name="Rectangle 8"/>
          <p:cNvSpPr/>
          <p:nvPr/>
        </p:nvSpPr>
        <p:spPr>
          <a:xfrm>
            <a:off x="3120202" y="758333"/>
            <a:ext cx="6196073" cy="3105978"/>
          </a:xfrm>
          <a:prstGeom prst="rect">
            <a:avLst/>
          </a:prstGeom>
        </p:spPr>
        <p:txBody>
          <a:bodyPr wrap="square">
            <a:spAutoFit/>
          </a:bodyPr>
          <a:lstStyle/>
          <a:p>
            <a:pPr defTabSz="932251"/>
            <a:r>
              <a:rPr lang="en-NZ" sz="2448" dirty="0">
                <a:latin typeface="+mj-lt"/>
                <a:cs typeface="Consolas" pitchFamily="49" charset="0"/>
              </a:rPr>
              <a:t>http://adventureworks.blob.core.windows.net/</a:t>
            </a:r>
          </a:p>
          <a:p>
            <a:pPr defTabSz="932251"/>
            <a:r>
              <a:rPr lang="en-NZ" sz="2448" dirty="0">
                <a:latin typeface="+mj-lt"/>
                <a:cs typeface="Consolas" pitchFamily="49" charset="0"/>
              </a:rPr>
              <a:t>	Products/Bikes/SuperDuperCycle.jpg</a:t>
            </a:r>
          </a:p>
          <a:p>
            <a:pPr defTabSz="932251"/>
            <a:r>
              <a:rPr lang="en-NZ" sz="2448" dirty="0">
                <a:cs typeface="Consolas" pitchFamily="49" charset="0"/>
              </a:rPr>
              <a:t>	</a:t>
            </a:r>
            <a:r>
              <a:rPr lang="en-NZ" sz="2448" dirty="0">
                <a:latin typeface="+mj-lt"/>
                <a:cs typeface="Consolas" pitchFamily="49" charset="0"/>
              </a:rPr>
              <a:t>Products/Bikes/FastBike.jpg</a:t>
            </a:r>
          </a:p>
          <a:p>
            <a:pPr defTabSz="932251"/>
            <a:r>
              <a:rPr lang="en-NZ" sz="2448" dirty="0">
                <a:cs typeface="Consolas" pitchFamily="49" charset="0"/>
              </a:rPr>
              <a:t>	</a:t>
            </a:r>
            <a:r>
              <a:rPr lang="en-NZ" sz="2448" dirty="0">
                <a:latin typeface="+mj-lt"/>
                <a:cs typeface="Consolas" pitchFamily="49" charset="0"/>
              </a:rPr>
              <a:t>Products/Canoes/Hybrid.jpg</a:t>
            </a:r>
          </a:p>
          <a:p>
            <a:pPr defTabSz="932251"/>
            <a:r>
              <a:rPr lang="en-NZ" sz="2448" dirty="0">
                <a:latin typeface="+mj-lt"/>
                <a:cs typeface="Consolas" pitchFamily="49" charset="0"/>
              </a:rPr>
              <a:t>	Products/Canoes/Flatwater.jpg</a:t>
            </a:r>
          </a:p>
          <a:p>
            <a:pPr defTabSz="932251"/>
            <a:r>
              <a:rPr lang="en-NZ" sz="2448" dirty="0">
                <a:latin typeface="+mj-lt"/>
                <a:cs typeface="Consolas" pitchFamily="49" charset="0"/>
              </a:rPr>
              <a:t>	Products/Canoes/Whitewater.jpg</a:t>
            </a:r>
          </a:p>
          <a:p>
            <a:pPr defTabSz="932251"/>
            <a:r>
              <a:rPr lang="en-NZ" sz="2448" dirty="0">
                <a:latin typeface="+mj-lt"/>
                <a:cs typeface="Consolas" pitchFamily="49" charset="0"/>
              </a:rPr>
              <a:t>	Products/Tents/PalaceTent.jpg</a:t>
            </a:r>
          </a:p>
          <a:p>
            <a:pPr defTabSz="932251"/>
            <a:r>
              <a:rPr lang="en-NZ" sz="2448" dirty="0">
                <a:cs typeface="Consolas" pitchFamily="49" charset="0"/>
              </a:rPr>
              <a:t>	</a:t>
            </a:r>
            <a:r>
              <a:rPr lang="en-NZ" sz="2448" dirty="0">
                <a:latin typeface="+mj-lt"/>
                <a:cs typeface="Consolas" pitchFamily="49" charset="0"/>
              </a:rPr>
              <a:t>Products/Tents/ShedTent.jpg</a:t>
            </a:r>
          </a:p>
        </p:txBody>
      </p:sp>
    </p:spTree>
    <p:extLst>
      <p:ext uri="{BB962C8B-B14F-4D97-AF65-F5344CB8AC3E}">
        <p14:creationId xmlns:p14="http://schemas.microsoft.com/office/powerpoint/2010/main" val="210860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530725" y="5679771"/>
            <a:ext cx="1289497" cy="442542"/>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r>
              <a:rPr lang="en-US" sz="1428" dirty="0">
                <a:solidFill>
                  <a:schemeClr val="tx1"/>
                </a:solidFill>
              </a:rPr>
              <a:t>TheBlob.wmv</a:t>
            </a:r>
          </a:p>
        </p:txBody>
      </p:sp>
      <p:sp>
        <p:nvSpPr>
          <p:cNvPr id="2" name="Title 1"/>
          <p:cNvSpPr>
            <a:spLocks noGrp="1"/>
          </p:cNvSpPr>
          <p:nvPr>
            <p:ph type="title" idx="4294967295"/>
          </p:nvPr>
        </p:nvSpPr>
        <p:spPr>
          <a:xfrm>
            <a:off x="-8833" y="-1"/>
            <a:ext cx="12444426" cy="828981"/>
          </a:xfrm>
          <a:prstGeom prst="rect">
            <a:avLst/>
          </a:prstGeom>
        </p:spPr>
        <p:txBody>
          <a:bodyPr>
            <a:normAutofit fontScale="90000"/>
          </a:bodyPr>
          <a:lstStyle/>
          <a:p>
            <a:r>
              <a:rPr lang="en-US" dirty="0" smtClean="0">
                <a:solidFill>
                  <a:schemeClr val="tx1"/>
                </a:solidFill>
              </a:rPr>
              <a:t>Uploading a Block Blob</a:t>
            </a:r>
            <a:endParaRPr lang="en-US" dirty="0">
              <a:solidFill>
                <a:schemeClr val="tx1"/>
              </a:solidFill>
            </a:endParaRPr>
          </a:p>
        </p:txBody>
      </p:sp>
      <p:sp>
        <p:nvSpPr>
          <p:cNvPr id="4" name="Content Placeholder 3"/>
          <p:cNvSpPr>
            <a:spLocks noGrp="1"/>
          </p:cNvSpPr>
          <p:nvPr>
            <p:ph type="body" sz="quarter" idx="4294967295"/>
          </p:nvPr>
        </p:nvSpPr>
        <p:spPr>
          <a:xfrm>
            <a:off x="882" y="1476621"/>
            <a:ext cx="8348095" cy="753369"/>
          </a:xfrm>
          <a:prstGeom prst="rect">
            <a:avLst/>
          </a:prstGeom>
        </p:spPr>
        <p:txBody>
          <a:bodyPr/>
          <a:lstStyle/>
          <a:p>
            <a:pPr marL="0" indent="0">
              <a:buNone/>
            </a:pPr>
            <a:r>
              <a:rPr lang="en-US" dirty="0" smtClean="0">
                <a:solidFill>
                  <a:schemeClr val="tx1"/>
                </a:solidFill>
              </a:rPr>
              <a:t>Uploading</a:t>
            </a:r>
            <a:endParaRPr lang="en-US" dirty="0">
              <a:solidFill>
                <a:schemeClr val="tx1"/>
              </a:solidFill>
            </a:endParaRPr>
          </a:p>
        </p:txBody>
      </p:sp>
      <p:sp>
        <p:nvSpPr>
          <p:cNvPr id="45" name="Rectangle 44"/>
          <p:cNvSpPr/>
          <p:nvPr/>
        </p:nvSpPr>
        <p:spPr>
          <a:xfrm>
            <a:off x="2231904" y="2623609"/>
            <a:ext cx="3341829" cy="544019"/>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r>
              <a:rPr lang="en-US" sz="1836" dirty="0">
                <a:solidFill>
                  <a:schemeClr val="tx1"/>
                </a:solidFill>
              </a:rPr>
              <a:t>10 GB Movie</a:t>
            </a:r>
          </a:p>
        </p:txBody>
      </p:sp>
      <p:sp>
        <p:nvSpPr>
          <p:cNvPr id="63" name="Rectangle 62"/>
          <p:cNvSpPr/>
          <p:nvPr/>
        </p:nvSpPr>
        <p:spPr>
          <a:xfrm>
            <a:off x="1860564" y="2623609"/>
            <a:ext cx="233151" cy="544019"/>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grpSp>
        <p:nvGrpSpPr>
          <p:cNvPr id="64" name="Group 38"/>
          <p:cNvGrpSpPr/>
          <p:nvPr/>
        </p:nvGrpSpPr>
        <p:grpSpPr>
          <a:xfrm>
            <a:off x="1753705" y="3437391"/>
            <a:ext cx="4173767" cy="992477"/>
            <a:chOff x="830818" y="3049624"/>
            <a:chExt cx="4092300" cy="973105"/>
          </a:xfrm>
        </p:grpSpPr>
        <p:sp>
          <p:nvSpPr>
            <p:cNvPr id="65" name="TextBox 64"/>
            <p:cNvSpPr txBox="1"/>
            <p:nvPr/>
          </p:nvSpPr>
          <p:spPr>
            <a:xfrm>
              <a:off x="830818" y="3081058"/>
              <a:ext cx="427318" cy="890534"/>
            </a:xfrm>
            <a:prstGeom prst="rect">
              <a:avLst/>
            </a:prstGeom>
            <a:noFill/>
          </p:spPr>
          <p:txBody>
            <a:bodyPr vert="vert270" wrap="none" rtlCol="0">
              <a:spAutoFit/>
            </a:bodyPr>
            <a:lstStyle/>
            <a:p>
              <a:r>
                <a:rPr lang="en-US" sz="1632" b="1" dirty="0">
                  <a:latin typeface="+mj-lt"/>
                </a:rPr>
                <a:t>Block Id 1</a:t>
              </a:r>
            </a:p>
          </p:txBody>
        </p:sp>
        <p:sp>
          <p:nvSpPr>
            <p:cNvPr id="66" name="TextBox 65"/>
            <p:cNvSpPr txBox="1"/>
            <p:nvPr/>
          </p:nvSpPr>
          <p:spPr>
            <a:xfrm>
              <a:off x="1126093" y="3049624"/>
              <a:ext cx="427318" cy="921968"/>
            </a:xfrm>
            <a:prstGeom prst="rect">
              <a:avLst/>
            </a:prstGeom>
            <a:noFill/>
          </p:spPr>
          <p:txBody>
            <a:bodyPr vert="vert270" wrap="none" rtlCol="0">
              <a:spAutoFit/>
            </a:bodyPr>
            <a:lstStyle/>
            <a:p>
              <a:r>
                <a:rPr lang="en-US" sz="1632" b="1" dirty="0">
                  <a:latin typeface="+mj-lt"/>
                </a:rPr>
                <a:t>Block Id 2</a:t>
              </a:r>
            </a:p>
          </p:txBody>
        </p:sp>
        <p:sp>
          <p:nvSpPr>
            <p:cNvPr id="67" name="TextBox 66"/>
            <p:cNvSpPr txBox="1"/>
            <p:nvPr/>
          </p:nvSpPr>
          <p:spPr>
            <a:xfrm>
              <a:off x="1459468" y="3049624"/>
              <a:ext cx="427318" cy="921968"/>
            </a:xfrm>
            <a:prstGeom prst="rect">
              <a:avLst/>
            </a:prstGeom>
            <a:noFill/>
          </p:spPr>
          <p:txBody>
            <a:bodyPr vert="vert270" wrap="none" rtlCol="0">
              <a:spAutoFit/>
            </a:bodyPr>
            <a:lstStyle/>
            <a:p>
              <a:r>
                <a:rPr lang="en-US" sz="1632" b="1" dirty="0">
                  <a:latin typeface="+mj-lt"/>
                </a:rPr>
                <a:t>Block Id 3</a:t>
              </a:r>
            </a:p>
          </p:txBody>
        </p:sp>
        <p:sp>
          <p:nvSpPr>
            <p:cNvPr id="68" name="TextBox 67"/>
            <p:cNvSpPr txBox="1"/>
            <p:nvPr/>
          </p:nvSpPr>
          <p:spPr>
            <a:xfrm>
              <a:off x="4495800" y="3059897"/>
              <a:ext cx="427318" cy="962832"/>
            </a:xfrm>
            <a:prstGeom prst="rect">
              <a:avLst/>
            </a:prstGeom>
            <a:noFill/>
          </p:spPr>
          <p:txBody>
            <a:bodyPr vert="vert270" wrap="none" rtlCol="0">
              <a:spAutoFit/>
            </a:bodyPr>
            <a:lstStyle/>
            <a:p>
              <a:r>
                <a:rPr lang="en-US" sz="1632" b="1" dirty="0">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991562" y="1475003"/>
            <a:ext cx="4190239" cy="3351475"/>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6521" tIns="46626" rIns="93252" bIns="373041" numCol="1" rtlCol="0" anchor="b" anchorCtr="0" compatLnSpc="1">
            <a:prstTxWarp prst="textNoShape">
              <a:avLst/>
            </a:prstTxWarp>
          </a:bodyPr>
          <a:lstStyle/>
          <a:p>
            <a:pPr defTabSz="932251" fontAlgn="base">
              <a:spcBef>
                <a:spcPct val="0"/>
              </a:spcBef>
              <a:spcAft>
                <a:spcPct val="0"/>
              </a:spcAft>
            </a:pPr>
            <a:r>
              <a:rPr lang="en-US" sz="1734" dirty="0">
                <a:solidFill>
                  <a:schemeClr val="tx1"/>
                </a:solidFill>
                <a:latin typeface="+mj-lt"/>
              </a:rPr>
              <a:t>blobName = “TheBlob.wmv”;</a:t>
            </a:r>
          </a:p>
          <a:p>
            <a:pPr defTabSz="932251" fontAlgn="base">
              <a:spcBef>
                <a:spcPct val="0"/>
              </a:spcBef>
              <a:spcAft>
                <a:spcPct val="0"/>
              </a:spcAft>
            </a:pPr>
            <a:r>
              <a:rPr lang="en-US" sz="1734" dirty="0">
                <a:solidFill>
                  <a:schemeClr val="tx1"/>
                </a:solidFill>
                <a:latin typeface="+mj-lt"/>
              </a:rPr>
              <a:t>PutBlock(blobName, blockId1, block1Bits);</a:t>
            </a:r>
          </a:p>
          <a:p>
            <a:pPr defTabSz="932251" fontAlgn="base">
              <a:spcBef>
                <a:spcPct val="0"/>
              </a:spcBef>
              <a:spcAft>
                <a:spcPct val="0"/>
              </a:spcAft>
            </a:pPr>
            <a:r>
              <a:rPr lang="en-US" sz="1734" dirty="0">
                <a:solidFill>
                  <a:schemeClr val="tx1"/>
                </a:solidFill>
                <a:latin typeface="+mj-lt"/>
              </a:rPr>
              <a:t>PutBlock(blobName, blockId2, block2Bits);</a:t>
            </a:r>
          </a:p>
          <a:p>
            <a:pPr defTabSz="932251" fontAlgn="base">
              <a:spcBef>
                <a:spcPct val="0"/>
              </a:spcBef>
              <a:spcAft>
                <a:spcPct val="0"/>
              </a:spcAft>
            </a:pPr>
            <a:r>
              <a:rPr lang="en-US" sz="1734" dirty="0">
                <a:solidFill>
                  <a:schemeClr val="tx1"/>
                </a:solidFill>
                <a:latin typeface="+mj-lt"/>
              </a:rPr>
              <a:t>…………</a:t>
            </a:r>
          </a:p>
          <a:p>
            <a:pPr defTabSz="932251" fontAlgn="base">
              <a:spcBef>
                <a:spcPct val="0"/>
              </a:spcBef>
              <a:spcAft>
                <a:spcPct val="0"/>
              </a:spcAft>
            </a:pPr>
            <a:r>
              <a:rPr lang="en-US" sz="1734" dirty="0">
                <a:solidFill>
                  <a:schemeClr val="tx1"/>
                </a:solidFill>
                <a:latin typeface="+mj-lt"/>
              </a:rPr>
              <a:t>PutBlock(blobName, blockIdN, blockNBits);</a:t>
            </a:r>
          </a:p>
          <a:p>
            <a:pPr defTabSz="932251" fontAlgn="base">
              <a:spcBef>
                <a:spcPct val="0"/>
              </a:spcBef>
              <a:spcAft>
                <a:spcPct val="0"/>
              </a:spcAft>
            </a:pPr>
            <a:r>
              <a:rPr lang="en-US" sz="1734" b="1" dirty="0">
                <a:solidFill>
                  <a:schemeClr val="tx1"/>
                </a:solidFill>
                <a:latin typeface="+mj-lt"/>
              </a:rPr>
              <a:t>PutBlockList(blobName,</a:t>
            </a:r>
          </a:p>
          <a:p>
            <a:pPr defTabSz="932251" fontAlgn="base">
              <a:spcBef>
                <a:spcPct val="0"/>
              </a:spcBef>
              <a:spcAft>
                <a:spcPct val="0"/>
              </a:spcAft>
            </a:pPr>
            <a:r>
              <a:rPr lang="en-US" sz="1734" b="1" dirty="0">
                <a:solidFill>
                  <a:schemeClr val="tx1"/>
                </a:solidFill>
                <a:latin typeface="+mj-lt"/>
              </a:rPr>
              <a:t>	       blockId1,…,blockIdN);</a:t>
            </a:r>
          </a:p>
        </p:txBody>
      </p:sp>
      <p:sp>
        <p:nvSpPr>
          <p:cNvPr id="71" name="Rectangle 70"/>
          <p:cNvSpPr/>
          <p:nvPr/>
        </p:nvSpPr>
        <p:spPr>
          <a:xfrm>
            <a:off x="2220005" y="2623609"/>
            <a:ext cx="233151" cy="544019"/>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sp>
        <p:nvSpPr>
          <p:cNvPr id="72" name="Rectangle 71"/>
          <p:cNvSpPr/>
          <p:nvPr/>
        </p:nvSpPr>
        <p:spPr>
          <a:xfrm>
            <a:off x="2545347" y="2619643"/>
            <a:ext cx="509254" cy="544019"/>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sp>
        <p:nvSpPr>
          <p:cNvPr id="73" name="Rectangle 72"/>
          <p:cNvSpPr/>
          <p:nvPr/>
        </p:nvSpPr>
        <p:spPr>
          <a:xfrm>
            <a:off x="5639551" y="2623609"/>
            <a:ext cx="233151" cy="544019"/>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sp>
        <p:nvSpPr>
          <p:cNvPr id="75" name="Rectangle 74"/>
          <p:cNvSpPr/>
          <p:nvPr/>
        </p:nvSpPr>
        <p:spPr>
          <a:xfrm>
            <a:off x="6382881" y="5597239"/>
            <a:ext cx="1585185" cy="544019"/>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r>
              <a:rPr lang="en-US" sz="1836" dirty="0">
                <a:solidFill>
                  <a:schemeClr val="tx1"/>
                </a:solidFill>
              </a:rPr>
              <a:t>TheBlob.wmv</a:t>
            </a:r>
          </a:p>
        </p:txBody>
      </p:sp>
      <p:sp>
        <p:nvSpPr>
          <p:cNvPr id="77" name="Oval 76"/>
          <p:cNvSpPr/>
          <p:nvPr/>
        </p:nvSpPr>
        <p:spPr bwMode="auto">
          <a:xfrm>
            <a:off x="5913824" y="3672343"/>
            <a:ext cx="3924950" cy="1040452"/>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a:solidFill>
                <a:schemeClr val="tx1"/>
              </a:solidFill>
            </a:endParaRPr>
          </a:p>
        </p:txBody>
      </p:sp>
      <p:sp>
        <p:nvSpPr>
          <p:cNvPr id="37" name="Content Placeholder 3"/>
          <p:cNvSpPr txBox="1">
            <a:spLocks/>
          </p:cNvSpPr>
          <p:nvPr/>
        </p:nvSpPr>
        <p:spPr>
          <a:xfrm>
            <a:off x="6525879" y="1665288"/>
            <a:ext cx="2801037" cy="576340"/>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80" dirty="0">
                <a:solidFill>
                  <a:schemeClr val="tx1"/>
                </a:solidFill>
                <a:latin typeface="+mj-lt"/>
                <a:ea typeface="Segoe UI" pitchFamily="34" charset="0"/>
                <a:cs typeface="Segoe UI" pitchFamily="34" charset="0"/>
              </a:rPr>
              <a:t>THE BLOB</a:t>
            </a:r>
          </a:p>
        </p:txBody>
      </p:sp>
      <p:grpSp>
        <p:nvGrpSpPr>
          <p:cNvPr id="3" name="Group 2"/>
          <p:cNvGrpSpPr/>
          <p:nvPr/>
        </p:nvGrpSpPr>
        <p:grpSpPr>
          <a:xfrm>
            <a:off x="1921038" y="2623609"/>
            <a:ext cx="3963564" cy="544019"/>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latin typeface="+mj-lt"/>
              </a:endParaRPr>
            </a:p>
          </p:txBody>
        </p:sp>
      </p:grpSp>
    </p:spTree>
    <p:extLst>
      <p:ext uri="{BB962C8B-B14F-4D97-AF65-F5344CB8AC3E}">
        <p14:creationId xmlns:p14="http://schemas.microsoft.com/office/powerpoint/2010/main" val="4294277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block uploading benefits</a:t>
            </a:r>
            <a:endParaRPr lang="en-US" dirty="0"/>
          </a:p>
        </p:txBody>
      </p:sp>
      <p:sp>
        <p:nvSpPr>
          <p:cNvPr id="3" name="Content Placeholder 2"/>
          <p:cNvSpPr>
            <a:spLocks noGrp="1"/>
          </p:cNvSpPr>
          <p:nvPr>
            <p:ph sz="quarter" idx="10"/>
          </p:nvPr>
        </p:nvSpPr>
        <p:spPr>
          <a:xfrm>
            <a:off x="286680" y="2282148"/>
            <a:ext cx="10379513" cy="1084864"/>
          </a:xfrm>
        </p:spPr>
        <p:txBody>
          <a:bodyPr/>
          <a:lstStyle/>
          <a:p>
            <a:pPr marL="0" indent="0">
              <a:buNone/>
            </a:pPr>
            <a:r>
              <a:rPr lang="en-US" sz="2856" dirty="0"/>
              <a:t>Efficient continuation and retry</a:t>
            </a:r>
          </a:p>
          <a:p>
            <a:pPr marL="0" indent="0">
              <a:buNone/>
            </a:pPr>
            <a:r>
              <a:rPr lang="en-US" sz="2856" dirty="0"/>
              <a:t>Parallel and out of order upload of blocks</a:t>
            </a:r>
          </a:p>
        </p:txBody>
      </p:sp>
      <p:pic>
        <p:nvPicPr>
          <p:cNvPr id="11" name="Picture 10"/>
          <p:cNvPicPr>
            <a:picLocks noChangeAspect="1"/>
          </p:cNvPicPr>
          <p:nvPr/>
        </p:nvPicPr>
        <p:blipFill>
          <a:blip r:embed="rId3"/>
          <a:stretch>
            <a:fillRect/>
          </a:stretch>
        </p:blipFill>
        <p:spPr>
          <a:xfrm>
            <a:off x="11622013" y="131538"/>
            <a:ext cx="651705" cy="565904"/>
          </a:xfrm>
          <a:prstGeom prst="rect">
            <a:avLst/>
          </a:prstGeom>
        </p:spPr>
      </p:pic>
    </p:spTree>
    <p:extLst>
      <p:ext uri="{BB962C8B-B14F-4D97-AF65-F5344CB8AC3E}">
        <p14:creationId xmlns:p14="http://schemas.microsoft.com/office/powerpoint/2010/main" val="21879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7898" y="1701760"/>
            <a:ext cx="2893955" cy="4230366"/>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2" tIns="46626" rIns="93252" bIns="373041" numCol="1" rtlCol="0" anchor="b" anchorCtr="0" compatLnSpc="1">
            <a:prstTxWarp prst="textNoShape">
              <a:avLst/>
            </a:prstTxWarp>
          </a:bodyPr>
          <a:lstStyle/>
          <a:p>
            <a:pPr defTabSz="932251" fontAlgn="base">
              <a:spcBef>
                <a:spcPct val="0"/>
              </a:spcBef>
              <a:spcAft>
                <a:spcPct val="0"/>
              </a:spcAft>
            </a:pPr>
            <a:endParaRPr lang="en-US" sz="1530" b="1" dirty="0">
              <a:solidFill>
                <a:schemeClr val="tx1"/>
              </a:solidFill>
            </a:endParaRPr>
          </a:p>
        </p:txBody>
      </p:sp>
      <p:sp>
        <p:nvSpPr>
          <p:cNvPr id="2" name="Title 1"/>
          <p:cNvSpPr>
            <a:spLocks noGrp="1"/>
          </p:cNvSpPr>
          <p:nvPr>
            <p:ph type="title" idx="4294967295"/>
          </p:nvPr>
        </p:nvSpPr>
        <p:spPr>
          <a:xfrm>
            <a:off x="-8833" y="-1"/>
            <a:ext cx="12444426" cy="828981"/>
          </a:xfrm>
          <a:prstGeom prst="rect">
            <a:avLst/>
          </a:prstGeom>
        </p:spPr>
        <p:txBody>
          <a:bodyPr/>
          <a:lstStyle/>
          <a:p>
            <a:r>
              <a:rPr lang="en-US" dirty="0" smtClean="0">
                <a:solidFill>
                  <a:schemeClr val="tx1"/>
                </a:solidFill>
              </a:rPr>
              <a:t>Page Blob – Random Read/Write</a:t>
            </a:r>
            <a:endParaRPr lang="en-US" dirty="0">
              <a:solidFill>
                <a:schemeClr val="tx1"/>
              </a:solidFill>
            </a:endParaRPr>
          </a:p>
        </p:txBody>
      </p:sp>
      <p:sp>
        <p:nvSpPr>
          <p:cNvPr id="40" name="Content Placeholder 2"/>
          <p:cNvSpPr txBox="1">
            <a:spLocks/>
          </p:cNvSpPr>
          <p:nvPr/>
        </p:nvSpPr>
        <p:spPr>
          <a:xfrm>
            <a:off x="3728622" y="538409"/>
            <a:ext cx="8706971" cy="6456115"/>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12"/>
              </a:spcBef>
              <a:buNone/>
            </a:pPr>
            <a:r>
              <a:rPr lang="en-US" sz="3060" dirty="0">
                <a:solidFill>
                  <a:schemeClr val="tx1"/>
                </a:solidFill>
                <a:latin typeface="+mj-lt"/>
              </a:rPr>
              <a:t>Create blob and specify Blob Size = 10 </a:t>
            </a:r>
            <a:r>
              <a:rPr lang="en-US" sz="3060" dirty="0" err="1">
                <a:solidFill>
                  <a:schemeClr val="tx1"/>
                </a:solidFill>
                <a:latin typeface="+mj-lt"/>
              </a:rPr>
              <a:t>Gbytes</a:t>
            </a:r>
            <a:endParaRPr lang="en-US" sz="3060" dirty="0">
              <a:solidFill>
                <a:schemeClr val="tx1"/>
              </a:solidFill>
              <a:latin typeface="+mj-lt"/>
            </a:endParaRPr>
          </a:p>
          <a:p>
            <a:pPr marL="0" indent="0">
              <a:spcBef>
                <a:spcPts val="612"/>
              </a:spcBef>
              <a:buNone/>
            </a:pPr>
            <a:r>
              <a:rPr lang="en-US" sz="3060" dirty="0">
                <a:solidFill>
                  <a:schemeClr val="tx1"/>
                </a:solidFill>
                <a:latin typeface="+mj-lt"/>
              </a:rPr>
              <a:t>Fixed Page Size = 512 bytes</a:t>
            </a:r>
          </a:p>
          <a:p>
            <a:pPr marL="0" indent="0">
              <a:spcBef>
                <a:spcPts val="612"/>
              </a:spcBef>
              <a:buNone/>
            </a:pPr>
            <a:r>
              <a:rPr lang="en-US" sz="3060" dirty="0">
                <a:solidFill>
                  <a:schemeClr val="tx1"/>
                </a:solidFill>
                <a:latin typeface="+mj-lt"/>
              </a:rPr>
              <a:t>Random Access Operations:</a:t>
            </a:r>
          </a:p>
          <a:p>
            <a:pPr marL="0" lvl="1" indent="0">
              <a:spcBef>
                <a:spcPts val="612"/>
              </a:spcBef>
              <a:buNone/>
            </a:pPr>
            <a:r>
              <a:rPr lang="en-US" sz="3060" dirty="0" err="1">
                <a:solidFill>
                  <a:schemeClr val="tx1"/>
                </a:solidFill>
                <a:latin typeface="+mj-lt"/>
              </a:rPr>
              <a:t>PutPage</a:t>
            </a:r>
            <a:r>
              <a:rPr lang="en-US" sz="3060" dirty="0">
                <a:solidFill>
                  <a:schemeClr val="tx1"/>
                </a:solidFill>
                <a:latin typeface="+mj-lt"/>
              </a:rPr>
              <a:t>[512, 2048)</a:t>
            </a:r>
          </a:p>
          <a:p>
            <a:pPr marL="0" lvl="1" indent="0">
              <a:spcBef>
                <a:spcPts val="612"/>
              </a:spcBef>
              <a:buNone/>
            </a:pPr>
            <a:r>
              <a:rPr lang="en-US" sz="3060" dirty="0" err="1">
                <a:solidFill>
                  <a:schemeClr val="tx1"/>
                </a:solidFill>
                <a:latin typeface="+mj-lt"/>
              </a:rPr>
              <a:t>PutPage</a:t>
            </a:r>
            <a:r>
              <a:rPr lang="en-US" sz="3060" dirty="0">
                <a:solidFill>
                  <a:schemeClr val="tx1"/>
                </a:solidFill>
                <a:latin typeface="+mj-lt"/>
              </a:rPr>
              <a:t>[0, 1024)</a:t>
            </a:r>
          </a:p>
          <a:p>
            <a:pPr marL="0" lvl="1" indent="0">
              <a:spcBef>
                <a:spcPts val="612"/>
              </a:spcBef>
              <a:buNone/>
            </a:pPr>
            <a:r>
              <a:rPr lang="en-US" sz="3060" dirty="0" err="1">
                <a:solidFill>
                  <a:schemeClr val="tx1"/>
                </a:solidFill>
                <a:latin typeface="+mj-lt"/>
              </a:rPr>
              <a:t>ClearPage</a:t>
            </a:r>
            <a:r>
              <a:rPr lang="en-US" sz="3060" dirty="0">
                <a:solidFill>
                  <a:schemeClr val="tx1"/>
                </a:solidFill>
                <a:latin typeface="+mj-lt"/>
              </a:rPr>
              <a:t>[512, 1536)</a:t>
            </a:r>
          </a:p>
          <a:p>
            <a:pPr marL="0" lvl="1" indent="0">
              <a:spcBef>
                <a:spcPts val="612"/>
              </a:spcBef>
              <a:buNone/>
            </a:pPr>
            <a:r>
              <a:rPr lang="en-US" sz="3060" dirty="0" err="1">
                <a:solidFill>
                  <a:schemeClr val="tx1"/>
                </a:solidFill>
                <a:latin typeface="+mj-lt"/>
              </a:rPr>
              <a:t>PutPage</a:t>
            </a:r>
            <a:r>
              <a:rPr lang="en-US" sz="3060" dirty="0">
                <a:solidFill>
                  <a:schemeClr val="tx1"/>
                </a:solidFill>
                <a:latin typeface="+mj-lt"/>
              </a:rPr>
              <a:t>[2048,2560)</a:t>
            </a:r>
          </a:p>
          <a:p>
            <a:pPr marL="0" indent="0">
              <a:spcBef>
                <a:spcPts val="612"/>
              </a:spcBef>
              <a:buNone/>
            </a:pPr>
            <a:r>
              <a:rPr lang="en-US" sz="3060" dirty="0" err="1">
                <a:solidFill>
                  <a:schemeClr val="tx1"/>
                </a:solidFill>
                <a:latin typeface="+mj-lt"/>
              </a:rPr>
              <a:t>GetPageRange</a:t>
            </a:r>
            <a:r>
              <a:rPr lang="en-US" sz="3060" dirty="0">
                <a:solidFill>
                  <a:schemeClr val="tx1"/>
                </a:solidFill>
                <a:latin typeface="+mj-lt"/>
              </a:rPr>
              <a:t>[0, 4096) returns valid data ranges:</a:t>
            </a:r>
          </a:p>
          <a:p>
            <a:pPr marL="0" lvl="1" indent="0">
              <a:spcBef>
                <a:spcPts val="612"/>
              </a:spcBef>
              <a:buNone/>
            </a:pPr>
            <a:r>
              <a:rPr lang="en-US" sz="3060" dirty="0">
                <a:solidFill>
                  <a:schemeClr val="tx1"/>
                </a:solidFill>
                <a:latin typeface="+mj-lt"/>
              </a:rPr>
              <a:t>[0,512) , [1536,2560)</a:t>
            </a:r>
          </a:p>
          <a:p>
            <a:pPr marL="0" indent="0">
              <a:spcBef>
                <a:spcPts val="612"/>
              </a:spcBef>
              <a:buNone/>
            </a:pPr>
            <a:r>
              <a:rPr lang="en-US" sz="3060" dirty="0" err="1">
                <a:solidFill>
                  <a:schemeClr val="tx1"/>
                </a:solidFill>
                <a:latin typeface="+mj-lt"/>
              </a:rPr>
              <a:t>GetBlob</a:t>
            </a:r>
            <a:r>
              <a:rPr lang="en-US" sz="3060" dirty="0">
                <a:solidFill>
                  <a:schemeClr val="tx1"/>
                </a:solidFill>
                <a:latin typeface="+mj-lt"/>
              </a:rPr>
              <a:t>[1000, 2048) returns:</a:t>
            </a:r>
          </a:p>
          <a:p>
            <a:pPr marL="0" lvl="1" indent="0">
              <a:spcBef>
                <a:spcPts val="612"/>
              </a:spcBef>
              <a:buNone/>
            </a:pPr>
            <a:r>
              <a:rPr lang="en-US" sz="3060" dirty="0">
                <a:solidFill>
                  <a:schemeClr val="tx1"/>
                </a:solidFill>
                <a:latin typeface="+mj-lt"/>
              </a:rPr>
              <a:t>All 0 for first 536 bytes</a:t>
            </a:r>
          </a:p>
          <a:p>
            <a:pPr marL="0" lvl="1" indent="0">
              <a:spcBef>
                <a:spcPts val="612"/>
              </a:spcBef>
              <a:buNone/>
            </a:pPr>
            <a:r>
              <a:rPr lang="en-US" sz="3060" dirty="0">
                <a:solidFill>
                  <a:schemeClr val="tx1"/>
                </a:solidFill>
                <a:latin typeface="+mj-lt"/>
              </a:rPr>
              <a:t>Next 512 bytes data stored in [1536,2048)</a:t>
            </a:r>
          </a:p>
        </p:txBody>
      </p:sp>
      <p:sp>
        <p:nvSpPr>
          <p:cNvPr id="41" name="TextBox 40"/>
          <p:cNvSpPr txBox="1"/>
          <p:nvPr/>
        </p:nvSpPr>
        <p:spPr>
          <a:xfrm>
            <a:off x="680867" y="1802047"/>
            <a:ext cx="270084" cy="286304"/>
          </a:xfrm>
          <a:prstGeom prst="rect">
            <a:avLst/>
          </a:prstGeom>
          <a:noFill/>
          <a:effectLst/>
        </p:spPr>
        <p:txBody>
          <a:bodyPr vert="horz" wrap="none" lIns="93256" tIns="46629" rIns="93260" bIns="46629" rtlCol="0">
            <a:spAutoFit/>
          </a:bodyPr>
          <a:lstStyle/>
          <a:p>
            <a:pPr algn="r"/>
            <a:r>
              <a:rPr lang="en-US" sz="1224" dirty="0">
                <a:latin typeface="+mj-lt"/>
              </a:rPr>
              <a:t>0</a:t>
            </a:r>
          </a:p>
        </p:txBody>
      </p:sp>
      <p:sp>
        <p:nvSpPr>
          <p:cNvPr id="43" name="Rectangle 42"/>
          <p:cNvSpPr/>
          <p:nvPr/>
        </p:nvSpPr>
        <p:spPr>
          <a:xfrm>
            <a:off x="446114" y="5539782"/>
            <a:ext cx="564365" cy="286304"/>
          </a:xfrm>
          <a:prstGeom prst="rect">
            <a:avLst/>
          </a:prstGeom>
        </p:spPr>
        <p:txBody>
          <a:bodyPr wrap="none" lIns="93256" tIns="46629" rIns="93256" bIns="46629">
            <a:spAutoFit/>
          </a:bodyPr>
          <a:lstStyle/>
          <a:p>
            <a:pPr algn="r"/>
            <a:r>
              <a:rPr lang="en-US" sz="1224" dirty="0">
                <a:latin typeface="+mj-lt"/>
              </a:rPr>
              <a:t>10 GB</a:t>
            </a:r>
            <a:endParaRPr lang="en-US" sz="1224" baseline="30000" dirty="0">
              <a:latin typeface="+mj-lt"/>
            </a:endParaRPr>
          </a:p>
        </p:txBody>
      </p:sp>
      <p:sp>
        <p:nvSpPr>
          <p:cNvPr id="47" name="Rectangle 46"/>
          <p:cNvSpPr/>
          <p:nvPr/>
        </p:nvSpPr>
        <p:spPr>
          <a:xfrm rot="5400000">
            <a:off x="-92295" y="3063341"/>
            <a:ext cx="3730413" cy="1476622"/>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4320" tIns="62160" rIns="124320" bIns="62160" numCol="1" rtlCol="0" anchor="ctr" anchorCtr="0" compatLnSpc="1">
            <a:prstTxWarp prst="textNoShape">
              <a:avLst/>
            </a:prstTxWarp>
          </a:bodyPr>
          <a:lstStyle/>
          <a:p>
            <a:pPr algn="ctr" defTabSz="932251"/>
            <a:endParaRPr lang="en-US" sz="1836" dirty="0">
              <a:solidFill>
                <a:schemeClr val="tx1"/>
              </a:solidFill>
            </a:endParaRPr>
          </a:p>
        </p:txBody>
      </p:sp>
      <p:cxnSp>
        <p:nvCxnSpPr>
          <p:cNvPr id="49" name="Straight Connector 48"/>
          <p:cNvCxnSpPr/>
          <p:nvPr/>
        </p:nvCxnSpPr>
        <p:spPr>
          <a:xfrm rot="5400000">
            <a:off x="-115048" y="4617682"/>
            <a:ext cx="1788299" cy="810"/>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10527" y="2120234"/>
            <a:ext cx="440425" cy="317674"/>
          </a:xfrm>
          <a:prstGeom prst="rect">
            <a:avLst/>
          </a:prstGeom>
        </p:spPr>
        <p:txBody>
          <a:bodyPr wrap="none" lIns="124326" tIns="62162" rIns="93260" bIns="62162">
            <a:spAutoFit/>
          </a:bodyPr>
          <a:lstStyle/>
          <a:p>
            <a:pPr algn="r"/>
            <a:r>
              <a:rPr lang="en-US" sz="1224" dirty="0">
                <a:latin typeface="+mj-lt"/>
              </a:rPr>
              <a:t>512</a:t>
            </a:r>
          </a:p>
        </p:txBody>
      </p:sp>
      <p:sp>
        <p:nvSpPr>
          <p:cNvPr id="53" name="Rectangle 52"/>
          <p:cNvSpPr/>
          <p:nvPr/>
        </p:nvSpPr>
        <p:spPr>
          <a:xfrm>
            <a:off x="425512" y="2431102"/>
            <a:ext cx="525440" cy="317674"/>
          </a:xfrm>
          <a:prstGeom prst="rect">
            <a:avLst/>
          </a:prstGeom>
        </p:spPr>
        <p:txBody>
          <a:bodyPr wrap="none" lIns="124326" tIns="62162" rIns="93260" bIns="62162">
            <a:spAutoFit/>
          </a:bodyPr>
          <a:lstStyle/>
          <a:p>
            <a:pPr algn="r"/>
            <a:r>
              <a:rPr lang="en-US" sz="1224" dirty="0">
                <a:latin typeface="+mj-lt"/>
              </a:rPr>
              <a:t>1024</a:t>
            </a:r>
          </a:p>
        </p:txBody>
      </p:sp>
      <p:cxnSp>
        <p:nvCxnSpPr>
          <p:cNvPr id="55" name="Straight Connector 54"/>
          <p:cNvCxnSpPr/>
          <p:nvPr/>
        </p:nvCxnSpPr>
        <p:spPr>
          <a:xfrm>
            <a:off x="1034601" y="2247314"/>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34601" y="4423389"/>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34601" y="4734257"/>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34601" y="2556562"/>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34601" y="2867430"/>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34601" y="3178298"/>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34601" y="3489166"/>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34601" y="3800034"/>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34601" y="4110901"/>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34601" y="5045124"/>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34601" y="5355992"/>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8782" y="2737527"/>
            <a:ext cx="522170" cy="317674"/>
          </a:xfrm>
          <a:prstGeom prst="rect">
            <a:avLst/>
          </a:prstGeom>
        </p:spPr>
        <p:txBody>
          <a:bodyPr wrap="none" lIns="124326" tIns="62162" rIns="93260" bIns="62162">
            <a:spAutoFit/>
          </a:bodyPr>
          <a:lstStyle/>
          <a:p>
            <a:pPr algn="r"/>
            <a:r>
              <a:rPr lang="en-US" sz="1224" dirty="0">
                <a:latin typeface="+mj-lt"/>
              </a:rPr>
              <a:t>1536</a:t>
            </a:r>
          </a:p>
        </p:txBody>
      </p:sp>
      <p:sp>
        <p:nvSpPr>
          <p:cNvPr id="77" name="Rectangle 76"/>
          <p:cNvSpPr/>
          <p:nvPr/>
        </p:nvSpPr>
        <p:spPr>
          <a:xfrm>
            <a:off x="400988" y="3048395"/>
            <a:ext cx="549964" cy="317674"/>
          </a:xfrm>
          <a:prstGeom prst="rect">
            <a:avLst/>
          </a:prstGeom>
        </p:spPr>
        <p:txBody>
          <a:bodyPr wrap="none" lIns="124326" tIns="62162" rIns="93260" bIns="62162">
            <a:spAutoFit/>
          </a:bodyPr>
          <a:lstStyle/>
          <a:p>
            <a:pPr algn="r"/>
            <a:r>
              <a:rPr lang="en-US" sz="1224" dirty="0">
                <a:latin typeface="+mj-lt"/>
              </a:rPr>
              <a:t>2048</a:t>
            </a:r>
          </a:p>
        </p:txBody>
      </p:sp>
      <p:sp>
        <p:nvSpPr>
          <p:cNvPr id="78" name="Rectangle 77"/>
          <p:cNvSpPr/>
          <p:nvPr/>
        </p:nvSpPr>
        <p:spPr>
          <a:xfrm>
            <a:off x="404258" y="3359263"/>
            <a:ext cx="546694" cy="317674"/>
          </a:xfrm>
          <a:prstGeom prst="rect">
            <a:avLst/>
          </a:prstGeom>
        </p:spPr>
        <p:txBody>
          <a:bodyPr wrap="none" lIns="124326" tIns="62162" rIns="93260" bIns="62162">
            <a:spAutoFit/>
          </a:bodyPr>
          <a:lstStyle/>
          <a:p>
            <a:pPr algn="r"/>
            <a:r>
              <a:rPr lang="en-US" sz="1224" dirty="0">
                <a:latin typeface="+mj-lt"/>
              </a:rPr>
              <a:t>2560</a:t>
            </a:r>
          </a:p>
        </p:txBody>
      </p:sp>
      <p:grpSp>
        <p:nvGrpSpPr>
          <p:cNvPr id="87" name="Group 103"/>
          <p:cNvGrpSpPr/>
          <p:nvPr/>
        </p:nvGrpSpPr>
        <p:grpSpPr>
          <a:xfrm>
            <a:off x="2666657" y="1936446"/>
            <a:ext cx="155434" cy="1554339"/>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sz="1836"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sz="1836" dirty="0"/>
            </a:p>
          </p:txBody>
        </p:sp>
      </p:grpSp>
      <p:sp>
        <p:nvSpPr>
          <p:cNvPr id="90" name="Right Brace 89"/>
          <p:cNvSpPr/>
          <p:nvPr/>
        </p:nvSpPr>
        <p:spPr>
          <a:xfrm>
            <a:off x="2666657" y="2473989"/>
            <a:ext cx="155434" cy="70593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3256" tIns="46629" rIns="93256" bIns="46629" rtlCol="0" anchor="ctr"/>
          <a:lstStyle/>
          <a:p>
            <a:pPr algn="ctr"/>
            <a:endParaRPr lang="en-US" sz="1836" dirty="0"/>
          </a:p>
        </p:txBody>
      </p:sp>
      <p:sp>
        <p:nvSpPr>
          <p:cNvPr id="6" name="Rectangle 5"/>
          <p:cNvSpPr/>
          <p:nvPr/>
        </p:nvSpPr>
        <p:spPr>
          <a:xfrm rot="5400000">
            <a:off x="657533" y="3613041"/>
            <a:ext cx="2284368" cy="382308"/>
          </a:xfrm>
          <a:prstGeom prst="rect">
            <a:avLst/>
          </a:prstGeom>
        </p:spPr>
        <p:txBody>
          <a:bodyPr wrap="none">
            <a:spAutoFit/>
          </a:bodyPr>
          <a:lstStyle/>
          <a:p>
            <a:pPr algn="ctr" defTabSz="932251"/>
            <a:r>
              <a:rPr lang="en-US" sz="1836" dirty="0">
                <a:latin typeface="+mj-lt"/>
              </a:rPr>
              <a:t>10 GB Address Space</a:t>
            </a:r>
          </a:p>
        </p:txBody>
      </p:sp>
      <p:sp>
        <p:nvSpPr>
          <p:cNvPr id="79" name="Rectangle 78"/>
          <p:cNvSpPr/>
          <p:nvPr/>
        </p:nvSpPr>
        <p:spPr>
          <a:xfrm rot="5400000">
            <a:off x="1306611" y="1975305"/>
            <a:ext cx="932603" cy="1476622"/>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sp>
        <p:nvSpPr>
          <p:cNvPr id="80" name="Rectangle 79"/>
          <p:cNvSpPr/>
          <p:nvPr/>
        </p:nvSpPr>
        <p:spPr>
          <a:xfrm rot="5400000">
            <a:off x="1462044" y="1509003"/>
            <a:ext cx="621736" cy="1476622"/>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grpSp>
        <p:nvGrpSpPr>
          <p:cNvPr id="81" name="Group 71"/>
          <p:cNvGrpSpPr/>
          <p:nvPr/>
        </p:nvGrpSpPr>
        <p:grpSpPr>
          <a:xfrm>
            <a:off x="1034602" y="2247313"/>
            <a:ext cx="1476622" cy="621736"/>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617478" y="2597041"/>
            <a:ext cx="310868" cy="1476622"/>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sp>
        <p:nvSpPr>
          <p:cNvPr id="3" name="Rectangle 2"/>
          <p:cNvSpPr/>
          <p:nvPr/>
        </p:nvSpPr>
        <p:spPr>
          <a:xfrm>
            <a:off x="3500548" y="819366"/>
            <a:ext cx="8935045" cy="1427948"/>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42" name="Rectangle 41"/>
          <p:cNvSpPr/>
          <p:nvPr/>
        </p:nvSpPr>
        <p:spPr>
          <a:xfrm>
            <a:off x="3500548" y="2331691"/>
            <a:ext cx="8935045" cy="449743"/>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44" name="Rectangle 43"/>
          <p:cNvSpPr/>
          <p:nvPr/>
        </p:nvSpPr>
        <p:spPr>
          <a:xfrm>
            <a:off x="3500548" y="2825767"/>
            <a:ext cx="8935045" cy="449743"/>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45" name="Rectangle 44"/>
          <p:cNvSpPr/>
          <p:nvPr/>
        </p:nvSpPr>
        <p:spPr>
          <a:xfrm>
            <a:off x="3379927" y="3303039"/>
            <a:ext cx="8935045" cy="449743"/>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46" name="Rectangle 45"/>
          <p:cNvSpPr/>
          <p:nvPr/>
        </p:nvSpPr>
        <p:spPr>
          <a:xfrm>
            <a:off x="3473528" y="3842079"/>
            <a:ext cx="8935045" cy="449743"/>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48" name="Rectangle 47"/>
          <p:cNvSpPr/>
          <p:nvPr/>
        </p:nvSpPr>
        <p:spPr>
          <a:xfrm>
            <a:off x="3406947" y="4336154"/>
            <a:ext cx="8935045" cy="929693"/>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pic>
        <p:nvPicPr>
          <p:cNvPr id="50" name="Picture 49"/>
          <p:cNvPicPr>
            <a:picLocks noChangeAspect="1"/>
          </p:cNvPicPr>
          <p:nvPr/>
        </p:nvPicPr>
        <p:blipFill>
          <a:blip r:embed="rId5"/>
          <a:stretch>
            <a:fillRect/>
          </a:stretch>
        </p:blipFill>
        <p:spPr>
          <a:xfrm>
            <a:off x="11622013" y="131538"/>
            <a:ext cx="651705" cy="565904"/>
          </a:xfrm>
          <a:prstGeom prst="rect">
            <a:avLst/>
          </a:prstGeom>
        </p:spPr>
      </p:pic>
    </p:spTree>
    <p:extLst>
      <p:ext uri="{BB962C8B-B14F-4D97-AF65-F5344CB8AC3E}">
        <p14:creationId xmlns:p14="http://schemas.microsoft.com/office/powerpoint/2010/main" val="394786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466" y="465899"/>
            <a:ext cx="11373923" cy="753369"/>
          </a:xfrm>
        </p:spPr>
        <p:txBody>
          <a:bodyPr/>
          <a:lstStyle/>
          <a:p>
            <a:r>
              <a:rPr lang="en-US" sz="5440" dirty="0"/>
              <a:t>Cloud Services</a:t>
            </a:r>
          </a:p>
        </p:txBody>
      </p:sp>
      <p:grpSp>
        <p:nvGrpSpPr>
          <p:cNvPr id="21" name="Group 20"/>
          <p:cNvGrpSpPr/>
          <p:nvPr/>
        </p:nvGrpSpPr>
        <p:grpSpPr>
          <a:xfrm>
            <a:off x="8413079" y="1815330"/>
            <a:ext cx="3557709" cy="3424773"/>
            <a:chOff x="455421" y="2368395"/>
            <a:chExt cx="3487358" cy="3357925"/>
          </a:xfrm>
        </p:grpSpPr>
        <p:grpSp>
          <p:nvGrpSpPr>
            <p:cNvPr id="22" name="Group 21"/>
            <p:cNvGrpSpPr/>
            <p:nvPr/>
          </p:nvGrpSpPr>
          <p:grpSpPr>
            <a:xfrm>
              <a:off x="619781" y="2368395"/>
              <a:ext cx="3322998" cy="2759560"/>
              <a:chOff x="759482" y="2040090"/>
              <a:chExt cx="2492898" cy="2759560"/>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7433" y="2040090"/>
                <a:ext cx="799504" cy="1465754"/>
              </a:xfrm>
              <a:prstGeom prst="rect">
                <a:avLst/>
              </a:prstGeom>
              <a:effectLst/>
            </p:spPr>
          </p:pic>
          <p:sp>
            <p:nvSpPr>
              <p:cNvPr id="26" name="Rectangle 25"/>
              <p:cNvSpPr/>
              <p:nvPr/>
            </p:nvSpPr>
            <p:spPr>
              <a:xfrm>
                <a:off x="759482" y="4376671"/>
                <a:ext cx="2492898" cy="422979"/>
              </a:xfrm>
              <a:prstGeom prst="rect">
                <a:avLst/>
              </a:prstGeom>
            </p:spPr>
            <p:txBody>
              <a:bodyPr wrap="square">
                <a:spAutoFit/>
              </a:bodyPr>
              <a:lstStyle/>
              <a:p>
                <a:pPr algn="ctr" defTabSz="1243173">
                  <a:lnSpc>
                    <a:spcPct val="90000"/>
                  </a:lnSpc>
                </a:pPr>
                <a:r>
                  <a:rPr lang="en-US" sz="2448" dirty="0">
                    <a:solidFill>
                      <a:srgbClr val="FFFFFF"/>
                    </a:solidFill>
                    <a:latin typeface="+mj-lt"/>
                    <a:cs typeface="Segoe"/>
                  </a:rPr>
                  <a:t>Software-as-a-Service</a:t>
                </a:r>
              </a:p>
            </p:txBody>
          </p:sp>
        </p:grpSp>
        <p:sp>
          <p:nvSpPr>
            <p:cNvPr id="23" name="TextBox 22"/>
            <p:cNvSpPr txBox="1"/>
            <p:nvPr/>
          </p:nvSpPr>
          <p:spPr>
            <a:xfrm>
              <a:off x="455421" y="4987646"/>
              <a:ext cx="3487358" cy="738674"/>
            </a:xfrm>
            <a:prstGeom prst="rect">
              <a:avLst/>
            </a:prstGeom>
            <a:noFill/>
            <a:ln>
              <a:noFill/>
            </a:ln>
            <a:effectLst>
              <a:reflection stA="50000" endPos="32000" dist="63500" dir="5400000" sy="-100000" algn="bl" rotWithShape="0"/>
            </a:effectLst>
          </p:spPr>
          <p:txBody>
            <a:bodyPr wrap="square" lIns="165768" tIns="82883" rIns="165768" bIns="82883" rtlCol="0">
              <a:spAutoFit/>
            </a:bodyPr>
            <a:lstStyle/>
            <a:p>
              <a:pPr algn="ctr"/>
              <a:r>
                <a:rPr lang="en-US" sz="3808" dirty="0">
                  <a:latin typeface="+mj-lt"/>
                  <a:cs typeface="Segoe"/>
                </a:rPr>
                <a:t>consume</a:t>
              </a:r>
            </a:p>
          </p:txBody>
        </p:sp>
        <p:sp>
          <p:nvSpPr>
            <p:cNvPr id="24" name="TextBox 23"/>
            <p:cNvSpPr txBox="1"/>
            <p:nvPr/>
          </p:nvSpPr>
          <p:spPr>
            <a:xfrm>
              <a:off x="1047236" y="3952866"/>
              <a:ext cx="2141439" cy="984929"/>
            </a:xfrm>
            <a:prstGeom prst="rect">
              <a:avLst/>
            </a:prstGeom>
            <a:noFill/>
          </p:spPr>
          <p:txBody>
            <a:bodyPr wrap="none" lIns="165768" tIns="82883" rIns="165768" bIns="82883" rtlCol="0">
              <a:spAutoFit/>
            </a:bodyPr>
            <a:lstStyle/>
            <a:p>
              <a:r>
                <a:rPr lang="en-US" sz="5440" dirty="0">
                  <a:solidFill>
                    <a:srgbClr val="00B0F0"/>
                  </a:solidFill>
                  <a:latin typeface="+mj-lt"/>
                </a:rPr>
                <a:t>“SaaS”</a:t>
              </a:r>
            </a:p>
          </p:txBody>
        </p:sp>
      </p:grpSp>
      <p:grpSp>
        <p:nvGrpSpPr>
          <p:cNvPr id="27" name="Group 26"/>
          <p:cNvGrpSpPr/>
          <p:nvPr/>
        </p:nvGrpSpPr>
        <p:grpSpPr>
          <a:xfrm>
            <a:off x="4284479" y="2059960"/>
            <a:ext cx="4226858" cy="3166223"/>
            <a:chOff x="3982608" y="2621898"/>
            <a:chExt cx="4143276" cy="3104422"/>
          </a:xfrm>
        </p:grpSpPr>
        <p:grpSp>
          <p:nvGrpSpPr>
            <p:cNvPr id="28" name="Group 27"/>
            <p:cNvGrpSpPr/>
            <p:nvPr/>
          </p:nvGrpSpPr>
          <p:grpSpPr>
            <a:xfrm>
              <a:off x="3982608" y="2621898"/>
              <a:ext cx="4143276" cy="2506057"/>
              <a:chOff x="4542693" y="2145791"/>
              <a:chExt cx="3108267" cy="2506056"/>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616" y="2145791"/>
                <a:ext cx="1076146" cy="1175305"/>
              </a:xfrm>
              <a:prstGeom prst="rect">
                <a:avLst/>
              </a:prstGeom>
            </p:spPr>
          </p:pic>
          <p:sp>
            <p:nvSpPr>
              <p:cNvPr id="32" name="Rectangle 31"/>
              <p:cNvSpPr/>
              <p:nvPr/>
            </p:nvSpPr>
            <p:spPr>
              <a:xfrm>
                <a:off x="4542693" y="4228868"/>
                <a:ext cx="3108267" cy="422979"/>
              </a:xfrm>
              <a:prstGeom prst="rect">
                <a:avLst/>
              </a:prstGeom>
            </p:spPr>
            <p:txBody>
              <a:bodyPr wrap="square">
                <a:spAutoFit/>
              </a:bodyPr>
              <a:lstStyle/>
              <a:p>
                <a:pPr algn="ctr" defTabSz="1243173">
                  <a:lnSpc>
                    <a:spcPct val="90000"/>
                  </a:lnSpc>
                </a:pPr>
                <a:r>
                  <a:rPr lang="en-US" sz="2448" dirty="0">
                    <a:solidFill>
                      <a:srgbClr val="FFFFFF"/>
                    </a:solidFill>
                    <a:latin typeface="+mj-lt"/>
                    <a:cs typeface="Segoe"/>
                  </a:rPr>
                  <a:t>Platform-as-a-Service</a:t>
                </a:r>
              </a:p>
            </p:txBody>
          </p:sp>
        </p:grpSp>
        <p:sp>
          <p:nvSpPr>
            <p:cNvPr id="29" name="TextBox 28"/>
            <p:cNvSpPr txBox="1"/>
            <p:nvPr/>
          </p:nvSpPr>
          <p:spPr>
            <a:xfrm>
              <a:off x="4223715" y="4987646"/>
              <a:ext cx="3487357" cy="738674"/>
            </a:xfrm>
            <a:prstGeom prst="rect">
              <a:avLst/>
            </a:prstGeom>
            <a:noFill/>
            <a:ln>
              <a:noFill/>
            </a:ln>
            <a:effectLst>
              <a:reflection stA="50000" endPos="32000" dist="63500" dir="5400000" sy="-100000" algn="bl" rotWithShape="0"/>
            </a:effectLst>
          </p:spPr>
          <p:txBody>
            <a:bodyPr wrap="square" lIns="165768" tIns="82883" rIns="165768" bIns="82883" rtlCol="0">
              <a:spAutoFit/>
            </a:bodyPr>
            <a:lstStyle/>
            <a:p>
              <a:pPr algn="ctr"/>
              <a:r>
                <a:rPr lang="en-US" sz="3808" dirty="0">
                  <a:latin typeface="+mj-lt"/>
                  <a:cs typeface="Segoe"/>
                </a:rPr>
                <a:t>build</a:t>
              </a:r>
            </a:p>
          </p:txBody>
        </p:sp>
        <p:sp>
          <p:nvSpPr>
            <p:cNvPr id="30" name="TextBox 29"/>
            <p:cNvSpPr txBox="1"/>
            <p:nvPr/>
          </p:nvSpPr>
          <p:spPr>
            <a:xfrm>
              <a:off x="4811384" y="3952864"/>
              <a:ext cx="2141063" cy="984929"/>
            </a:xfrm>
            <a:prstGeom prst="rect">
              <a:avLst/>
            </a:prstGeom>
            <a:noFill/>
          </p:spPr>
          <p:txBody>
            <a:bodyPr wrap="none" lIns="165768" tIns="82883" rIns="165768" bIns="82883" rtlCol="0">
              <a:spAutoFit/>
            </a:bodyPr>
            <a:lstStyle/>
            <a:p>
              <a:r>
                <a:rPr lang="en-US" sz="5440" dirty="0">
                  <a:solidFill>
                    <a:srgbClr val="00B0F0"/>
                  </a:solidFill>
                  <a:latin typeface="+mj-lt"/>
                </a:rPr>
                <a:t>“PaaS”</a:t>
              </a:r>
            </a:p>
          </p:txBody>
        </p:sp>
      </p:grpSp>
      <p:grpSp>
        <p:nvGrpSpPr>
          <p:cNvPr id="33" name="Group 32"/>
          <p:cNvGrpSpPr/>
          <p:nvPr/>
        </p:nvGrpSpPr>
        <p:grpSpPr>
          <a:xfrm>
            <a:off x="-2307" y="2227528"/>
            <a:ext cx="4354854" cy="2984733"/>
            <a:chOff x="7691190" y="2799845"/>
            <a:chExt cx="4268740" cy="2926475"/>
          </a:xfrm>
        </p:grpSpPr>
        <p:grpSp>
          <p:nvGrpSpPr>
            <p:cNvPr id="34" name="Group 33"/>
            <p:cNvGrpSpPr/>
            <p:nvPr/>
          </p:nvGrpSpPr>
          <p:grpSpPr>
            <a:xfrm>
              <a:off x="7691190" y="2799845"/>
              <a:ext cx="4268740" cy="2328110"/>
              <a:chOff x="2869832" y="1794348"/>
              <a:chExt cx="3202389" cy="2328109"/>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38" name="Rectangle 37"/>
              <p:cNvSpPr/>
              <p:nvPr/>
            </p:nvSpPr>
            <p:spPr>
              <a:xfrm>
                <a:off x="2869832" y="3699478"/>
                <a:ext cx="3202389" cy="422979"/>
              </a:xfrm>
              <a:prstGeom prst="rect">
                <a:avLst/>
              </a:prstGeom>
            </p:spPr>
            <p:txBody>
              <a:bodyPr wrap="square">
                <a:spAutoFit/>
              </a:bodyPr>
              <a:lstStyle/>
              <a:p>
                <a:pPr algn="ctr" defTabSz="1243173">
                  <a:lnSpc>
                    <a:spcPct val="90000"/>
                  </a:lnSpc>
                </a:pPr>
                <a:r>
                  <a:rPr lang="en-US" sz="2448" dirty="0">
                    <a:solidFill>
                      <a:srgbClr val="FFFFFF"/>
                    </a:solidFill>
                    <a:latin typeface="+mj-lt"/>
                    <a:cs typeface="Segoe"/>
                  </a:rPr>
                  <a:t>Infrastructure-as-a-Service</a:t>
                </a:r>
              </a:p>
            </p:txBody>
          </p:sp>
        </p:grpSp>
        <p:sp>
          <p:nvSpPr>
            <p:cNvPr id="35" name="TextBox 34"/>
            <p:cNvSpPr txBox="1"/>
            <p:nvPr/>
          </p:nvSpPr>
          <p:spPr>
            <a:xfrm>
              <a:off x="7921329" y="4987646"/>
              <a:ext cx="3487358" cy="738674"/>
            </a:xfrm>
            <a:prstGeom prst="rect">
              <a:avLst/>
            </a:prstGeom>
            <a:noFill/>
            <a:ln>
              <a:noFill/>
            </a:ln>
            <a:effectLst>
              <a:reflection stA="50000" endPos="32000" dist="63500" dir="5400000" sy="-100000" algn="bl" rotWithShape="0"/>
            </a:effectLst>
          </p:spPr>
          <p:txBody>
            <a:bodyPr wrap="square" lIns="165768" tIns="82883" rIns="165768" bIns="82883" rtlCol="0">
              <a:spAutoFit/>
            </a:bodyPr>
            <a:lstStyle/>
            <a:p>
              <a:pPr algn="ctr"/>
              <a:r>
                <a:rPr lang="en-US" sz="3808" dirty="0">
                  <a:latin typeface="+mj-lt"/>
                  <a:cs typeface="Segoe"/>
                </a:rPr>
                <a:t>host</a:t>
              </a:r>
            </a:p>
          </p:txBody>
        </p:sp>
        <p:sp>
          <p:nvSpPr>
            <p:cNvPr id="36" name="TextBox 35"/>
            <p:cNvSpPr txBox="1"/>
            <p:nvPr/>
          </p:nvSpPr>
          <p:spPr>
            <a:xfrm>
              <a:off x="8719281" y="3952865"/>
              <a:ext cx="1957597" cy="984930"/>
            </a:xfrm>
            <a:prstGeom prst="rect">
              <a:avLst/>
            </a:prstGeom>
            <a:noFill/>
          </p:spPr>
          <p:txBody>
            <a:bodyPr wrap="none" lIns="165768" tIns="82883" rIns="165768" bIns="82883" rtlCol="0">
              <a:spAutoFit/>
            </a:bodyPr>
            <a:lstStyle/>
            <a:p>
              <a:r>
                <a:rPr lang="en-US" sz="5440" dirty="0">
                  <a:solidFill>
                    <a:srgbClr val="00B0F0"/>
                  </a:solidFill>
                  <a:latin typeface="+mj-lt"/>
                </a:rPr>
                <a:t>“IaaS”</a:t>
              </a:r>
            </a:p>
          </p:txBody>
        </p:sp>
      </p:grpSp>
    </p:spTree>
    <p:extLst>
      <p:ext uri="{BB962C8B-B14F-4D97-AF65-F5344CB8AC3E}">
        <p14:creationId xmlns:p14="http://schemas.microsoft.com/office/powerpoint/2010/main" val="31506028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7898" y="1701760"/>
            <a:ext cx="2893955" cy="4230366"/>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2" tIns="46626" rIns="93252" bIns="373041" numCol="1" rtlCol="0" anchor="b" anchorCtr="0" compatLnSpc="1">
            <a:prstTxWarp prst="textNoShape">
              <a:avLst/>
            </a:prstTxWarp>
          </a:bodyPr>
          <a:lstStyle/>
          <a:p>
            <a:pPr defTabSz="932251" fontAlgn="base">
              <a:spcBef>
                <a:spcPct val="0"/>
              </a:spcBef>
              <a:spcAft>
                <a:spcPct val="0"/>
              </a:spcAft>
            </a:pPr>
            <a:endParaRPr lang="en-US" sz="1530" b="1" dirty="0">
              <a:solidFill>
                <a:schemeClr val="tx1"/>
              </a:solidFill>
            </a:endParaRPr>
          </a:p>
        </p:txBody>
      </p:sp>
      <p:sp>
        <p:nvSpPr>
          <p:cNvPr id="2" name="Title 1"/>
          <p:cNvSpPr>
            <a:spLocks noGrp="1"/>
          </p:cNvSpPr>
          <p:nvPr>
            <p:ph type="title" idx="4294967295"/>
          </p:nvPr>
        </p:nvSpPr>
        <p:spPr>
          <a:xfrm>
            <a:off x="-8833" y="-1"/>
            <a:ext cx="12444426" cy="828981"/>
          </a:xfrm>
          <a:prstGeom prst="rect">
            <a:avLst/>
          </a:prstGeom>
        </p:spPr>
        <p:txBody>
          <a:bodyPr/>
          <a:lstStyle/>
          <a:p>
            <a:r>
              <a:rPr lang="en-US" dirty="0" smtClean="0">
                <a:solidFill>
                  <a:schemeClr val="tx1"/>
                </a:solidFill>
              </a:rPr>
              <a:t>Page Blob – Random Read/Write</a:t>
            </a:r>
            <a:endParaRPr lang="en-US" dirty="0">
              <a:solidFill>
                <a:schemeClr val="tx1"/>
              </a:solidFill>
            </a:endParaRPr>
          </a:p>
        </p:txBody>
      </p:sp>
      <p:sp>
        <p:nvSpPr>
          <p:cNvPr id="41" name="TextBox 40"/>
          <p:cNvSpPr txBox="1"/>
          <p:nvPr/>
        </p:nvSpPr>
        <p:spPr>
          <a:xfrm>
            <a:off x="680867" y="1802047"/>
            <a:ext cx="270084" cy="286304"/>
          </a:xfrm>
          <a:prstGeom prst="rect">
            <a:avLst/>
          </a:prstGeom>
          <a:noFill/>
          <a:effectLst/>
        </p:spPr>
        <p:txBody>
          <a:bodyPr vert="horz" wrap="none" lIns="93256" tIns="46629" rIns="93260" bIns="46629" rtlCol="0">
            <a:spAutoFit/>
          </a:bodyPr>
          <a:lstStyle/>
          <a:p>
            <a:pPr algn="r"/>
            <a:r>
              <a:rPr lang="en-US" sz="1224" dirty="0">
                <a:latin typeface="+mj-lt"/>
              </a:rPr>
              <a:t>0</a:t>
            </a:r>
          </a:p>
        </p:txBody>
      </p:sp>
      <p:sp>
        <p:nvSpPr>
          <p:cNvPr id="43" name="Rectangle 42"/>
          <p:cNvSpPr/>
          <p:nvPr/>
        </p:nvSpPr>
        <p:spPr>
          <a:xfrm>
            <a:off x="446114" y="5539782"/>
            <a:ext cx="564365" cy="286304"/>
          </a:xfrm>
          <a:prstGeom prst="rect">
            <a:avLst/>
          </a:prstGeom>
        </p:spPr>
        <p:txBody>
          <a:bodyPr wrap="none" lIns="93256" tIns="46629" rIns="93256" bIns="46629">
            <a:spAutoFit/>
          </a:bodyPr>
          <a:lstStyle/>
          <a:p>
            <a:pPr algn="r"/>
            <a:r>
              <a:rPr lang="en-US" sz="1224" dirty="0">
                <a:latin typeface="+mj-lt"/>
              </a:rPr>
              <a:t>10 GB</a:t>
            </a:r>
            <a:endParaRPr lang="en-US" sz="1224" baseline="30000" dirty="0">
              <a:latin typeface="+mj-lt"/>
            </a:endParaRPr>
          </a:p>
        </p:txBody>
      </p:sp>
      <p:sp>
        <p:nvSpPr>
          <p:cNvPr id="47" name="Rectangle 46"/>
          <p:cNvSpPr/>
          <p:nvPr/>
        </p:nvSpPr>
        <p:spPr>
          <a:xfrm rot="5400000">
            <a:off x="-92295" y="3063341"/>
            <a:ext cx="3730413" cy="1476622"/>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4320" tIns="62160" rIns="124320" bIns="62160" numCol="1" rtlCol="0" anchor="ctr" anchorCtr="0" compatLnSpc="1">
            <a:prstTxWarp prst="textNoShape">
              <a:avLst/>
            </a:prstTxWarp>
          </a:bodyPr>
          <a:lstStyle/>
          <a:p>
            <a:pPr algn="ctr" defTabSz="932251"/>
            <a:endParaRPr lang="en-US" sz="1836" dirty="0">
              <a:solidFill>
                <a:schemeClr val="tx1"/>
              </a:solidFill>
            </a:endParaRPr>
          </a:p>
        </p:txBody>
      </p:sp>
      <p:cxnSp>
        <p:nvCxnSpPr>
          <p:cNvPr id="49" name="Straight Connector 48"/>
          <p:cNvCxnSpPr/>
          <p:nvPr/>
        </p:nvCxnSpPr>
        <p:spPr>
          <a:xfrm rot="5400000">
            <a:off x="-115048" y="4617682"/>
            <a:ext cx="1788299" cy="810"/>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10527" y="2120234"/>
            <a:ext cx="440425" cy="317674"/>
          </a:xfrm>
          <a:prstGeom prst="rect">
            <a:avLst/>
          </a:prstGeom>
        </p:spPr>
        <p:txBody>
          <a:bodyPr wrap="none" lIns="124326" tIns="62162" rIns="93260" bIns="62162">
            <a:spAutoFit/>
          </a:bodyPr>
          <a:lstStyle/>
          <a:p>
            <a:pPr algn="r"/>
            <a:r>
              <a:rPr lang="en-US" sz="1224" dirty="0">
                <a:latin typeface="+mj-lt"/>
              </a:rPr>
              <a:t>512</a:t>
            </a:r>
          </a:p>
        </p:txBody>
      </p:sp>
      <p:sp>
        <p:nvSpPr>
          <p:cNvPr id="53" name="Rectangle 52"/>
          <p:cNvSpPr/>
          <p:nvPr/>
        </p:nvSpPr>
        <p:spPr>
          <a:xfrm>
            <a:off x="425512" y="2431102"/>
            <a:ext cx="525440" cy="317674"/>
          </a:xfrm>
          <a:prstGeom prst="rect">
            <a:avLst/>
          </a:prstGeom>
        </p:spPr>
        <p:txBody>
          <a:bodyPr wrap="none" lIns="124326" tIns="62162" rIns="93260" bIns="62162">
            <a:spAutoFit/>
          </a:bodyPr>
          <a:lstStyle/>
          <a:p>
            <a:pPr algn="r"/>
            <a:r>
              <a:rPr lang="en-US" sz="1224" dirty="0">
                <a:latin typeface="+mj-lt"/>
              </a:rPr>
              <a:t>1024</a:t>
            </a:r>
          </a:p>
        </p:txBody>
      </p:sp>
      <p:cxnSp>
        <p:nvCxnSpPr>
          <p:cNvPr id="55" name="Straight Connector 54"/>
          <p:cNvCxnSpPr/>
          <p:nvPr/>
        </p:nvCxnSpPr>
        <p:spPr>
          <a:xfrm>
            <a:off x="1034601" y="2247314"/>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34601" y="4423389"/>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34601" y="4734257"/>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34601" y="2556562"/>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34601" y="2867430"/>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34601" y="3178298"/>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34601" y="3489166"/>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34601" y="3800034"/>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34601" y="4110901"/>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34601" y="5045124"/>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34601" y="5355992"/>
            <a:ext cx="1476622" cy="1620"/>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8782" y="2737527"/>
            <a:ext cx="522170" cy="317674"/>
          </a:xfrm>
          <a:prstGeom prst="rect">
            <a:avLst/>
          </a:prstGeom>
        </p:spPr>
        <p:txBody>
          <a:bodyPr wrap="none" lIns="124326" tIns="62162" rIns="93260" bIns="62162">
            <a:spAutoFit/>
          </a:bodyPr>
          <a:lstStyle/>
          <a:p>
            <a:pPr algn="r"/>
            <a:r>
              <a:rPr lang="en-US" sz="1224" dirty="0">
                <a:latin typeface="+mj-lt"/>
              </a:rPr>
              <a:t>1536</a:t>
            </a:r>
          </a:p>
        </p:txBody>
      </p:sp>
      <p:sp>
        <p:nvSpPr>
          <p:cNvPr id="77" name="Rectangle 76"/>
          <p:cNvSpPr/>
          <p:nvPr/>
        </p:nvSpPr>
        <p:spPr>
          <a:xfrm>
            <a:off x="400988" y="3048395"/>
            <a:ext cx="549964" cy="317674"/>
          </a:xfrm>
          <a:prstGeom prst="rect">
            <a:avLst/>
          </a:prstGeom>
        </p:spPr>
        <p:txBody>
          <a:bodyPr wrap="none" lIns="124326" tIns="62162" rIns="93260" bIns="62162">
            <a:spAutoFit/>
          </a:bodyPr>
          <a:lstStyle/>
          <a:p>
            <a:pPr algn="r"/>
            <a:r>
              <a:rPr lang="en-US" sz="1224" dirty="0">
                <a:latin typeface="+mj-lt"/>
              </a:rPr>
              <a:t>2048</a:t>
            </a:r>
          </a:p>
        </p:txBody>
      </p:sp>
      <p:sp>
        <p:nvSpPr>
          <p:cNvPr id="78" name="Rectangle 77"/>
          <p:cNvSpPr/>
          <p:nvPr/>
        </p:nvSpPr>
        <p:spPr>
          <a:xfrm>
            <a:off x="404258" y="3359263"/>
            <a:ext cx="546694" cy="317674"/>
          </a:xfrm>
          <a:prstGeom prst="rect">
            <a:avLst/>
          </a:prstGeom>
        </p:spPr>
        <p:txBody>
          <a:bodyPr wrap="none" lIns="124326" tIns="62162" rIns="93260" bIns="62162">
            <a:spAutoFit/>
          </a:bodyPr>
          <a:lstStyle/>
          <a:p>
            <a:pPr algn="r"/>
            <a:r>
              <a:rPr lang="en-US" sz="1224" dirty="0">
                <a:latin typeface="+mj-lt"/>
              </a:rPr>
              <a:t>2560</a:t>
            </a:r>
          </a:p>
        </p:txBody>
      </p:sp>
      <p:grpSp>
        <p:nvGrpSpPr>
          <p:cNvPr id="87" name="Group 103"/>
          <p:cNvGrpSpPr/>
          <p:nvPr/>
        </p:nvGrpSpPr>
        <p:grpSpPr>
          <a:xfrm>
            <a:off x="2666657" y="1936446"/>
            <a:ext cx="155434" cy="1554339"/>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sz="1836"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sz="1836" dirty="0"/>
            </a:p>
          </p:txBody>
        </p:sp>
      </p:grpSp>
      <p:sp>
        <p:nvSpPr>
          <p:cNvPr id="6" name="Rectangle 5"/>
          <p:cNvSpPr/>
          <p:nvPr/>
        </p:nvSpPr>
        <p:spPr>
          <a:xfrm rot="5400000">
            <a:off x="657533" y="3613041"/>
            <a:ext cx="2284368" cy="382308"/>
          </a:xfrm>
          <a:prstGeom prst="rect">
            <a:avLst/>
          </a:prstGeom>
        </p:spPr>
        <p:txBody>
          <a:bodyPr wrap="none">
            <a:spAutoFit/>
          </a:bodyPr>
          <a:lstStyle/>
          <a:p>
            <a:pPr algn="ctr" defTabSz="932251"/>
            <a:r>
              <a:rPr lang="en-US" sz="1836" dirty="0">
                <a:latin typeface="+mj-lt"/>
              </a:rPr>
              <a:t>10 GB Address Space</a:t>
            </a:r>
          </a:p>
        </p:txBody>
      </p:sp>
      <p:sp>
        <p:nvSpPr>
          <p:cNvPr id="79" name="Rectangle 78"/>
          <p:cNvSpPr/>
          <p:nvPr/>
        </p:nvSpPr>
        <p:spPr>
          <a:xfrm rot="5400000">
            <a:off x="1306611" y="1975305"/>
            <a:ext cx="932603" cy="1476622"/>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sp>
        <p:nvSpPr>
          <p:cNvPr id="80" name="Rectangle 79"/>
          <p:cNvSpPr/>
          <p:nvPr/>
        </p:nvSpPr>
        <p:spPr>
          <a:xfrm rot="5400000">
            <a:off x="1462044" y="1509003"/>
            <a:ext cx="621736" cy="1476622"/>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grpSp>
        <p:nvGrpSpPr>
          <p:cNvPr id="81" name="Group 71"/>
          <p:cNvGrpSpPr/>
          <p:nvPr/>
        </p:nvGrpSpPr>
        <p:grpSpPr>
          <a:xfrm>
            <a:off x="1034602" y="2247313"/>
            <a:ext cx="1476622" cy="621736"/>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51"/>
              <a:endParaRPr lang="en-US" sz="2346" dirty="0">
                <a:solidFill>
                  <a:schemeClr val="tx1"/>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617478" y="2597041"/>
            <a:ext cx="310868" cy="1476622"/>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a:endParaRPr lang="en-US" sz="2346" dirty="0">
              <a:solidFill>
                <a:schemeClr val="tx1"/>
              </a:solidFill>
            </a:endParaRPr>
          </a:p>
        </p:txBody>
      </p:sp>
      <p:sp>
        <p:nvSpPr>
          <p:cNvPr id="39" name="Content Placeholder 2"/>
          <p:cNvSpPr txBox="1">
            <a:spLocks/>
          </p:cNvSpPr>
          <p:nvPr/>
        </p:nvSpPr>
        <p:spPr>
          <a:xfrm>
            <a:off x="3248680" y="2679930"/>
            <a:ext cx="9186913" cy="2274026"/>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7015" lvl="1" indent="0">
              <a:spcBef>
                <a:spcPts val="0"/>
              </a:spcBef>
              <a:buNone/>
            </a:pPr>
            <a:r>
              <a:rPr lang="en-US" sz="4488" dirty="0">
                <a:solidFill>
                  <a:schemeClr val="tx1"/>
                </a:solidFill>
                <a:latin typeface="+mj-lt"/>
              </a:rPr>
              <a:t>Sparse storage:</a:t>
            </a:r>
          </a:p>
          <a:p>
            <a:pPr marL="257015" lvl="1" indent="0">
              <a:spcBef>
                <a:spcPts val="0"/>
              </a:spcBef>
              <a:buNone/>
            </a:pPr>
            <a:r>
              <a:rPr lang="en-US" sz="4488" dirty="0">
                <a:solidFill>
                  <a:schemeClr val="tx1"/>
                </a:solidFill>
                <a:latin typeface="+mj-lt"/>
              </a:rPr>
              <a:t>Only charged for pages with data stored in them</a:t>
            </a:r>
          </a:p>
        </p:txBody>
      </p:sp>
      <p:pic>
        <p:nvPicPr>
          <p:cNvPr id="37" name="Picture 36"/>
          <p:cNvPicPr>
            <a:picLocks noChangeAspect="1"/>
          </p:cNvPicPr>
          <p:nvPr/>
        </p:nvPicPr>
        <p:blipFill>
          <a:blip r:embed="rId5"/>
          <a:stretch>
            <a:fillRect/>
          </a:stretch>
        </p:blipFill>
        <p:spPr>
          <a:xfrm>
            <a:off x="11622013" y="131538"/>
            <a:ext cx="651705" cy="565904"/>
          </a:xfrm>
          <a:prstGeom prst="rect">
            <a:avLst/>
          </a:prstGeom>
        </p:spPr>
      </p:pic>
    </p:spTree>
    <p:extLst>
      <p:ext uri="{BB962C8B-B14F-4D97-AF65-F5344CB8AC3E}">
        <p14:creationId xmlns:p14="http://schemas.microsoft.com/office/powerpoint/2010/main" val="3248759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Queues</a:t>
            </a:r>
            <a:endParaRPr lang="en-US" dirty="0"/>
          </a:p>
        </p:txBody>
      </p:sp>
    </p:spTree>
    <p:extLst>
      <p:ext uri="{BB962C8B-B14F-4D97-AF65-F5344CB8AC3E}">
        <p14:creationId xmlns:p14="http://schemas.microsoft.com/office/powerpoint/2010/main" val="2187159217"/>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2" y="2156645"/>
            <a:ext cx="12434711" cy="4837880"/>
          </a:xfrm>
          <a:prstGeom prst="rect">
            <a:avLst/>
          </a:prstGeom>
        </p:spPr>
        <p:txBody>
          <a:bodyPr/>
          <a:lstStyle/>
          <a:p>
            <a:pPr algn="ctr"/>
            <a:r>
              <a:rPr lang="en-US" sz="6731" dirty="0"/>
              <a:t>Microsoft Azure</a:t>
            </a:r>
            <a:r>
              <a:rPr lang="en-US" sz="11729" dirty="0"/>
              <a:t/>
            </a:r>
            <a:br>
              <a:rPr lang="en-US" sz="11729" dirty="0"/>
            </a:br>
            <a:r>
              <a:rPr lang="en-US" sz="11729" dirty="0"/>
              <a:t>Storage Queue</a:t>
            </a:r>
          </a:p>
        </p:txBody>
      </p:sp>
      <p:pic>
        <p:nvPicPr>
          <p:cNvPr id="5" name="Picture 4"/>
          <p:cNvPicPr>
            <a:picLocks noChangeAspect="1"/>
          </p:cNvPicPr>
          <p:nvPr/>
        </p:nvPicPr>
        <p:blipFill>
          <a:blip r:embed="rId2"/>
          <a:stretch>
            <a:fillRect/>
          </a:stretch>
        </p:blipFill>
        <p:spPr>
          <a:xfrm>
            <a:off x="5389297" y="388680"/>
            <a:ext cx="1657880" cy="1437152"/>
          </a:xfrm>
          <a:prstGeom prst="rect">
            <a:avLst/>
          </a:prstGeom>
        </p:spPr>
      </p:pic>
    </p:spTree>
    <p:extLst>
      <p:ext uri="{BB962C8B-B14F-4D97-AF65-F5344CB8AC3E}">
        <p14:creationId xmlns:p14="http://schemas.microsoft.com/office/powerpoint/2010/main" val="3983584166"/>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9" name="Content Placeholder 8"/>
          <p:cNvSpPr>
            <a:spLocks noGrp="1"/>
          </p:cNvSpPr>
          <p:nvPr>
            <p:ph sz="quarter" idx="10"/>
          </p:nvPr>
        </p:nvSpPr>
        <p:spPr>
          <a:xfrm>
            <a:off x="280219" y="1397671"/>
            <a:ext cx="12083056" cy="5270049"/>
          </a:xfrm>
        </p:spPr>
        <p:txBody>
          <a:bodyPr anchor="ctr"/>
          <a:lstStyle/>
          <a:p>
            <a:pPr marL="0" indent="0">
              <a:lnSpc>
                <a:spcPct val="150000"/>
              </a:lnSpc>
              <a:spcBef>
                <a:spcPts val="1224"/>
              </a:spcBef>
              <a:buNone/>
            </a:pPr>
            <a:r>
              <a:rPr lang="en-US" sz="3264" dirty="0">
                <a:solidFill>
                  <a:srgbClr val="0088EE"/>
                </a:solidFill>
              </a:rPr>
              <a:t>Queue length reflects how well the backend processing nodes are doing. </a:t>
            </a:r>
          </a:p>
          <a:p>
            <a:pPr marL="0" indent="0">
              <a:lnSpc>
                <a:spcPct val="150000"/>
              </a:lnSpc>
              <a:spcBef>
                <a:spcPts val="1224"/>
              </a:spcBef>
              <a:buNone/>
            </a:pPr>
            <a:r>
              <a:rPr lang="en-US" sz="3264" dirty="0">
                <a:solidFill>
                  <a:srgbClr val="0088EE"/>
                </a:solidFill>
              </a:rPr>
              <a:t>Decouples the application.</a:t>
            </a:r>
          </a:p>
          <a:p>
            <a:pPr marL="0" indent="0">
              <a:lnSpc>
                <a:spcPct val="150000"/>
              </a:lnSpc>
              <a:spcBef>
                <a:spcPts val="1224"/>
              </a:spcBef>
              <a:buNone/>
            </a:pPr>
            <a:r>
              <a:rPr lang="en-US" sz="3264" dirty="0">
                <a:solidFill>
                  <a:srgbClr val="0088EE"/>
                </a:solidFill>
              </a:rPr>
              <a:t>Flexibility of efficient resource usage within an application.</a:t>
            </a:r>
          </a:p>
          <a:p>
            <a:pPr marL="0" indent="0">
              <a:lnSpc>
                <a:spcPct val="150000"/>
              </a:lnSpc>
              <a:spcBef>
                <a:spcPts val="1224"/>
              </a:spcBef>
              <a:buNone/>
            </a:pPr>
            <a:r>
              <a:rPr lang="en-US" sz="3264"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2035070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 Components</a:t>
            </a:r>
            <a:endParaRPr lang="en-US" dirty="0"/>
          </a:p>
        </p:txBody>
      </p:sp>
      <p:sp>
        <p:nvSpPr>
          <p:cNvPr id="4" name="Content Placeholder 3"/>
          <p:cNvSpPr>
            <a:spLocks noGrp="1"/>
          </p:cNvSpPr>
          <p:nvPr>
            <p:ph sz="quarter" idx="10"/>
          </p:nvPr>
        </p:nvSpPr>
        <p:spPr>
          <a:xfrm>
            <a:off x="281063" y="2237603"/>
            <a:ext cx="7632817" cy="2384818"/>
          </a:xfrm>
        </p:spPr>
        <p:txBody>
          <a:bodyPr/>
          <a:lstStyle/>
          <a:p>
            <a:r>
              <a:rPr lang="en-US" sz="2856" dirty="0"/>
              <a:t>Storage Account: All access to Azure Storage is done through a storage account. </a:t>
            </a:r>
          </a:p>
          <a:p>
            <a:r>
              <a:rPr lang="en-US" sz="2856" dirty="0"/>
              <a:t>Queue: A queue contains a set of messages.</a:t>
            </a:r>
          </a:p>
          <a:p>
            <a:r>
              <a:rPr lang="en-US" sz="2856"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562" y="2424442"/>
            <a:ext cx="3847525" cy="2399845"/>
          </a:xfrm>
          <a:prstGeom prst="rect">
            <a:avLst/>
          </a:prstGeom>
          <a:ln w="76200">
            <a:solidFill>
              <a:schemeClr val="bg1"/>
            </a:solidFill>
          </a:ln>
        </p:spPr>
      </p:pic>
    </p:spTree>
    <p:extLst>
      <p:ext uri="{BB962C8B-B14F-4D97-AF65-F5344CB8AC3E}">
        <p14:creationId xmlns:p14="http://schemas.microsoft.com/office/powerpoint/2010/main" val="3214213350"/>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82311" y="4920445"/>
            <a:ext cx="11115949" cy="943935"/>
          </a:xfrm>
        </p:spPr>
        <p:txBody>
          <a:bodyPr/>
          <a:lstStyle/>
          <a:p>
            <a:pPr marL="0" indent="0" algn="ctr">
              <a:buNone/>
            </a:pPr>
            <a:r>
              <a:rPr lang="en-US" sz="2856"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83090" y="3950612"/>
            <a:ext cx="11115171" cy="1225793"/>
          </a:xfrm>
        </p:spPr>
        <p:txBody>
          <a:bodyPr/>
          <a:lstStyle/>
          <a:p>
            <a:pPr algn="ctr"/>
            <a:r>
              <a:rPr lang="en-US" sz="3672" dirty="0"/>
              <a:t>Queues are addressable using the following URL format:</a:t>
            </a:r>
          </a:p>
        </p:txBody>
      </p:sp>
    </p:spTree>
    <p:extLst>
      <p:ext uri="{BB962C8B-B14F-4D97-AF65-F5344CB8AC3E}">
        <p14:creationId xmlns:p14="http://schemas.microsoft.com/office/powerpoint/2010/main" val="901718514"/>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82311" y="4920445"/>
            <a:ext cx="11115949" cy="591774"/>
          </a:xfrm>
        </p:spPr>
        <p:txBody>
          <a:bodyPr/>
          <a:lstStyle/>
          <a:p>
            <a:pPr marL="0" indent="0" algn="ctr">
              <a:buNone/>
            </a:pPr>
            <a:r>
              <a:rPr lang="en-US" sz="2856" dirty="0"/>
              <a:t> http://myaccount.queue.core.windows.net/imagesToDownload</a:t>
            </a:r>
          </a:p>
        </p:txBody>
      </p:sp>
      <p:sp>
        <p:nvSpPr>
          <p:cNvPr id="5" name="Text Placeholder 4"/>
          <p:cNvSpPr>
            <a:spLocks noGrp="1"/>
          </p:cNvSpPr>
          <p:nvPr>
            <p:ph type="body" sz="quarter" idx="12"/>
          </p:nvPr>
        </p:nvSpPr>
        <p:spPr>
          <a:xfrm>
            <a:off x="383090" y="3950612"/>
            <a:ext cx="11115171" cy="707068"/>
          </a:xfrm>
        </p:spPr>
        <p:txBody>
          <a:bodyPr/>
          <a:lstStyle/>
          <a:p>
            <a:pPr algn="ctr"/>
            <a:r>
              <a:rPr lang="en-US" sz="3672" dirty="0"/>
              <a:t>Example:</a:t>
            </a:r>
          </a:p>
        </p:txBody>
      </p:sp>
    </p:spTree>
    <p:extLst>
      <p:ext uri="{BB962C8B-B14F-4D97-AF65-F5344CB8AC3E}">
        <p14:creationId xmlns:p14="http://schemas.microsoft.com/office/powerpoint/2010/main" val="1596770047"/>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Faster Web Applications with </a:t>
            </a:r>
            <a:r>
              <a:rPr lang="en-US" dirty="0" smtClean="0"/>
              <a:t>queues using </a:t>
            </a:r>
            <a:r>
              <a:rPr lang="en-US" dirty="0"/>
              <a:t>asynchronous workloads</a:t>
            </a:r>
            <a:br>
              <a:rPr lang="en-US" dirty="0"/>
            </a:br>
            <a:endParaRPr lang="en-US" dirty="0"/>
          </a:p>
        </p:txBody>
      </p:sp>
    </p:spTree>
    <p:extLst>
      <p:ext uri="{BB962C8B-B14F-4D97-AF65-F5344CB8AC3E}">
        <p14:creationId xmlns:p14="http://schemas.microsoft.com/office/powerpoint/2010/main" val="314181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4013226" y="3048472"/>
            <a:ext cx="1274204" cy="44879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4013226" y="3497262"/>
            <a:ext cx="1274204" cy="44879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94192" y="1086331"/>
            <a:ext cx="1974192" cy="606488"/>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dirty="0">
                <a:latin typeface="+mj-lt"/>
              </a:rPr>
              <a:t>Producers</a:t>
            </a:r>
          </a:p>
        </p:txBody>
      </p:sp>
      <p:sp>
        <p:nvSpPr>
          <p:cNvPr id="15" name="TextBox 26"/>
          <p:cNvSpPr txBox="1"/>
          <p:nvPr/>
        </p:nvSpPr>
        <p:spPr>
          <a:xfrm>
            <a:off x="8195109" y="1086331"/>
            <a:ext cx="2192029" cy="606488"/>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dirty="0">
                <a:latin typeface="+mj-lt"/>
              </a:rPr>
              <a:t>Consumers</a:t>
            </a:r>
          </a:p>
        </p:txBody>
      </p:sp>
      <p:cxnSp>
        <p:nvCxnSpPr>
          <p:cNvPr id="19" name="Straight Arrow Connector 18"/>
          <p:cNvCxnSpPr>
            <a:stCxn id="46" idx="3"/>
            <a:endCxn id="6" idx="3"/>
          </p:cNvCxnSpPr>
          <p:nvPr/>
        </p:nvCxnSpPr>
        <p:spPr>
          <a:xfrm flipV="1">
            <a:off x="7149046" y="3048472"/>
            <a:ext cx="1274204" cy="44879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149046" y="3497262"/>
            <a:ext cx="1274204" cy="44879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520580" y="2441983"/>
            <a:ext cx="1399815" cy="606488"/>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dirty="0">
                <a:latin typeface="+mj-lt"/>
              </a:rPr>
              <a:t>Queue</a:t>
            </a:r>
          </a:p>
        </p:txBody>
      </p:sp>
      <p:sp>
        <p:nvSpPr>
          <p:cNvPr id="6" name="Oval 5"/>
          <p:cNvSpPr/>
          <p:nvPr/>
        </p:nvSpPr>
        <p:spPr>
          <a:xfrm>
            <a:off x="8071905" y="1692819"/>
            <a:ext cx="2399132" cy="158824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896" dirty="0">
                <a:solidFill>
                  <a:schemeClr val="tx1"/>
                </a:solidFill>
                <a:latin typeface="+mj-lt"/>
              </a:rPr>
              <a:t>C</a:t>
            </a:r>
            <a:r>
              <a:rPr lang="en-US" sz="4896" baseline="-25000" dirty="0">
                <a:solidFill>
                  <a:schemeClr val="tx1"/>
                </a:solidFill>
                <a:latin typeface="+mj-lt"/>
              </a:rPr>
              <a:t>1</a:t>
            </a:r>
          </a:p>
        </p:txBody>
      </p:sp>
      <p:sp>
        <p:nvSpPr>
          <p:cNvPr id="7" name="Oval 6"/>
          <p:cNvSpPr/>
          <p:nvPr/>
        </p:nvSpPr>
        <p:spPr>
          <a:xfrm>
            <a:off x="8071905" y="3713460"/>
            <a:ext cx="2399132" cy="158824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r>
              <a:rPr lang="en-US" sz="4896" dirty="0">
                <a:solidFill>
                  <a:schemeClr val="tx1"/>
                </a:solidFill>
                <a:latin typeface="+mj-lt"/>
              </a:rPr>
              <a:t>C</a:t>
            </a:r>
            <a:r>
              <a:rPr lang="en-US" sz="4896" baseline="-25000" dirty="0">
                <a:solidFill>
                  <a:schemeClr val="tx1"/>
                </a:solidFill>
                <a:latin typeface="+mj-lt"/>
              </a:rPr>
              <a:t>2</a:t>
            </a:r>
          </a:p>
        </p:txBody>
      </p:sp>
      <p:grpSp>
        <p:nvGrpSpPr>
          <p:cNvPr id="59" name="Group 58"/>
          <p:cNvGrpSpPr/>
          <p:nvPr/>
        </p:nvGrpSpPr>
        <p:grpSpPr>
          <a:xfrm>
            <a:off x="1965438" y="1692820"/>
            <a:ext cx="2399132" cy="3608885"/>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896" dirty="0">
                  <a:solidFill>
                    <a:schemeClr val="tx1"/>
                  </a:solidFill>
                  <a:latin typeface="+mj-lt"/>
                </a:rPr>
                <a:t>P</a:t>
              </a:r>
              <a:r>
                <a:rPr lang="en-US" sz="4896" baseline="-25000" dirty="0">
                  <a:solidFill>
                    <a:schemeClr val="tx1"/>
                  </a:solidFill>
                  <a:latin typeface="+mj-lt"/>
                </a:rPr>
                <a:t>1</a:t>
              </a: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r>
                <a:rPr lang="en-US" sz="4896" dirty="0">
                  <a:solidFill>
                    <a:schemeClr val="tx1"/>
                  </a:solidFill>
                  <a:latin typeface="+mj-lt"/>
                </a:rPr>
                <a:t>P</a:t>
              </a:r>
              <a:r>
                <a:rPr lang="en-US" sz="4896" baseline="-25000" dirty="0">
                  <a:solidFill>
                    <a:schemeClr val="tx1"/>
                  </a:solidFill>
                  <a:latin typeface="+mj-lt"/>
                </a:rPr>
                <a:t>2</a:t>
              </a:r>
            </a:p>
          </p:txBody>
        </p:sp>
      </p:grpSp>
      <p:grpSp>
        <p:nvGrpSpPr>
          <p:cNvPr id="57" name="Group 56"/>
          <p:cNvGrpSpPr/>
          <p:nvPr/>
        </p:nvGrpSpPr>
        <p:grpSpPr>
          <a:xfrm>
            <a:off x="5287430" y="3069819"/>
            <a:ext cx="1861616" cy="854886"/>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r>
                <a:rPr lang="en-US" sz="4896" dirty="0">
                  <a:solidFill>
                    <a:schemeClr val="tx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r>
                <a:rPr lang="en-US" sz="4896" dirty="0">
                  <a:solidFill>
                    <a:schemeClr val="tx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r>
                <a:rPr lang="en-US" sz="4896" dirty="0">
                  <a:solidFill>
                    <a:schemeClr val="tx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r>
                <a:rPr lang="en-US" sz="4896" dirty="0">
                  <a:solidFill>
                    <a:schemeClr val="tx1"/>
                  </a:solidFill>
                  <a:latin typeface="+mj-lt"/>
                </a:rPr>
                <a:t>2</a:t>
              </a:r>
            </a:p>
          </p:txBody>
        </p:sp>
      </p:grpSp>
      <p:sp>
        <p:nvSpPr>
          <p:cNvPr id="61" name="Title 1"/>
          <p:cNvSpPr txBox="1">
            <a:spLocks/>
          </p:cNvSpPr>
          <p:nvPr/>
        </p:nvSpPr>
        <p:spPr>
          <a:xfrm>
            <a:off x="-8833" y="-1"/>
            <a:ext cx="12444426" cy="828981"/>
          </a:xfrm>
          <a:prstGeom prst="rect">
            <a:avLst/>
          </a:prstGeom>
        </p:spPr>
        <p:txBody>
          <a:bodyPr vert="horz" lIns="93260" tIns="46630" rIns="93260" bIns="4663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sz="2856" dirty="0">
                <a:solidFill>
                  <a:schemeClr val="tx1"/>
                </a:solidFill>
              </a:rPr>
              <a:t>Queue-based Load Levelling Pattern</a:t>
            </a:r>
          </a:p>
        </p:txBody>
      </p:sp>
    </p:spTree>
    <p:extLst>
      <p:ext uri="{BB962C8B-B14F-4D97-AF65-F5344CB8AC3E}">
        <p14:creationId xmlns:p14="http://schemas.microsoft.com/office/powerpoint/2010/main" val="2863286421"/>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72" dirty="0"/>
              <a:t>Queue Considerations</a:t>
            </a:r>
          </a:p>
        </p:txBody>
      </p:sp>
      <p:sp>
        <p:nvSpPr>
          <p:cNvPr id="12" name="Content Placeholder 11"/>
          <p:cNvSpPr>
            <a:spLocks noGrp="1"/>
          </p:cNvSpPr>
          <p:nvPr>
            <p:ph type="body" sz="quarter" idx="10"/>
          </p:nvPr>
        </p:nvSpPr>
        <p:spPr>
          <a:xfrm>
            <a:off x="407159" y="1212849"/>
            <a:ext cx="11887200" cy="4384058"/>
          </a:xfrm>
        </p:spPr>
        <p:txBody>
          <a:bodyPr anchor="ctr"/>
          <a:lstStyle/>
          <a:p>
            <a:pPr marL="457200" indent="-457200">
              <a:lnSpc>
                <a:spcPct val="150000"/>
              </a:lnSpc>
              <a:buFont typeface="Arial" panose="020B0604020202020204" pitchFamily="34" charset="0"/>
              <a:buChar char="•"/>
            </a:pPr>
            <a:r>
              <a:rPr lang="en-US" sz="3264" dirty="0">
                <a:solidFill>
                  <a:schemeClr val="tx1"/>
                </a:solidFill>
              </a:rPr>
              <a:t>Messages are ordered but not guaranteed FIFO.</a:t>
            </a:r>
          </a:p>
          <a:p>
            <a:pPr marL="457200" indent="-457200">
              <a:lnSpc>
                <a:spcPct val="150000"/>
              </a:lnSpc>
              <a:buFont typeface="Arial" panose="020B0604020202020204" pitchFamily="34" charset="0"/>
              <a:buChar char="•"/>
            </a:pPr>
            <a:r>
              <a:rPr lang="en-US" sz="3264" dirty="0">
                <a:solidFill>
                  <a:schemeClr val="tx1"/>
                </a:solidFill>
              </a:rPr>
              <a:t>Message will be processed at least once.</a:t>
            </a:r>
          </a:p>
          <a:p>
            <a:pPr marL="457200" indent="-457200">
              <a:lnSpc>
                <a:spcPct val="150000"/>
              </a:lnSpc>
              <a:buFont typeface="Arial" panose="020B0604020202020204" pitchFamily="34" charset="0"/>
              <a:buChar char="•"/>
            </a:pPr>
            <a:r>
              <a:rPr lang="en-US" sz="3264" dirty="0">
                <a:solidFill>
                  <a:schemeClr val="tx1"/>
                </a:solidFill>
              </a:rPr>
              <a:t>Message may be processed more than once.</a:t>
            </a:r>
          </a:p>
          <a:p>
            <a:pPr marL="457200" indent="-457200">
              <a:lnSpc>
                <a:spcPct val="150000"/>
              </a:lnSpc>
              <a:buFont typeface="Arial" panose="020B0604020202020204" pitchFamily="34" charset="0"/>
              <a:buChar char="•"/>
            </a:pPr>
            <a:r>
              <a:rPr lang="en-US" sz="3264" dirty="0">
                <a:solidFill>
                  <a:schemeClr val="tx1"/>
                </a:solidFill>
              </a:rPr>
              <a:t>.</a:t>
            </a:r>
            <a:r>
              <a:rPr lang="en-US" sz="3264" dirty="0" err="1">
                <a:solidFill>
                  <a:schemeClr val="tx1"/>
                </a:solidFill>
              </a:rPr>
              <a:t>DequeueCount</a:t>
            </a:r>
            <a:r>
              <a:rPr lang="en-US" sz="3264" dirty="0">
                <a:solidFill>
                  <a:schemeClr val="tx1"/>
                </a:solidFill>
              </a:rPr>
              <a:t> increases every time.</a:t>
            </a:r>
          </a:p>
          <a:p>
            <a:pPr marL="698404" lvl="1" indent="-457200">
              <a:lnSpc>
                <a:spcPct val="150000"/>
              </a:lnSpc>
              <a:buFont typeface="Arial" panose="020B0604020202020204" pitchFamily="34" charset="0"/>
              <a:buChar char="•"/>
            </a:pPr>
            <a:r>
              <a:rPr lang="en-US" sz="3264" dirty="0">
                <a:solidFill>
                  <a:schemeClr val="tx1"/>
                </a:solidFill>
                <a:latin typeface="+mj-lt"/>
              </a:rPr>
              <a:t>-&gt; Processing must be idempotent.</a:t>
            </a:r>
          </a:p>
        </p:txBody>
      </p:sp>
    </p:spTree>
    <p:extLst>
      <p:ext uri="{BB962C8B-B14F-4D97-AF65-F5344CB8AC3E}">
        <p14:creationId xmlns:p14="http://schemas.microsoft.com/office/powerpoint/2010/main" val="387346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1.9"/>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3.xml><?xml version="1.0" encoding="utf-8"?>
<a:theme xmlns:a="http://schemas.openxmlformats.org/drawingml/2006/main" name="Basel-1">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Basel_v2" id="{75598EFD-8AD7-44BD-BA5C-205B38B4BA4B}" vid="{DF1AF40D-BE62-46A9-AFB5-CDAC4121E6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BUILD-2015_Keynote-Template_v3</Template>
  <TotalTime>0</TotalTime>
  <Words>4239</Words>
  <Application>Microsoft Office PowerPoint</Application>
  <PresentationFormat>Custom</PresentationFormat>
  <Paragraphs>1008</Paragraphs>
  <Slides>117</Slides>
  <Notes>95</Notes>
  <HiddenSlides>1</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117</vt:i4>
      </vt:variant>
    </vt:vector>
  </HeadingPairs>
  <TitlesOfParts>
    <vt:vector size="130" baseType="lpstr">
      <vt:lpstr>Arial</vt:lpstr>
      <vt:lpstr>Calibri</vt:lpstr>
      <vt:lpstr>Consolas</vt:lpstr>
      <vt:lpstr>Kozuka Gothic Pro R</vt:lpstr>
      <vt:lpstr>Segoe</vt:lpstr>
      <vt:lpstr>Segoe UI</vt:lpstr>
      <vt:lpstr>Segoe UI Light</vt:lpstr>
      <vt:lpstr>Segoe UI Semilight</vt:lpstr>
      <vt:lpstr>Wingdings</vt:lpstr>
      <vt:lpstr>BUILD CHARCOAL BACKGROUND</vt:lpstr>
      <vt:lpstr>BUILD WHITE TEMPLATE</vt:lpstr>
      <vt:lpstr>Basel-1</vt:lpstr>
      <vt:lpstr>think-cell Slide</vt:lpstr>
      <vt:lpstr>Azure</vt:lpstr>
      <vt:lpstr> Microsoft Azure</vt:lpstr>
      <vt:lpstr>IT Capacity Planning</vt:lpstr>
      <vt:lpstr>PowerPoint Presentation</vt:lpstr>
      <vt:lpstr>PowerPoint Presentation</vt:lpstr>
      <vt:lpstr>What is the cloud?</vt:lpstr>
      <vt:lpstr>Cloud Computing Architecture</vt:lpstr>
      <vt:lpstr>Key Characteristics of Cloud</vt:lpstr>
      <vt:lpstr>Cloud Services</vt:lpstr>
      <vt:lpstr>Types of “cloud” offerings</vt:lpstr>
      <vt:lpstr>Cloud Services</vt:lpstr>
      <vt:lpstr>What is Azure?</vt:lpstr>
      <vt:lpstr>PowerPoint Presentation</vt:lpstr>
      <vt:lpstr>PowerPoint Presentation</vt:lpstr>
      <vt:lpstr>PowerPoint Presentation</vt:lpstr>
      <vt:lpstr>Application Building Blocks</vt:lpstr>
      <vt:lpstr>PowerPoint Presentation</vt:lpstr>
      <vt:lpstr>Compute Options</vt:lpstr>
      <vt:lpstr>Virtual Machines</vt:lpstr>
      <vt:lpstr>PowerPoint Presentation</vt:lpstr>
      <vt:lpstr>PowerPoint Presentation</vt:lpstr>
      <vt:lpstr>720 Virtual Machine Images Available in Market 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Create highly-available, infinitely-scalable applications and APIs  Supports rich multi-tier architectures  Integrated development experience with VS + Azure SDK  Focus on building great applications, not babysitting hardware  Test your apps before deploying them  Convenient health monitoring and alerts  Autoscale to optimize cost and performance</vt:lpstr>
      <vt:lpstr>What is a Cloud Service?</vt:lpstr>
      <vt:lpstr>Web Role</vt:lpstr>
      <vt:lpstr>Worker Role</vt:lpstr>
      <vt:lpstr>Worker Role Patterns</vt:lpstr>
      <vt:lpstr>Roles and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Cloud Services is an example of Platform-as-a-Service (PaaS)  Cloud Services are also hosted on VMs and you have more control over the VMs  You can install your own software on Cloud Service VMs and you can remote into them  A Cloud Services application relies on some combination of Web role and Worker role</vt:lpstr>
      <vt:lpstr>Azure Service Bus</vt:lpstr>
      <vt:lpstr>Azure Service Bus</vt:lpstr>
      <vt:lpstr>Azure Service Bus</vt:lpstr>
      <vt:lpstr>Tightly Coupled</vt:lpstr>
      <vt:lpstr>Tightly Coupled</vt:lpstr>
      <vt:lpstr>Loosely Coupled</vt:lpstr>
      <vt:lpstr>Loosely Coupled</vt:lpstr>
      <vt:lpstr>Loosely Coupled</vt:lpstr>
      <vt:lpstr>Loosely Coupled</vt:lpstr>
      <vt:lpstr>Service Bus Queues</vt:lpstr>
      <vt:lpstr>Service Bus Topics</vt:lpstr>
      <vt:lpstr>Service  Bus Relay </vt:lpstr>
      <vt:lpstr>PowerPoint Presentation</vt:lpstr>
      <vt:lpstr>Service Bus Relay</vt:lpstr>
      <vt:lpstr>Benefits of Refreshed Architecture  with Service Bus Topics</vt:lpstr>
      <vt:lpstr>Azure Data Storage</vt:lpstr>
      <vt:lpstr>Agenda</vt:lpstr>
      <vt:lpstr>Azure Storage Architecture</vt:lpstr>
      <vt:lpstr>Blobs</vt:lpstr>
      <vt:lpstr>Microsoft Azure Storage Blob</vt:lpstr>
      <vt:lpstr>Two Types of Blobs Under the Hood</vt:lpstr>
      <vt:lpstr>Block Blob</vt:lpstr>
      <vt:lpstr>Page Blob</vt:lpstr>
      <vt:lpstr>Blob Storage Concepts</vt:lpstr>
      <vt:lpstr>Demo: Interacting with Blobs</vt:lpstr>
      <vt:lpstr>Blob Details – Containers</vt:lpstr>
      <vt:lpstr>Blob Details – Containers</vt:lpstr>
      <vt:lpstr>Blob Details – Throughput</vt:lpstr>
      <vt:lpstr>Blob Details – Main Web Service Operations</vt:lpstr>
      <vt:lpstr>Demo: Interacting with Blobs Through Code</vt:lpstr>
      <vt:lpstr>Blob Details</vt:lpstr>
      <vt:lpstr>Demo: Blob Metadata</vt:lpstr>
      <vt:lpstr>Blob Details – Blob always accessed by name</vt:lpstr>
      <vt:lpstr>Blob Details</vt:lpstr>
      <vt:lpstr>Blob sample listing</vt:lpstr>
      <vt:lpstr>Blob sample listing full response</vt:lpstr>
      <vt:lpstr>Blob sample listing with maxresults</vt:lpstr>
      <vt:lpstr>Blob sample listing with maxresults</vt:lpstr>
      <vt:lpstr>Uploading a Block Blob</vt:lpstr>
      <vt:lpstr>Blob block uploading benefits</vt:lpstr>
      <vt:lpstr>Page Blob – Random Read/Write</vt:lpstr>
      <vt:lpstr>Page Blob – Random Read/Write</vt:lpstr>
      <vt:lpstr>Queues</vt:lpstr>
      <vt:lpstr>Microsoft Azure Storage Queue</vt:lpstr>
      <vt:lpstr>Why use a Queue?</vt:lpstr>
      <vt:lpstr>Queue Components</vt:lpstr>
      <vt:lpstr>Queue URL format</vt:lpstr>
      <vt:lpstr>Queue URL format</vt:lpstr>
      <vt:lpstr>Demo: Faster Web Applications with queues using asynchronous workloads </vt:lpstr>
      <vt:lpstr>PowerPoint Presentation</vt:lpstr>
      <vt:lpstr>Queue Considerations</vt:lpstr>
      <vt:lpstr>Queue Considerations</vt:lpstr>
      <vt:lpstr>Demo: Queues in Code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 Enter “data” with varying shape into a table</vt:lpstr>
      <vt:lpstr>Table Storage Details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2015-10-18T20:28:18Z</dcterms:created>
  <dcterms:modified xsi:type="dcterms:W3CDTF">2015-10-31T18:41:26Z</dcterms:modified>
</cp:coreProperties>
</file>